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rgbClr val="1B423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</a:t>
            </a:r>
            <a:fld id="{81D60167-4931-47E6-BA6A-407CBD079E47}" type="slidenum">
              <a:rPr spc="-270" dirty="0"/>
              <a:t>‹#›</a:t>
            </a:fld>
            <a:r>
              <a:rPr spc="-270" dirty="0"/>
              <a:t>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1B423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</a:t>
            </a:r>
            <a:fld id="{81D60167-4931-47E6-BA6A-407CBD079E47}" type="slidenum">
              <a:rPr spc="-270" dirty="0"/>
              <a:t>‹#›</a:t>
            </a:fld>
            <a:r>
              <a:rPr spc="-270" dirty="0"/>
              <a:t>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0" y="0"/>
            <a:ext cx="6857999" cy="1028699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904874" y="952500"/>
            <a:ext cx="4375785" cy="3810000"/>
          </a:xfrm>
          <a:custGeom>
            <a:avLst/>
            <a:gdLst/>
            <a:ahLst/>
            <a:cxnLst/>
            <a:rect l="l" t="t" r="r" b="b"/>
            <a:pathLst>
              <a:path w="4375785" h="3810000">
                <a:moveTo>
                  <a:pt x="4152900" y="3810000"/>
                </a:moveTo>
                <a:lnTo>
                  <a:pt x="228600" y="3810000"/>
                </a:lnTo>
                <a:lnTo>
                  <a:pt x="183794" y="3805567"/>
                </a:lnTo>
                <a:lnTo>
                  <a:pt x="141118" y="3792598"/>
                </a:lnTo>
                <a:lnTo>
                  <a:pt x="101772" y="3771592"/>
                </a:lnTo>
                <a:lnTo>
                  <a:pt x="66955" y="3743044"/>
                </a:lnTo>
                <a:lnTo>
                  <a:pt x="38407" y="3708227"/>
                </a:lnTo>
                <a:lnTo>
                  <a:pt x="17401" y="3668881"/>
                </a:lnTo>
                <a:lnTo>
                  <a:pt x="4433" y="3626206"/>
                </a:lnTo>
                <a:lnTo>
                  <a:pt x="0" y="3581400"/>
                </a:lnTo>
                <a:lnTo>
                  <a:pt x="0" y="228600"/>
                </a:lnTo>
                <a:lnTo>
                  <a:pt x="4433" y="183794"/>
                </a:lnTo>
                <a:lnTo>
                  <a:pt x="17401" y="141118"/>
                </a:lnTo>
                <a:lnTo>
                  <a:pt x="38407" y="101772"/>
                </a:lnTo>
                <a:lnTo>
                  <a:pt x="66955" y="66955"/>
                </a:lnTo>
                <a:lnTo>
                  <a:pt x="101772" y="38407"/>
                </a:lnTo>
                <a:lnTo>
                  <a:pt x="141118" y="17401"/>
                </a:lnTo>
                <a:lnTo>
                  <a:pt x="183794" y="4433"/>
                </a:lnTo>
                <a:lnTo>
                  <a:pt x="228600" y="0"/>
                </a:lnTo>
                <a:lnTo>
                  <a:pt x="4152900" y="0"/>
                </a:lnTo>
                <a:lnTo>
                  <a:pt x="4197706" y="4433"/>
                </a:lnTo>
                <a:lnTo>
                  <a:pt x="4240381" y="17401"/>
                </a:lnTo>
                <a:lnTo>
                  <a:pt x="4279727" y="38407"/>
                </a:lnTo>
                <a:lnTo>
                  <a:pt x="4314544" y="66955"/>
                </a:lnTo>
                <a:lnTo>
                  <a:pt x="4343092" y="101772"/>
                </a:lnTo>
                <a:lnTo>
                  <a:pt x="4364098" y="141118"/>
                </a:lnTo>
                <a:lnTo>
                  <a:pt x="4375547" y="178792"/>
                </a:lnTo>
                <a:lnTo>
                  <a:pt x="4375547" y="3631207"/>
                </a:lnTo>
                <a:lnTo>
                  <a:pt x="4364098" y="3668881"/>
                </a:lnTo>
                <a:lnTo>
                  <a:pt x="4343092" y="3708227"/>
                </a:lnTo>
                <a:lnTo>
                  <a:pt x="4314544" y="3743044"/>
                </a:lnTo>
                <a:lnTo>
                  <a:pt x="4279727" y="3771592"/>
                </a:lnTo>
                <a:lnTo>
                  <a:pt x="4240381" y="3792598"/>
                </a:lnTo>
                <a:lnTo>
                  <a:pt x="4197706" y="3805567"/>
                </a:lnTo>
                <a:lnTo>
                  <a:pt x="4152900" y="3810000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1B423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</a:t>
            </a:r>
            <a:fld id="{81D60167-4931-47E6-BA6A-407CBD079E47}" type="slidenum">
              <a:rPr spc="-270" dirty="0"/>
              <a:t>‹#›</a:t>
            </a:fld>
            <a:r>
              <a:rPr spc="-270" dirty="0"/>
              <a:t>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650" b="1" i="0">
                <a:solidFill>
                  <a:srgbClr val="1B423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</a:t>
            </a:r>
            <a:fld id="{81D60167-4931-47E6-BA6A-407CBD079E47}" type="slidenum">
              <a:rPr spc="-270" dirty="0"/>
              <a:t>‹#›</a:t>
            </a:fld>
            <a:r>
              <a:rPr spc="-270" dirty="0"/>
              <a:t>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8287999" cy="10283381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71500" y="1223076"/>
            <a:ext cx="1943100" cy="19010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</a:t>
            </a:r>
            <a:fld id="{81D60167-4931-47E6-BA6A-407CBD079E47}" type="slidenum">
              <a:rPr spc="-270" dirty="0"/>
              <a:t>‹#›</a:t>
            </a:fld>
            <a:r>
              <a:rPr spc="-270" dirty="0"/>
              <a:t>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31239" y="623569"/>
            <a:ext cx="16225520" cy="734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650" b="1" i="0">
                <a:solidFill>
                  <a:srgbClr val="1B4232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62900" y="2476500"/>
            <a:ext cx="9398000" cy="5939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27142" y="9498648"/>
            <a:ext cx="2947034" cy="337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Microsoft Sans Serif"/>
                <a:cs typeface="Microsoft Sans Serif"/>
              </a:defRPr>
            </a:lvl1pPr>
          </a:lstStyle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</a:t>
            </a:r>
            <a:fld id="{81D60167-4931-47E6-BA6A-407CBD079E47}" type="slidenum">
              <a:rPr spc="-270" dirty="0"/>
              <a:t>‹#›</a:t>
            </a:fld>
            <a:r>
              <a:rPr spc="-270" dirty="0"/>
              <a:t>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38231" y="1655605"/>
            <a:ext cx="7713980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700" spc="-65" dirty="0">
                <a:solidFill>
                  <a:srgbClr val="FFFFFF"/>
                </a:solidFill>
              </a:rPr>
              <a:t>LATVIJAS</a:t>
            </a:r>
            <a:r>
              <a:rPr sz="4700" spc="-340" dirty="0">
                <a:solidFill>
                  <a:srgbClr val="FFFFFF"/>
                </a:solidFill>
              </a:rPr>
              <a:t> </a:t>
            </a:r>
            <a:r>
              <a:rPr sz="4700" spc="85" dirty="0">
                <a:solidFill>
                  <a:srgbClr val="FFFFFF"/>
                </a:solidFill>
              </a:rPr>
              <a:t>MEŽA</a:t>
            </a:r>
            <a:r>
              <a:rPr sz="4700" spc="-335" dirty="0">
                <a:solidFill>
                  <a:srgbClr val="FFFFFF"/>
                </a:solidFill>
              </a:rPr>
              <a:t> </a:t>
            </a:r>
            <a:r>
              <a:rPr sz="4700" spc="-10" dirty="0">
                <a:solidFill>
                  <a:srgbClr val="FFFFFF"/>
                </a:solidFill>
              </a:rPr>
              <a:t>NOZARES</a:t>
            </a:r>
            <a:endParaRPr sz="4700"/>
          </a:p>
        </p:txBody>
      </p:sp>
      <p:sp>
        <p:nvSpPr>
          <p:cNvPr id="6" name="object 6"/>
          <p:cNvSpPr txBox="1"/>
          <p:nvPr/>
        </p:nvSpPr>
        <p:spPr>
          <a:xfrm>
            <a:off x="738231" y="2371810"/>
            <a:ext cx="8562340" cy="2511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700"/>
              </a:lnSpc>
              <a:spcBef>
                <a:spcPts val="100"/>
              </a:spcBef>
            </a:pPr>
            <a:r>
              <a:rPr sz="4700" b="1" spc="-155" dirty="0">
                <a:solidFill>
                  <a:srgbClr val="FFFFFF"/>
                </a:solidFill>
                <a:latin typeface="Tahoma"/>
                <a:cs typeface="Tahoma"/>
              </a:rPr>
              <a:t>LĪDZSVAROTAS</a:t>
            </a:r>
            <a:r>
              <a:rPr sz="4700" b="1" spc="-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700" b="1" spc="-55" dirty="0">
                <a:solidFill>
                  <a:srgbClr val="FFFFFF"/>
                </a:solidFill>
                <a:latin typeface="Tahoma"/>
                <a:cs typeface="Tahoma"/>
              </a:rPr>
              <a:t>ATTĪSTĪBAS </a:t>
            </a:r>
            <a:r>
              <a:rPr sz="4700" b="1" spc="-85" dirty="0">
                <a:solidFill>
                  <a:srgbClr val="FFFFFF"/>
                </a:solidFill>
                <a:latin typeface="Tahoma"/>
                <a:cs typeface="Tahoma"/>
              </a:rPr>
              <a:t>POTENCIĀLA</a:t>
            </a:r>
            <a:r>
              <a:rPr sz="4700" b="1" spc="-2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4700" b="1" spc="-165" dirty="0">
                <a:solidFill>
                  <a:srgbClr val="FFFFFF"/>
                </a:solidFill>
                <a:latin typeface="Tahoma"/>
                <a:cs typeface="Tahoma"/>
              </a:rPr>
              <a:t>EKONOMISKAIS </a:t>
            </a:r>
            <a:r>
              <a:rPr sz="4700" b="1" spc="-10" dirty="0">
                <a:solidFill>
                  <a:srgbClr val="FFFFFF"/>
                </a:solidFill>
                <a:latin typeface="Tahoma"/>
                <a:cs typeface="Tahoma"/>
              </a:rPr>
              <a:t>NOVĒRTĒJUMS</a:t>
            </a:r>
            <a:endParaRPr sz="4700">
              <a:latin typeface="Tahom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38231" y="5676791"/>
            <a:ext cx="5622290" cy="1606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spc="-20" dirty="0">
                <a:solidFill>
                  <a:srgbClr val="FFFFFF"/>
                </a:solidFill>
                <a:latin typeface="Tahoma"/>
                <a:cs typeface="Tahoma"/>
              </a:rPr>
              <a:t>PĒTĪJUMA</a:t>
            </a:r>
            <a:r>
              <a:rPr sz="2550" b="1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50" b="1" spc="-10" dirty="0">
                <a:solidFill>
                  <a:srgbClr val="FFFFFF"/>
                </a:solidFill>
                <a:latin typeface="Tahoma"/>
                <a:cs typeface="Tahoma"/>
              </a:rPr>
              <a:t>REZULTĀTI</a:t>
            </a:r>
            <a:endParaRPr sz="255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5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70"/>
              </a:spcBef>
            </a:pPr>
            <a:endParaRPr sz="25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550" dirty="0">
                <a:solidFill>
                  <a:srgbClr val="FFFFFF"/>
                </a:solidFill>
                <a:latin typeface="Microsoft Sans Serif"/>
                <a:cs typeface="Microsoft Sans Serif"/>
              </a:rPr>
              <a:t>Katrīna</a:t>
            </a:r>
            <a:r>
              <a:rPr sz="2550" spc="2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dirty="0">
                <a:solidFill>
                  <a:srgbClr val="FFFFFF"/>
                </a:solidFill>
                <a:latin typeface="Microsoft Sans Serif"/>
                <a:cs typeface="Microsoft Sans Serif"/>
              </a:rPr>
              <a:t>Kellerte</a:t>
            </a:r>
            <a:r>
              <a:rPr sz="2550" spc="22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dirty="0">
                <a:solidFill>
                  <a:srgbClr val="FFFFFF"/>
                </a:solidFill>
                <a:latin typeface="Microsoft Sans Serif"/>
                <a:cs typeface="Microsoft Sans Serif"/>
              </a:rPr>
              <a:t>·</a:t>
            </a:r>
            <a:r>
              <a:rPr sz="2550" spc="22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dirty="0">
                <a:solidFill>
                  <a:srgbClr val="FFFFFF"/>
                </a:solidFill>
                <a:latin typeface="Microsoft Sans Serif"/>
                <a:cs typeface="Microsoft Sans Serif"/>
              </a:rPr>
              <a:t>Latvijas</a:t>
            </a:r>
            <a:r>
              <a:rPr sz="2550" spc="22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Universitāte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8231" y="7705598"/>
            <a:ext cx="8133715" cy="181610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2550" dirty="0">
                <a:solidFill>
                  <a:srgbClr val="FFFFFF"/>
                </a:solidFill>
                <a:latin typeface="Microsoft Sans Serif"/>
                <a:cs typeface="Microsoft Sans Serif"/>
              </a:rPr>
              <a:t>Reģionālo</a:t>
            </a:r>
            <a:r>
              <a:rPr sz="255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konferenču</a:t>
            </a:r>
            <a:r>
              <a:rPr sz="255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cikls</a:t>
            </a:r>
            <a:endParaRPr sz="2550">
              <a:latin typeface="Microsoft Sans Serif"/>
              <a:cs typeface="Microsoft Sans Serif"/>
            </a:endParaRPr>
          </a:p>
          <a:p>
            <a:pPr marL="12700" marR="5080">
              <a:lnSpc>
                <a:spcPct val="115199"/>
              </a:lnSpc>
            </a:pPr>
            <a:r>
              <a:rPr sz="2550" dirty="0">
                <a:solidFill>
                  <a:srgbClr val="FFFFFF"/>
                </a:solidFill>
                <a:latin typeface="Microsoft Sans Serif"/>
                <a:cs typeface="Microsoft Sans Serif"/>
              </a:rPr>
              <a:t>«Bioekonomikas</a:t>
            </a:r>
            <a:r>
              <a:rPr sz="255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pētījumu</a:t>
            </a:r>
            <a:r>
              <a:rPr sz="25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rezultāti</a:t>
            </a:r>
            <a:r>
              <a:rPr sz="25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reģionu</a:t>
            </a:r>
            <a:r>
              <a:rPr sz="25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attīstībai»</a:t>
            </a:r>
            <a:r>
              <a:rPr sz="25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55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· </a:t>
            </a:r>
            <a:r>
              <a:rPr sz="2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Valmiera</a:t>
            </a:r>
            <a:endParaRPr sz="25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25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14.10.2026.</a:t>
            </a:r>
            <a:endParaRPr sz="255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796006" y="8407093"/>
            <a:ext cx="5735320" cy="1459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95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Pētījuma</a:t>
            </a:r>
            <a:r>
              <a:rPr sz="1600" spc="2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izstrādes</a:t>
            </a:r>
            <a:r>
              <a:rPr sz="1600" spc="2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darba</a:t>
            </a:r>
            <a:r>
              <a:rPr sz="1600" spc="2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grupa: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875"/>
              </a:lnSpc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Prof.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Jānis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Priede</a:t>
            </a:r>
            <a:r>
              <a:rPr sz="16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vadošais</a:t>
            </a:r>
            <a:r>
              <a:rPr sz="16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eksperts</a:t>
            </a:r>
            <a:endParaRPr sz="1600">
              <a:latin typeface="Microsoft Sans Serif"/>
              <a:cs typeface="Microsoft Sans Serif"/>
            </a:endParaRPr>
          </a:p>
          <a:p>
            <a:pPr marL="12700" marR="5080">
              <a:lnSpc>
                <a:spcPts val="1880"/>
              </a:lnSpc>
              <a:spcBef>
                <a:spcPts val="70"/>
              </a:spcBef>
            </a:pP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PhD.</a:t>
            </a:r>
            <a:r>
              <a:rPr sz="1600" spc="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soc.</a:t>
            </a:r>
            <a:r>
              <a:rPr sz="16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sc.</a:t>
            </a:r>
            <a:r>
              <a:rPr sz="16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cand.</a:t>
            </a:r>
            <a:r>
              <a:rPr sz="16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Mārtiņš</a:t>
            </a:r>
            <a:r>
              <a:rPr sz="16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Danusēvičs</a:t>
            </a:r>
            <a:r>
              <a:rPr sz="16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6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vadošais</a:t>
            </a:r>
            <a:r>
              <a:rPr sz="1600" spc="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pētnieks PhD.</a:t>
            </a:r>
            <a:r>
              <a:rPr sz="16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soc.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sc.</a:t>
            </a:r>
            <a:r>
              <a:rPr sz="16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cand.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Līga</a:t>
            </a:r>
            <a:r>
              <a:rPr sz="16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Brasliņa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6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pētījuma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vadītāja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789"/>
              </a:lnSpc>
            </a:pP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PhD.</a:t>
            </a:r>
            <a:r>
              <a:rPr sz="16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soc.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sc.</a:t>
            </a:r>
            <a:r>
              <a:rPr sz="16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cand.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Katrīna</a:t>
            </a:r>
            <a:r>
              <a:rPr sz="16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Kellerte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6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pētniece</a:t>
            </a:r>
            <a:endParaRPr sz="1600">
              <a:latin typeface="Microsoft Sans Serif"/>
              <a:cs typeface="Microsoft Sans Serif"/>
            </a:endParaRPr>
          </a:p>
          <a:p>
            <a:pPr marL="12700">
              <a:lnSpc>
                <a:spcPts val="1900"/>
              </a:lnSpc>
            </a:pP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Prof.</a:t>
            </a:r>
            <a:r>
              <a:rPr sz="16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Anda</a:t>
            </a:r>
            <a:r>
              <a:rPr sz="16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dirty="0">
                <a:solidFill>
                  <a:srgbClr val="FFFFFF"/>
                </a:solidFill>
                <a:latin typeface="Microsoft Sans Serif"/>
                <a:cs typeface="Microsoft Sans Serif"/>
              </a:rPr>
              <a:t>Batraga</a:t>
            </a:r>
            <a:r>
              <a:rPr sz="16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65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16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eksperte</a:t>
            </a:r>
            <a:endParaRPr sz="1600">
              <a:latin typeface="Microsoft Sans Serif"/>
              <a:cs typeface="Microsoft Sans Serif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46B1B99-B3C3-7835-9550-D316CBAFC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8074" y="0"/>
            <a:ext cx="1860415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652537" y="1279556"/>
            <a:ext cx="2886710" cy="105791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617855" marR="5080" indent="-605790">
              <a:lnSpc>
                <a:spcPts val="4050"/>
              </a:lnSpc>
              <a:spcBef>
                <a:spcPts val="229"/>
              </a:spcBef>
            </a:pPr>
            <a:r>
              <a:rPr sz="3400" b="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EKONOMISKĀ </a:t>
            </a:r>
            <a:r>
              <a:rPr sz="34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ATDEVE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45344" y="2822606"/>
            <a:ext cx="3700779" cy="15722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algn="ctr">
              <a:lnSpc>
                <a:spcPts val="4050"/>
              </a:lnSpc>
              <a:spcBef>
                <a:spcPts val="229"/>
              </a:spcBef>
            </a:pPr>
            <a:r>
              <a:rPr sz="3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Nodrošināt</a:t>
            </a:r>
            <a:r>
              <a:rPr sz="3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augstu </a:t>
            </a:r>
            <a:r>
              <a:rPr sz="34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ekonomisko </a:t>
            </a:r>
            <a:r>
              <a:rPr sz="3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ieguvumu.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57875" y="952500"/>
            <a:ext cx="4375785" cy="3810000"/>
          </a:xfrm>
          <a:custGeom>
            <a:avLst/>
            <a:gdLst/>
            <a:ahLst/>
            <a:cxnLst/>
            <a:rect l="l" t="t" r="r" b="b"/>
            <a:pathLst>
              <a:path w="4375784" h="3810000">
                <a:moveTo>
                  <a:pt x="4152900" y="3810000"/>
                </a:moveTo>
                <a:lnTo>
                  <a:pt x="228600" y="3810000"/>
                </a:lnTo>
                <a:lnTo>
                  <a:pt x="183794" y="3805567"/>
                </a:lnTo>
                <a:lnTo>
                  <a:pt x="141118" y="3792598"/>
                </a:lnTo>
                <a:lnTo>
                  <a:pt x="101772" y="3771592"/>
                </a:lnTo>
                <a:lnTo>
                  <a:pt x="66955" y="3743044"/>
                </a:lnTo>
                <a:lnTo>
                  <a:pt x="38407" y="3708227"/>
                </a:lnTo>
                <a:lnTo>
                  <a:pt x="17401" y="3668881"/>
                </a:lnTo>
                <a:lnTo>
                  <a:pt x="4433" y="3626206"/>
                </a:lnTo>
                <a:lnTo>
                  <a:pt x="0" y="3581400"/>
                </a:lnTo>
                <a:lnTo>
                  <a:pt x="0" y="228600"/>
                </a:lnTo>
                <a:lnTo>
                  <a:pt x="4433" y="183794"/>
                </a:lnTo>
                <a:lnTo>
                  <a:pt x="17401" y="141118"/>
                </a:lnTo>
                <a:lnTo>
                  <a:pt x="38407" y="101772"/>
                </a:lnTo>
                <a:lnTo>
                  <a:pt x="66955" y="66955"/>
                </a:lnTo>
                <a:lnTo>
                  <a:pt x="101772" y="38407"/>
                </a:lnTo>
                <a:lnTo>
                  <a:pt x="141118" y="17401"/>
                </a:lnTo>
                <a:lnTo>
                  <a:pt x="183794" y="4433"/>
                </a:lnTo>
                <a:lnTo>
                  <a:pt x="228600" y="0"/>
                </a:lnTo>
                <a:lnTo>
                  <a:pt x="4152900" y="0"/>
                </a:lnTo>
                <a:lnTo>
                  <a:pt x="4197706" y="4433"/>
                </a:lnTo>
                <a:lnTo>
                  <a:pt x="4240381" y="17401"/>
                </a:lnTo>
                <a:lnTo>
                  <a:pt x="4279727" y="38407"/>
                </a:lnTo>
                <a:lnTo>
                  <a:pt x="4314544" y="66955"/>
                </a:lnTo>
                <a:lnTo>
                  <a:pt x="4343092" y="101772"/>
                </a:lnTo>
                <a:lnTo>
                  <a:pt x="4364098" y="141118"/>
                </a:lnTo>
                <a:lnTo>
                  <a:pt x="4375547" y="178792"/>
                </a:lnTo>
                <a:lnTo>
                  <a:pt x="4375547" y="3631208"/>
                </a:lnTo>
                <a:lnTo>
                  <a:pt x="4364098" y="3668881"/>
                </a:lnTo>
                <a:lnTo>
                  <a:pt x="4343092" y="3708227"/>
                </a:lnTo>
                <a:lnTo>
                  <a:pt x="4314544" y="3743044"/>
                </a:lnTo>
                <a:lnTo>
                  <a:pt x="4279727" y="3771592"/>
                </a:lnTo>
                <a:lnTo>
                  <a:pt x="4240381" y="3792598"/>
                </a:lnTo>
                <a:lnTo>
                  <a:pt x="4197706" y="3805567"/>
                </a:lnTo>
                <a:lnTo>
                  <a:pt x="4152900" y="3810000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140872" y="1279556"/>
            <a:ext cx="1815464" cy="105791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indent="271145">
              <a:lnSpc>
                <a:spcPts val="4050"/>
              </a:lnSpc>
              <a:spcBef>
                <a:spcPts val="229"/>
              </a:spcBef>
            </a:pPr>
            <a:r>
              <a:rPr sz="3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VIDES </a:t>
            </a:r>
            <a:r>
              <a:rPr sz="34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VĒRTĪBA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33318" y="2822606"/>
            <a:ext cx="3630929" cy="15722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algn="ctr">
              <a:lnSpc>
                <a:spcPts val="4050"/>
              </a:lnSpc>
              <a:spcBef>
                <a:spcPts val="229"/>
              </a:spcBef>
            </a:pPr>
            <a:r>
              <a:rPr sz="34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Vienlaikus </a:t>
            </a:r>
            <a:r>
              <a:rPr sz="3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nodrošināt</a:t>
            </a:r>
            <a:r>
              <a:rPr sz="34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4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augstu </a:t>
            </a:r>
            <a:r>
              <a:rPr sz="34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vides</a:t>
            </a:r>
            <a:r>
              <a:rPr sz="34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4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vērtību.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04874" y="5448299"/>
            <a:ext cx="4375785" cy="3810000"/>
          </a:xfrm>
          <a:custGeom>
            <a:avLst/>
            <a:gdLst/>
            <a:ahLst/>
            <a:cxnLst/>
            <a:rect l="l" t="t" r="r" b="b"/>
            <a:pathLst>
              <a:path w="4375785" h="3810000">
                <a:moveTo>
                  <a:pt x="4152900" y="3810000"/>
                </a:moveTo>
                <a:lnTo>
                  <a:pt x="228600" y="3810000"/>
                </a:lnTo>
                <a:lnTo>
                  <a:pt x="183794" y="3805567"/>
                </a:lnTo>
                <a:lnTo>
                  <a:pt x="141118" y="3792598"/>
                </a:lnTo>
                <a:lnTo>
                  <a:pt x="101772" y="3771592"/>
                </a:lnTo>
                <a:lnTo>
                  <a:pt x="66955" y="3743044"/>
                </a:lnTo>
                <a:lnTo>
                  <a:pt x="38407" y="3708227"/>
                </a:lnTo>
                <a:lnTo>
                  <a:pt x="17401" y="3668881"/>
                </a:lnTo>
                <a:lnTo>
                  <a:pt x="4433" y="3626205"/>
                </a:lnTo>
                <a:lnTo>
                  <a:pt x="0" y="3581400"/>
                </a:lnTo>
                <a:lnTo>
                  <a:pt x="0" y="228600"/>
                </a:lnTo>
                <a:lnTo>
                  <a:pt x="4433" y="183794"/>
                </a:lnTo>
                <a:lnTo>
                  <a:pt x="17401" y="141118"/>
                </a:lnTo>
                <a:lnTo>
                  <a:pt x="38407" y="101772"/>
                </a:lnTo>
                <a:lnTo>
                  <a:pt x="66955" y="66955"/>
                </a:lnTo>
                <a:lnTo>
                  <a:pt x="101772" y="38407"/>
                </a:lnTo>
                <a:lnTo>
                  <a:pt x="141118" y="17401"/>
                </a:lnTo>
                <a:lnTo>
                  <a:pt x="183794" y="4433"/>
                </a:lnTo>
                <a:lnTo>
                  <a:pt x="228600" y="0"/>
                </a:lnTo>
                <a:lnTo>
                  <a:pt x="4152900" y="0"/>
                </a:lnTo>
                <a:lnTo>
                  <a:pt x="4197706" y="4433"/>
                </a:lnTo>
                <a:lnTo>
                  <a:pt x="4240381" y="17401"/>
                </a:lnTo>
                <a:lnTo>
                  <a:pt x="4279727" y="38407"/>
                </a:lnTo>
                <a:lnTo>
                  <a:pt x="4314544" y="66955"/>
                </a:lnTo>
                <a:lnTo>
                  <a:pt x="4343092" y="101772"/>
                </a:lnTo>
                <a:lnTo>
                  <a:pt x="4364098" y="141118"/>
                </a:lnTo>
                <a:lnTo>
                  <a:pt x="4375547" y="178792"/>
                </a:lnTo>
                <a:lnTo>
                  <a:pt x="4375547" y="3631207"/>
                </a:lnTo>
                <a:lnTo>
                  <a:pt x="4364098" y="3668881"/>
                </a:lnTo>
                <a:lnTo>
                  <a:pt x="4343092" y="3708227"/>
                </a:lnTo>
                <a:lnTo>
                  <a:pt x="4314544" y="3743044"/>
                </a:lnTo>
                <a:lnTo>
                  <a:pt x="4279727" y="3771592"/>
                </a:lnTo>
                <a:lnTo>
                  <a:pt x="4240381" y="3792598"/>
                </a:lnTo>
                <a:lnTo>
                  <a:pt x="4197706" y="3805567"/>
                </a:lnTo>
                <a:lnTo>
                  <a:pt x="4152900" y="3810000"/>
                </a:lnTo>
                <a:close/>
              </a:path>
            </a:pathLst>
          </a:custGeom>
          <a:solidFill>
            <a:srgbClr val="B6C6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639738" y="5775356"/>
            <a:ext cx="2912110" cy="105791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741680" marR="5080" indent="-729615">
              <a:lnSpc>
                <a:spcPts val="4050"/>
              </a:lnSpc>
              <a:spcBef>
                <a:spcPts val="229"/>
              </a:spcBef>
            </a:pPr>
            <a:r>
              <a:rPr sz="3400" spc="-90" dirty="0">
                <a:solidFill>
                  <a:srgbClr val="1B4232"/>
                </a:solidFill>
                <a:latin typeface="Microsoft Sans Serif"/>
                <a:cs typeface="Microsoft Sans Serif"/>
              </a:rPr>
              <a:t>LĪDZSVAROTA </a:t>
            </a:r>
            <a:r>
              <a:rPr sz="340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PIEEJA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19671" y="7318406"/>
            <a:ext cx="2552065" cy="157226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 indent="186055" algn="just">
              <a:lnSpc>
                <a:spcPts val="4050"/>
              </a:lnSpc>
              <a:spcBef>
                <a:spcPts val="229"/>
              </a:spcBef>
            </a:pPr>
            <a:r>
              <a:rPr sz="340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Pašreizējie </a:t>
            </a:r>
            <a:r>
              <a:rPr sz="340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kompromisi nav</a:t>
            </a:r>
            <a:r>
              <a:rPr sz="3400" spc="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3400" spc="40" dirty="0">
                <a:solidFill>
                  <a:srgbClr val="1B4232"/>
                </a:solidFill>
                <a:latin typeface="Microsoft Sans Serif"/>
                <a:cs typeface="Microsoft Sans Serif"/>
              </a:rPr>
              <a:t>optimāli.</a:t>
            </a:r>
            <a:endParaRPr sz="3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5174" y="5397499"/>
            <a:ext cx="4001135" cy="39166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730"/>
              </a:lnSpc>
              <a:spcBef>
                <a:spcPts val="100"/>
              </a:spcBef>
            </a:pPr>
            <a:r>
              <a:rPr sz="4800" b="1" spc="-10" dirty="0">
                <a:latin typeface="Tahoma"/>
                <a:cs typeface="Tahoma"/>
              </a:rPr>
              <a:t>PĒTĀMĀ</a:t>
            </a:r>
            <a:endParaRPr sz="4800">
              <a:latin typeface="Tahoma"/>
              <a:cs typeface="Tahoma"/>
            </a:endParaRPr>
          </a:p>
          <a:p>
            <a:pPr marL="12700">
              <a:lnSpc>
                <a:spcPts val="5730"/>
              </a:lnSpc>
            </a:pPr>
            <a:r>
              <a:rPr sz="4800" b="1" spc="-10" dirty="0">
                <a:latin typeface="Tahoma"/>
                <a:cs typeface="Tahoma"/>
              </a:rPr>
              <a:t>PROBLĒMA</a:t>
            </a:r>
            <a:endParaRPr sz="4800">
              <a:latin typeface="Tahoma"/>
              <a:cs typeface="Tahoma"/>
            </a:endParaRPr>
          </a:p>
          <a:p>
            <a:pPr marL="12700" marR="5080">
              <a:lnSpc>
                <a:spcPts val="3820"/>
              </a:lnSpc>
              <a:spcBef>
                <a:spcPts val="4000"/>
              </a:spcBef>
            </a:pPr>
            <a:r>
              <a:rPr sz="3200" spc="50" dirty="0">
                <a:latin typeface="Microsoft Sans Serif"/>
                <a:cs typeface="Microsoft Sans Serif"/>
              </a:rPr>
              <a:t>Latvijā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100" dirty="0">
                <a:latin typeface="Microsoft Sans Serif"/>
                <a:cs typeface="Microsoft Sans Serif"/>
              </a:rPr>
              <a:t>trūkst</a:t>
            </a:r>
            <a:r>
              <a:rPr sz="3200" spc="2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pieejas, </a:t>
            </a:r>
            <a:r>
              <a:rPr sz="3200" dirty="0">
                <a:latin typeface="Microsoft Sans Serif"/>
                <a:cs typeface="Microsoft Sans Serif"/>
              </a:rPr>
              <a:t>kas</a:t>
            </a:r>
            <a:r>
              <a:rPr sz="3200" spc="155" dirty="0">
                <a:latin typeface="Microsoft Sans Serif"/>
                <a:cs typeface="Microsoft Sans Serif"/>
              </a:rPr>
              <a:t> </a:t>
            </a:r>
            <a:r>
              <a:rPr sz="3200" spc="40" dirty="0">
                <a:latin typeface="Microsoft Sans Serif"/>
                <a:cs typeface="Microsoft Sans Serif"/>
              </a:rPr>
              <a:t>vienlaikus </a:t>
            </a:r>
            <a:r>
              <a:rPr sz="3200" spc="65" dirty="0">
                <a:latin typeface="Microsoft Sans Serif"/>
                <a:cs typeface="Microsoft Sans Serif"/>
              </a:rPr>
              <a:t>nodrošinātu</a:t>
            </a:r>
            <a:r>
              <a:rPr sz="3200" spc="70" dirty="0">
                <a:latin typeface="Microsoft Sans Serif"/>
                <a:cs typeface="Microsoft Sans Serif"/>
              </a:rPr>
              <a:t> </a:t>
            </a:r>
            <a:r>
              <a:rPr sz="3200" spc="35" dirty="0">
                <a:latin typeface="Microsoft Sans Serif"/>
                <a:cs typeface="Microsoft Sans Serif"/>
              </a:rPr>
              <a:t>abus </a:t>
            </a:r>
            <a:r>
              <a:rPr sz="3200" spc="55" dirty="0">
                <a:latin typeface="Microsoft Sans Serif"/>
                <a:cs typeface="Microsoft Sans Serif"/>
              </a:rPr>
              <a:t>mērķus.</a:t>
            </a:r>
            <a:endParaRPr sz="32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1031239" y="668051"/>
            <a:ext cx="4638675" cy="772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900" spc="-70" dirty="0">
                <a:solidFill>
                  <a:srgbClr val="FFFFFF"/>
                </a:solidFill>
              </a:rPr>
              <a:t>PAR</a:t>
            </a:r>
            <a:r>
              <a:rPr sz="4900" spc="-285" dirty="0">
                <a:solidFill>
                  <a:srgbClr val="FFFFFF"/>
                </a:solidFill>
              </a:rPr>
              <a:t> </a:t>
            </a:r>
            <a:r>
              <a:rPr sz="4900" spc="-55" dirty="0">
                <a:solidFill>
                  <a:srgbClr val="FFFFFF"/>
                </a:solidFill>
              </a:rPr>
              <a:t>PĒTĪJUMU</a:t>
            </a:r>
            <a:endParaRPr sz="4900"/>
          </a:p>
        </p:txBody>
      </p:sp>
      <p:sp>
        <p:nvSpPr>
          <p:cNvPr id="9" name="object 9"/>
          <p:cNvSpPr txBox="1"/>
          <p:nvPr/>
        </p:nvSpPr>
        <p:spPr>
          <a:xfrm>
            <a:off x="11338241" y="1536065"/>
            <a:ext cx="54190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14" dirty="0">
                <a:solidFill>
                  <a:srgbClr val="FFFFFF"/>
                </a:solidFill>
                <a:latin typeface="Tahoma"/>
                <a:cs typeface="Tahoma"/>
              </a:rPr>
              <a:t>Izmantotās</a:t>
            </a:r>
            <a:r>
              <a:rPr sz="270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b="1" spc="-35" dirty="0">
                <a:solidFill>
                  <a:srgbClr val="FFFFFF"/>
                </a:solidFill>
                <a:latin typeface="Tahoma"/>
                <a:cs typeface="Tahoma"/>
              </a:rPr>
              <a:t>pētniecības</a:t>
            </a:r>
            <a:r>
              <a:rPr sz="2700" b="1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b="1" spc="-10" dirty="0">
                <a:solidFill>
                  <a:srgbClr val="FFFFFF"/>
                </a:solidFill>
                <a:latin typeface="Tahoma"/>
                <a:cs typeface="Tahoma"/>
              </a:rPr>
              <a:t>metodes</a:t>
            </a:r>
            <a:endParaRPr sz="2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31239" y="1848103"/>
            <a:ext cx="8566150" cy="1484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35"/>
              </a:lnSpc>
              <a:spcBef>
                <a:spcPts val="100"/>
              </a:spcBef>
            </a:pPr>
            <a:r>
              <a:rPr sz="3200" b="1" spc="-10" dirty="0">
                <a:solidFill>
                  <a:srgbClr val="ECDFD4"/>
                </a:solidFill>
                <a:latin typeface="Tahoma"/>
                <a:cs typeface="Tahoma"/>
              </a:rPr>
              <a:t>MĒRĶIS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ts val="3829"/>
              </a:lnSpc>
              <a:spcBef>
                <a:spcPts val="95"/>
              </a:spcBef>
            </a:pPr>
            <a:r>
              <a:rPr sz="3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Atrast</a:t>
            </a:r>
            <a:r>
              <a:rPr sz="320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</a:t>
            </a:r>
            <a:r>
              <a:rPr sz="320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apsaimniekošanas</a:t>
            </a:r>
            <a:r>
              <a:rPr sz="3200" spc="3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scenāriju,</a:t>
            </a:r>
            <a:r>
              <a:rPr sz="320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kas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rada</a:t>
            </a:r>
            <a:r>
              <a:rPr sz="32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lielāko</a:t>
            </a:r>
            <a:r>
              <a:rPr sz="32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sabiedrisko</a:t>
            </a:r>
            <a:r>
              <a:rPr sz="32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koplabumu.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239" y="3791203"/>
            <a:ext cx="5765165" cy="2456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29"/>
              </a:lnSpc>
              <a:spcBef>
                <a:spcPts val="100"/>
              </a:spcBef>
            </a:pPr>
            <a:r>
              <a:rPr sz="3200" b="1" spc="100" dirty="0">
                <a:solidFill>
                  <a:srgbClr val="ECDFD4"/>
                </a:solidFill>
                <a:latin typeface="Tahoma"/>
                <a:cs typeface="Tahoma"/>
              </a:rPr>
              <a:t>4</a:t>
            </a:r>
            <a:r>
              <a:rPr sz="3200" b="1" spc="-15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3200" b="1" dirty="0">
                <a:solidFill>
                  <a:srgbClr val="ECDFD4"/>
                </a:solidFill>
                <a:latin typeface="Tahoma"/>
                <a:cs typeface="Tahoma"/>
              </a:rPr>
              <a:t>VĒRTĒŠANAS</a:t>
            </a:r>
            <a:r>
              <a:rPr sz="3200" b="1" spc="-1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3200" b="1" spc="-75" dirty="0">
                <a:solidFill>
                  <a:srgbClr val="ECDFD4"/>
                </a:solidFill>
                <a:latin typeface="Tahoma"/>
                <a:cs typeface="Tahoma"/>
              </a:rPr>
              <a:t>DIMENSIJAS</a:t>
            </a:r>
            <a:endParaRPr sz="3200">
              <a:latin typeface="Tahoma"/>
              <a:cs typeface="Tahoma"/>
            </a:endParaRPr>
          </a:p>
          <a:p>
            <a:pPr marL="12700" marR="1178560">
              <a:lnSpc>
                <a:spcPts val="3829"/>
              </a:lnSpc>
              <a:spcBef>
                <a:spcPts val="125"/>
              </a:spcBef>
            </a:pP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Ekonomiskā</a:t>
            </a:r>
            <a:r>
              <a:rPr sz="3200" spc="40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atdeve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Oglekļa</a:t>
            </a:r>
            <a:r>
              <a:rPr sz="3200" spc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piesaiste </a:t>
            </a:r>
            <a:r>
              <a:rPr sz="3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Bioloģiskā</a:t>
            </a:r>
            <a:r>
              <a:rPr sz="32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daudzveidība</a:t>
            </a:r>
            <a:endParaRPr sz="3200">
              <a:latin typeface="Microsoft Sans Serif"/>
              <a:cs typeface="Microsoft Sans Serif"/>
            </a:endParaRPr>
          </a:p>
          <a:p>
            <a:pPr marL="12700">
              <a:lnSpc>
                <a:spcPts val="3690"/>
              </a:lnSpc>
            </a:pPr>
            <a:r>
              <a:rPr sz="3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Sociālekonomiskās</a:t>
            </a:r>
            <a:r>
              <a:rPr sz="32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vērtības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239" y="6705853"/>
            <a:ext cx="8900795" cy="9988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04"/>
              </a:spcBef>
            </a:pP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Galvenais</a:t>
            </a:r>
            <a:r>
              <a:rPr sz="320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jautājums:</a:t>
            </a:r>
            <a:r>
              <a:rPr sz="32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vai</a:t>
            </a:r>
            <a:r>
              <a:rPr sz="32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280" dirty="0">
                <a:solidFill>
                  <a:srgbClr val="FFFFFF"/>
                </a:solidFill>
                <a:latin typeface="Microsoft Sans Serif"/>
                <a:cs typeface="Microsoft Sans Serif"/>
              </a:rPr>
              <a:t>“70–</a:t>
            </a:r>
            <a:r>
              <a:rPr sz="3200" spc="335" dirty="0">
                <a:solidFill>
                  <a:srgbClr val="FFFFFF"/>
                </a:solidFill>
                <a:latin typeface="Microsoft Sans Serif"/>
                <a:cs typeface="Microsoft Sans Serif"/>
              </a:rPr>
              <a:t>20–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10ˮ</a:t>
            </a:r>
            <a:r>
              <a:rPr sz="32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sadalījums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nodrošina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līdzsvaru</a:t>
            </a:r>
            <a:r>
              <a:rPr sz="3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starp</a:t>
            </a:r>
            <a:r>
              <a:rPr sz="3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šiem</a:t>
            </a:r>
            <a:r>
              <a:rPr sz="3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mērķiem?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667999" y="2333625"/>
            <a:ext cx="57150" cy="5905500"/>
          </a:xfrm>
          <a:custGeom>
            <a:avLst/>
            <a:gdLst/>
            <a:ahLst/>
            <a:cxnLst/>
            <a:rect l="l" t="t" r="r" b="b"/>
            <a:pathLst>
              <a:path w="57150" h="5905500">
                <a:moveTo>
                  <a:pt x="57150" y="5905425"/>
                </a:moveTo>
                <a:lnTo>
                  <a:pt x="0" y="5905425"/>
                </a:lnTo>
                <a:lnTo>
                  <a:pt x="0" y="0"/>
                </a:lnTo>
                <a:lnTo>
                  <a:pt x="57150" y="0"/>
                </a:lnTo>
                <a:lnTo>
                  <a:pt x="57150" y="5905425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508739" y="2597050"/>
            <a:ext cx="572325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FFFFFF"/>
                </a:solidFill>
                <a:latin typeface="Tahoma"/>
                <a:cs typeface="Tahoma"/>
              </a:rPr>
              <a:t>KVANTITATĪVĀ</a:t>
            </a:r>
            <a:r>
              <a:rPr sz="3000" b="1" spc="-1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0" b="1" spc="-10" dirty="0">
                <a:solidFill>
                  <a:srgbClr val="FFFFFF"/>
                </a:solidFill>
                <a:latin typeface="Tahoma"/>
                <a:cs typeface="Tahoma"/>
              </a:rPr>
              <a:t>ANALĪZE</a:t>
            </a:r>
            <a:endParaRPr sz="3000">
              <a:latin typeface="Tahoma"/>
              <a:cs typeface="Tahoma"/>
            </a:endParaRPr>
          </a:p>
          <a:p>
            <a:pPr marL="12700" marR="845819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NPV</a:t>
            </a:r>
            <a:r>
              <a:rPr sz="3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oglekļa</a:t>
            </a:r>
            <a:r>
              <a:rPr sz="3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piesaistes </a:t>
            </a: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modeļi,</a:t>
            </a:r>
            <a:r>
              <a:rPr sz="3000" spc="1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Pareto</a:t>
            </a:r>
            <a:r>
              <a:rPr sz="300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optimizācija,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stratifikācijas</a:t>
            </a:r>
            <a:r>
              <a:rPr sz="3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kvadranti</a:t>
            </a:r>
            <a:r>
              <a:rPr sz="3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MCA.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508739" y="4883050"/>
            <a:ext cx="528510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140" dirty="0">
                <a:solidFill>
                  <a:srgbClr val="FFFFFF"/>
                </a:solidFill>
                <a:latin typeface="Tahoma"/>
                <a:cs typeface="Tahoma"/>
              </a:rPr>
              <a:t>SABIEDRĪBAS</a:t>
            </a:r>
            <a:r>
              <a:rPr sz="3000" b="1" spc="-1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000" b="1" spc="-20" dirty="0">
                <a:solidFill>
                  <a:srgbClr val="FFFFFF"/>
                </a:solidFill>
                <a:latin typeface="Tahoma"/>
                <a:cs typeface="Tahoma"/>
              </a:rPr>
              <a:t>PERSPEKTĪVA</a:t>
            </a:r>
            <a:endParaRPr sz="3000">
              <a:latin typeface="Tahoma"/>
              <a:cs typeface="Tahoma"/>
            </a:endParaRPr>
          </a:p>
          <a:p>
            <a:pPr marL="12700" marR="1464945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Ekspertu</a:t>
            </a:r>
            <a:r>
              <a:rPr sz="3000" spc="2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intervijas</a:t>
            </a:r>
            <a:r>
              <a:rPr sz="3000" spc="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un </a:t>
            </a:r>
            <a:r>
              <a:rPr sz="3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iedzīvotāju</a:t>
            </a:r>
            <a:r>
              <a:rPr sz="30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aptauja.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508739" y="6711850"/>
            <a:ext cx="46208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Ieguvumu</a:t>
            </a:r>
            <a:r>
              <a:rPr sz="3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kompromisu </a:t>
            </a:r>
            <a:r>
              <a:rPr sz="3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salīdzinājums.</a:t>
            </a:r>
            <a:endParaRPr sz="3000">
              <a:latin typeface="Microsoft Sans Serif"/>
              <a:cs typeface="Microsoft Sans Serif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525000"/>
            <a:ext cx="18287997" cy="76199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6842739" y="9605644"/>
            <a:ext cx="28257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02</a:t>
            </a:r>
            <a:endParaRPr sz="165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258300"/>
            <a:ext cx="18287879" cy="10286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7367270"/>
            <a:chOff x="0" y="0"/>
            <a:chExt cx="18288000" cy="73672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46097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0380" cy="4619625"/>
            </a:xfrm>
            <a:custGeom>
              <a:avLst/>
              <a:gdLst/>
              <a:ahLst/>
              <a:cxnLst/>
              <a:rect l="l" t="t" r="r" b="b"/>
              <a:pathLst>
                <a:path w="18280380" h="4619625">
                  <a:moveTo>
                    <a:pt x="18280000" y="4619625"/>
                  </a:moveTo>
                  <a:lnTo>
                    <a:pt x="0" y="4619625"/>
                  </a:lnTo>
                  <a:lnTo>
                    <a:pt x="0" y="0"/>
                  </a:lnTo>
                  <a:lnTo>
                    <a:pt x="18280000" y="0"/>
                  </a:lnTo>
                  <a:lnTo>
                    <a:pt x="18280000" y="4619625"/>
                  </a:lnTo>
                  <a:close/>
                </a:path>
              </a:pathLst>
            </a:custGeom>
            <a:solidFill>
              <a:srgbClr val="1B4232">
                <a:alpha val="54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746247"/>
              <a:ext cx="5641847" cy="39563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11167" y="2746247"/>
              <a:ext cx="6028943" cy="395630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42703" y="2081784"/>
              <a:ext cx="3953255" cy="528523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840967" y="2746247"/>
              <a:ext cx="3953255" cy="39563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89375" y="932687"/>
              <a:ext cx="11497055" cy="877823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388325" y="900493"/>
            <a:ext cx="1151128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600" b="0" spc="-409" dirty="0">
                <a:solidFill>
                  <a:srgbClr val="FFFFFF"/>
                </a:solidFill>
                <a:latin typeface="Verdana"/>
                <a:cs typeface="Verdana"/>
              </a:rPr>
              <a:t>ČETRI</a:t>
            </a:r>
            <a:r>
              <a:rPr sz="5600" b="0" spc="-94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5600" b="0" spc="-210" dirty="0">
                <a:solidFill>
                  <a:srgbClr val="FFFFFF"/>
                </a:solidFill>
                <a:latin typeface="Verdana"/>
                <a:cs typeface="Verdana"/>
              </a:rPr>
              <a:t>MEŽA</a:t>
            </a:r>
            <a:r>
              <a:rPr sz="5600" b="0" spc="-9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5600" b="0" spc="-894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5600" b="0" spc="-400" dirty="0">
                <a:solidFill>
                  <a:srgbClr val="FFFFFF"/>
                </a:solidFill>
                <a:latin typeface="Verdana"/>
                <a:cs typeface="Verdana"/>
              </a:rPr>
              <a:t>TT</a:t>
            </a:r>
            <a:r>
              <a:rPr sz="5600" b="0" spc="-550" dirty="0">
                <a:solidFill>
                  <a:srgbClr val="FFFFFF"/>
                </a:solidFill>
                <a:latin typeface="Verdana"/>
                <a:cs typeface="Verdana"/>
              </a:rPr>
              <a:t>Ī</a:t>
            </a:r>
            <a:r>
              <a:rPr sz="5600" b="0" spc="-4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5600" b="0" spc="-4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5600" b="0" spc="-550" dirty="0">
                <a:solidFill>
                  <a:srgbClr val="FFFFFF"/>
                </a:solidFill>
                <a:latin typeface="Verdana"/>
                <a:cs typeface="Verdana"/>
              </a:rPr>
              <a:t>Ī</a:t>
            </a:r>
            <a:r>
              <a:rPr sz="5600" b="0" spc="-42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5600" b="0" spc="-43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5600" b="0" spc="-17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5600" b="0" spc="-9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5600" b="0" spc="-415" dirty="0">
                <a:solidFill>
                  <a:srgbClr val="FFFFFF"/>
                </a:solidFill>
                <a:latin typeface="Verdana"/>
                <a:cs typeface="Verdana"/>
              </a:rPr>
              <a:t>SCENĀRIJI</a:t>
            </a:r>
            <a:endParaRPr sz="5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3065" y="6193231"/>
            <a:ext cx="3877310" cy="1403350"/>
          </a:xfrm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R="41910" algn="ctr">
              <a:lnSpc>
                <a:spcPct val="100000"/>
              </a:lnSpc>
              <a:spcBef>
                <a:spcPts val="1839"/>
              </a:spcBef>
            </a:pPr>
            <a:r>
              <a:rPr sz="4400" b="1" spc="-380" dirty="0">
                <a:solidFill>
                  <a:srgbClr val="FFFFFF"/>
                </a:solidFill>
                <a:latin typeface="Tahoma"/>
                <a:cs typeface="Tahoma"/>
              </a:rPr>
              <a:t>IKD</a:t>
            </a:r>
            <a:endParaRPr sz="4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Ikdienišķā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apsaimniekošana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94287" y="6193231"/>
            <a:ext cx="2118360" cy="1403350"/>
          </a:xfrm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39"/>
              </a:spcBef>
            </a:pPr>
            <a:r>
              <a:rPr sz="4400" b="1" spc="-25" dirty="0">
                <a:solidFill>
                  <a:srgbClr val="FFFFFF"/>
                </a:solidFill>
                <a:latin typeface="Tahoma"/>
                <a:cs typeface="Tahoma"/>
              </a:rPr>
              <a:t>ZD</a:t>
            </a:r>
            <a:endParaRPr sz="4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sz="2400" spc="50" dirty="0">
                <a:solidFill>
                  <a:srgbClr val="FFFFFF"/>
                </a:solidFill>
                <a:latin typeface="Tahoma"/>
                <a:cs typeface="Tahoma"/>
              </a:rPr>
              <a:t>Zaļais</a:t>
            </a:r>
            <a:r>
              <a:rPr sz="24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darījums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30158" y="6193231"/>
            <a:ext cx="3609340" cy="1403350"/>
          </a:xfrm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839"/>
              </a:spcBef>
            </a:pPr>
            <a:r>
              <a:rPr sz="4400" b="1" spc="-430" dirty="0">
                <a:solidFill>
                  <a:srgbClr val="FFFFFF"/>
                </a:solidFill>
                <a:latin typeface="Tahoma"/>
                <a:cs typeface="Tahoma"/>
              </a:rPr>
              <a:t>IM</a:t>
            </a:r>
            <a:endParaRPr sz="4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950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Intensīva</a:t>
            </a:r>
            <a:r>
              <a:rPr sz="2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mežsaimniecība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911659" y="6193231"/>
            <a:ext cx="3609340" cy="1822450"/>
          </a:xfrm>
          <a:prstGeom prst="rect">
            <a:avLst/>
          </a:prstGeom>
        </p:spPr>
        <p:txBody>
          <a:bodyPr vert="horz" wrap="square" lIns="0" tIns="233679" rIns="0" bIns="0" rtlCol="0">
            <a:spAutoFit/>
          </a:bodyPr>
          <a:lstStyle/>
          <a:p>
            <a:pPr marL="52705" algn="ctr">
              <a:lnSpc>
                <a:spcPct val="100000"/>
              </a:lnSpc>
              <a:spcBef>
                <a:spcPts val="1839"/>
              </a:spcBef>
            </a:pPr>
            <a:r>
              <a:rPr sz="4400" b="1" spc="-25" dirty="0">
                <a:solidFill>
                  <a:srgbClr val="FFFFFF"/>
                </a:solidFill>
                <a:latin typeface="Tahoma"/>
                <a:cs typeface="Tahoma"/>
              </a:rPr>
              <a:t>IMA</a:t>
            </a:r>
            <a:endParaRPr sz="4400">
              <a:latin typeface="Tahoma"/>
              <a:cs typeface="Tahoma"/>
            </a:endParaRPr>
          </a:p>
          <a:p>
            <a:pPr marL="12700" marR="5080" algn="ctr">
              <a:lnSpc>
                <a:spcPct val="114599"/>
              </a:lnSpc>
              <a:spcBef>
                <a:spcPts val="525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Intensīva</a:t>
            </a:r>
            <a:r>
              <a:rPr sz="240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mežsaimniecība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2400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apmežošanu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83679" y="7990204"/>
            <a:ext cx="3576320" cy="170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599"/>
              </a:lnSpc>
              <a:spcBef>
                <a:spcPts val="100"/>
              </a:spcBef>
            </a:pPr>
            <a:r>
              <a:rPr sz="2400" spc="50" dirty="0">
                <a:solidFill>
                  <a:srgbClr val="FFFFFF"/>
                </a:solidFill>
                <a:latin typeface="Tahoma"/>
                <a:cs typeface="Tahoma"/>
              </a:rPr>
              <a:t>Līdzšinējā</a:t>
            </a:r>
            <a:r>
              <a:rPr sz="24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pieeja,</a:t>
            </a:r>
            <a:r>
              <a:rPr sz="24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mērena 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saimnieciskā</a:t>
            </a: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darbība</a:t>
            </a: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nelielas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izmaiņas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Tahoma"/>
                <a:cs typeface="Tahoma"/>
              </a:rPr>
              <a:t>teritoriju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sadalījumā.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90318" y="7990204"/>
            <a:ext cx="3726179" cy="170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14599"/>
              </a:lnSpc>
              <a:spcBef>
                <a:spcPts val="100"/>
              </a:spcBef>
            </a:pP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Bioloģiskās</a:t>
            </a:r>
            <a:r>
              <a:rPr sz="24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Tahoma"/>
                <a:cs typeface="Tahoma"/>
              </a:rPr>
              <a:t>daudzveidības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saglabāšana,</a:t>
            </a:r>
            <a:r>
              <a:rPr sz="2400" spc="3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40" dirty="0">
                <a:solidFill>
                  <a:srgbClr val="FFFFFF"/>
                </a:solidFill>
                <a:latin typeface="Tahoma"/>
                <a:cs typeface="Tahoma"/>
              </a:rPr>
              <a:t>mazāka </a:t>
            </a:r>
            <a:r>
              <a:rPr sz="2400" spc="55" dirty="0">
                <a:solidFill>
                  <a:srgbClr val="FFFFFF"/>
                </a:solidFill>
                <a:latin typeface="Tahoma"/>
                <a:cs typeface="Tahoma"/>
              </a:rPr>
              <a:t>saimnieciskā</a:t>
            </a: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0" dirty="0">
                <a:solidFill>
                  <a:srgbClr val="FFFFFF"/>
                </a:solidFill>
                <a:latin typeface="Tahoma"/>
                <a:cs typeface="Tahoma"/>
              </a:rPr>
              <a:t>darbība</a:t>
            </a:r>
            <a:r>
              <a:rPr sz="2400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un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ekonomiskā</a:t>
            </a:r>
            <a:r>
              <a:rPr sz="2400" spc="3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izlaide.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78837" y="7990204"/>
            <a:ext cx="3312160" cy="128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0504" marR="19050" indent="-204470">
              <a:lnSpc>
                <a:spcPct val="114599"/>
              </a:lnSpc>
              <a:spcBef>
                <a:spcPts val="100"/>
              </a:spcBef>
            </a:pPr>
            <a:r>
              <a:rPr sz="2400" spc="50" dirty="0">
                <a:solidFill>
                  <a:srgbClr val="FFFFFF"/>
                </a:solidFill>
                <a:latin typeface="Tahoma"/>
                <a:cs typeface="Tahoma"/>
              </a:rPr>
              <a:t>Augstāka</a:t>
            </a:r>
            <a:r>
              <a:rPr sz="2400" spc="-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produktivitāte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saimnieciskajā</a:t>
            </a:r>
            <a:r>
              <a:rPr sz="2400" spc="5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zonā,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ierobežotāka</a:t>
            </a:r>
            <a:r>
              <a:rPr sz="2400" spc="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rekreācija.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919249" y="8409304"/>
            <a:ext cx="3594100" cy="1282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990" marR="166370" algn="ctr">
              <a:lnSpc>
                <a:spcPct val="114599"/>
              </a:lnSpc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IM</a:t>
            </a:r>
            <a:r>
              <a:rPr sz="24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papildināts</a:t>
            </a:r>
            <a:r>
              <a:rPr sz="2400" spc="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ar</a:t>
            </a:r>
            <a:r>
              <a:rPr sz="2400" spc="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jaunu </a:t>
            </a: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platību</a:t>
            </a:r>
            <a:r>
              <a:rPr sz="2400" spc="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apmežošanu</a:t>
            </a:r>
            <a:r>
              <a:rPr sz="2400" spc="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2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endParaRPr sz="2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z="2400" dirty="0">
                <a:solidFill>
                  <a:srgbClr val="FFFFFF"/>
                </a:solidFill>
                <a:latin typeface="Tahoma"/>
                <a:cs typeface="Tahoma"/>
              </a:rPr>
              <a:t>lielāku</a:t>
            </a:r>
            <a:r>
              <a:rPr sz="24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Tahoma"/>
                <a:cs typeface="Tahoma"/>
              </a:rPr>
              <a:t>ražošanas</a:t>
            </a:r>
            <a:r>
              <a:rPr sz="24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Tahoma"/>
                <a:cs typeface="Tahoma"/>
              </a:rPr>
              <a:t>apjomu.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8700" y="9883878"/>
            <a:ext cx="16230600" cy="403225"/>
          </a:xfrm>
          <a:prstGeom prst="rect">
            <a:avLst/>
          </a:prstGeom>
          <a:solidFill>
            <a:srgbClr val="1B4232"/>
          </a:solidFill>
        </p:spPr>
        <p:txBody>
          <a:bodyPr vert="horz" wrap="square" lIns="0" tIns="317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Analīze:</a:t>
            </a:r>
            <a:r>
              <a:rPr sz="1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līdzsvara</a:t>
            </a:r>
            <a:r>
              <a:rPr sz="18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efektivitātes</a:t>
            </a:r>
            <a:r>
              <a:rPr sz="1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līkne</a:t>
            </a:r>
            <a:r>
              <a:rPr sz="18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360" dirty="0">
                <a:solidFill>
                  <a:srgbClr val="FFFFFF"/>
                </a:solidFill>
                <a:latin typeface="Microsoft Sans Serif"/>
                <a:cs typeface="Microsoft Sans Serif"/>
              </a:rPr>
              <a:t>•</a:t>
            </a:r>
            <a:r>
              <a:rPr sz="1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stratifikācijas</a:t>
            </a:r>
            <a:r>
              <a:rPr sz="18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kvadranti</a:t>
            </a:r>
            <a:r>
              <a:rPr sz="1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360" dirty="0">
                <a:solidFill>
                  <a:srgbClr val="FFFFFF"/>
                </a:solidFill>
                <a:latin typeface="Microsoft Sans Serif"/>
                <a:cs typeface="Microsoft Sans Serif"/>
              </a:rPr>
              <a:t>•</a:t>
            </a:r>
            <a:r>
              <a:rPr sz="18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Pareto</a:t>
            </a:r>
            <a:r>
              <a:rPr sz="1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modelis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698423" y="533499"/>
            <a:ext cx="8285480" cy="1362710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L="12700" marR="5080">
              <a:lnSpc>
                <a:spcPts val="5250"/>
              </a:lnSpc>
              <a:spcBef>
                <a:spcPts val="229"/>
              </a:spcBef>
            </a:pPr>
            <a:r>
              <a:rPr sz="4400" spc="-204" dirty="0"/>
              <a:t>IMA</a:t>
            </a:r>
            <a:r>
              <a:rPr sz="4400" spc="-254" dirty="0"/>
              <a:t> </a:t>
            </a:r>
            <a:r>
              <a:rPr sz="4400" spc="-20" dirty="0"/>
              <a:t>SCENĀRIJAM</a:t>
            </a:r>
            <a:r>
              <a:rPr sz="4400" spc="-254" dirty="0"/>
              <a:t> </a:t>
            </a:r>
            <a:r>
              <a:rPr sz="4400" spc="95" dirty="0"/>
              <a:t>AUGSTĀKĀ </a:t>
            </a:r>
            <a:r>
              <a:rPr sz="4400" spc="-65" dirty="0"/>
              <a:t>EKONOMISKĀ</a:t>
            </a:r>
            <a:r>
              <a:rPr sz="4400" spc="-270" dirty="0"/>
              <a:t> </a:t>
            </a:r>
            <a:r>
              <a:rPr sz="4400" spc="-10" dirty="0"/>
              <a:t>VĒRTĪBA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4856" y="352424"/>
            <a:ext cx="837842" cy="13970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725167" y="3012803"/>
            <a:ext cx="567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IMA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18248" y="2855414"/>
            <a:ext cx="5621655" cy="4404360"/>
            <a:chOff x="1518248" y="2855414"/>
            <a:chExt cx="5621655" cy="4404360"/>
          </a:xfrm>
        </p:grpSpPr>
        <p:sp>
          <p:nvSpPr>
            <p:cNvPr id="7" name="object 7"/>
            <p:cNvSpPr/>
            <p:nvPr/>
          </p:nvSpPr>
          <p:spPr>
            <a:xfrm>
              <a:off x="1523010" y="2855414"/>
              <a:ext cx="0" cy="4404360"/>
            </a:xfrm>
            <a:custGeom>
              <a:avLst/>
              <a:gdLst/>
              <a:ahLst/>
              <a:cxnLst/>
              <a:rect l="l" t="t" r="r" b="b"/>
              <a:pathLst>
                <a:path h="4404359">
                  <a:moveTo>
                    <a:pt x="0" y="440435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038080" y="2855414"/>
              <a:ext cx="3030220" cy="4404360"/>
            </a:xfrm>
            <a:custGeom>
              <a:avLst/>
              <a:gdLst/>
              <a:ahLst/>
              <a:cxnLst/>
              <a:rect l="l" t="t" r="r" b="b"/>
              <a:pathLst>
                <a:path w="3030220" h="4404359">
                  <a:moveTo>
                    <a:pt x="0" y="4404359"/>
                  </a:moveTo>
                  <a:lnTo>
                    <a:pt x="0" y="0"/>
                  </a:lnTo>
                </a:path>
                <a:path w="3030220" h="4404359">
                  <a:moveTo>
                    <a:pt x="1515070" y="4404359"/>
                  </a:moveTo>
                  <a:lnTo>
                    <a:pt x="1515070" y="0"/>
                  </a:lnTo>
                </a:path>
                <a:path w="3030220" h="4404359">
                  <a:moveTo>
                    <a:pt x="3030139" y="4404359"/>
                  </a:moveTo>
                  <a:lnTo>
                    <a:pt x="3030139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23009" y="2855416"/>
              <a:ext cx="5617210" cy="4404360"/>
            </a:xfrm>
            <a:custGeom>
              <a:avLst/>
              <a:gdLst/>
              <a:ahLst/>
              <a:cxnLst/>
              <a:rect l="l" t="t" r="r" b="b"/>
              <a:pathLst>
                <a:path w="5617209" h="4404359">
                  <a:moveTo>
                    <a:pt x="4995926" y="2498090"/>
                  </a:moveTo>
                  <a:lnTo>
                    <a:pt x="4981333" y="2462847"/>
                  </a:lnTo>
                  <a:lnTo>
                    <a:pt x="4944453" y="2443137"/>
                  </a:lnTo>
                  <a:lnTo>
                    <a:pt x="4940605" y="2442756"/>
                  </a:lnTo>
                  <a:lnTo>
                    <a:pt x="0" y="2442756"/>
                  </a:lnTo>
                  <a:lnTo>
                    <a:pt x="0" y="3182988"/>
                  </a:lnTo>
                  <a:lnTo>
                    <a:pt x="4940605" y="3182988"/>
                  </a:lnTo>
                  <a:lnTo>
                    <a:pt x="4975834" y="3168396"/>
                  </a:lnTo>
                  <a:lnTo>
                    <a:pt x="4995545" y="3131502"/>
                  </a:lnTo>
                  <a:lnTo>
                    <a:pt x="4995926" y="3127654"/>
                  </a:lnTo>
                  <a:lnTo>
                    <a:pt x="4995926" y="2498090"/>
                  </a:lnTo>
                  <a:close/>
                </a:path>
                <a:path w="5617209" h="4404359">
                  <a:moveTo>
                    <a:pt x="5048288" y="3719461"/>
                  </a:moveTo>
                  <a:lnTo>
                    <a:pt x="5033683" y="3684232"/>
                  </a:lnTo>
                  <a:lnTo>
                    <a:pt x="4996802" y="3664508"/>
                  </a:lnTo>
                  <a:lnTo>
                    <a:pt x="4992954" y="3664140"/>
                  </a:lnTo>
                  <a:lnTo>
                    <a:pt x="0" y="3664140"/>
                  </a:lnTo>
                  <a:lnTo>
                    <a:pt x="0" y="4404360"/>
                  </a:lnTo>
                  <a:lnTo>
                    <a:pt x="4992954" y="4404360"/>
                  </a:lnTo>
                  <a:lnTo>
                    <a:pt x="5028184" y="4389767"/>
                  </a:lnTo>
                  <a:lnTo>
                    <a:pt x="5047907" y="4352887"/>
                  </a:lnTo>
                  <a:lnTo>
                    <a:pt x="5048288" y="4349039"/>
                  </a:lnTo>
                  <a:lnTo>
                    <a:pt x="5048288" y="3719461"/>
                  </a:lnTo>
                  <a:close/>
                </a:path>
                <a:path w="5617209" h="4404359">
                  <a:moveTo>
                    <a:pt x="5239385" y="1276705"/>
                  </a:moveTo>
                  <a:lnTo>
                    <a:pt x="5224780" y="1241475"/>
                  </a:lnTo>
                  <a:lnTo>
                    <a:pt x="5187899" y="1221765"/>
                  </a:lnTo>
                  <a:lnTo>
                    <a:pt x="5184051" y="1221384"/>
                  </a:lnTo>
                  <a:lnTo>
                    <a:pt x="0" y="1221384"/>
                  </a:lnTo>
                  <a:lnTo>
                    <a:pt x="0" y="1961603"/>
                  </a:lnTo>
                  <a:lnTo>
                    <a:pt x="5184051" y="1961603"/>
                  </a:lnTo>
                  <a:lnTo>
                    <a:pt x="5219281" y="1947011"/>
                  </a:lnTo>
                  <a:lnTo>
                    <a:pt x="5239004" y="1910130"/>
                  </a:lnTo>
                  <a:lnTo>
                    <a:pt x="5239385" y="1906282"/>
                  </a:lnTo>
                  <a:lnTo>
                    <a:pt x="5239385" y="1276705"/>
                  </a:lnTo>
                  <a:close/>
                </a:path>
                <a:path w="5617209" h="4404359">
                  <a:moveTo>
                    <a:pt x="5616613" y="55333"/>
                  </a:moveTo>
                  <a:lnTo>
                    <a:pt x="5602021" y="20091"/>
                  </a:lnTo>
                  <a:lnTo>
                    <a:pt x="5565127" y="381"/>
                  </a:lnTo>
                  <a:lnTo>
                    <a:pt x="5561279" y="0"/>
                  </a:lnTo>
                  <a:lnTo>
                    <a:pt x="0" y="0"/>
                  </a:lnTo>
                  <a:lnTo>
                    <a:pt x="0" y="740232"/>
                  </a:lnTo>
                  <a:lnTo>
                    <a:pt x="5561279" y="740232"/>
                  </a:lnTo>
                  <a:lnTo>
                    <a:pt x="5596521" y="725639"/>
                  </a:lnTo>
                  <a:lnTo>
                    <a:pt x="5616232" y="688759"/>
                  </a:lnTo>
                  <a:lnTo>
                    <a:pt x="5616613" y="684898"/>
                  </a:lnTo>
                  <a:lnTo>
                    <a:pt x="5616613" y="55333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7583290" y="2855414"/>
            <a:ext cx="0" cy="4404360"/>
          </a:xfrm>
          <a:custGeom>
            <a:avLst/>
            <a:gdLst/>
            <a:ahLst/>
            <a:cxnLst/>
            <a:rect l="l" t="t" r="r" b="b"/>
            <a:pathLst>
              <a:path h="4404359">
                <a:moveTo>
                  <a:pt x="0" y="4404359"/>
                </a:moveTo>
                <a:lnTo>
                  <a:pt x="0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201199" y="3012676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3707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131300" y="2428578"/>
            <a:ext cx="6410960" cy="1189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spc="-869" dirty="0">
                <a:solidFill>
                  <a:srgbClr val="A37048"/>
                </a:solidFill>
                <a:latin typeface="Tahoma"/>
                <a:cs typeface="Tahoma"/>
              </a:rPr>
              <a:t>+11%</a:t>
            </a:r>
            <a:r>
              <a:rPr sz="4400" b="1" spc="-254" dirty="0">
                <a:solidFill>
                  <a:srgbClr val="A37048"/>
                </a:solidFill>
                <a:latin typeface="Tahoma"/>
                <a:cs typeface="Tahoma"/>
              </a:rPr>
              <a:t> </a:t>
            </a:r>
            <a:r>
              <a:rPr sz="4400" b="1" spc="-180" dirty="0">
                <a:solidFill>
                  <a:srgbClr val="A37048"/>
                </a:solidFill>
                <a:latin typeface="Tahoma"/>
                <a:cs typeface="Tahoma"/>
              </a:rPr>
              <a:t>jeb</a:t>
            </a:r>
            <a:r>
              <a:rPr sz="4400" b="1" spc="-254" dirty="0">
                <a:solidFill>
                  <a:srgbClr val="A37048"/>
                </a:solidFill>
                <a:latin typeface="Tahoma"/>
                <a:cs typeface="Tahoma"/>
              </a:rPr>
              <a:t> </a:t>
            </a:r>
            <a:r>
              <a:rPr sz="4400" b="1" spc="-265" dirty="0">
                <a:solidFill>
                  <a:srgbClr val="A37048"/>
                </a:solidFill>
                <a:latin typeface="Tahoma"/>
                <a:cs typeface="Tahoma"/>
              </a:rPr>
              <a:t>+375</a:t>
            </a:r>
            <a:r>
              <a:rPr sz="4400" b="1" spc="-254" dirty="0">
                <a:solidFill>
                  <a:srgbClr val="A37048"/>
                </a:solidFill>
                <a:latin typeface="Tahoma"/>
                <a:cs typeface="Tahoma"/>
              </a:rPr>
              <a:t> </a:t>
            </a:r>
            <a:r>
              <a:rPr sz="4400" b="1" spc="-210" dirty="0">
                <a:solidFill>
                  <a:srgbClr val="A37048"/>
                </a:solidFill>
                <a:latin typeface="Tahoma"/>
                <a:cs typeface="Tahoma"/>
              </a:rPr>
              <a:t>milj.</a:t>
            </a:r>
            <a:r>
              <a:rPr sz="4400" b="1" spc="-250" dirty="0">
                <a:solidFill>
                  <a:srgbClr val="A37048"/>
                </a:solidFill>
                <a:latin typeface="Tahoma"/>
                <a:cs typeface="Tahoma"/>
              </a:rPr>
              <a:t> </a:t>
            </a:r>
            <a:r>
              <a:rPr sz="4400" b="1" spc="-50" dirty="0">
                <a:solidFill>
                  <a:srgbClr val="A37048"/>
                </a:solidFill>
                <a:latin typeface="Tahoma"/>
                <a:cs typeface="Tahoma"/>
              </a:rPr>
              <a:t>EUR</a:t>
            </a:r>
            <a:endParaRPr sz="4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3200" spc="100" dirty="0">
                <a:solidFill>
                  <a:srgbClr val="173A2D"/>
                </a:solidFill>
                <a:latin typeface="Microsoft Sans Serif"/>
                <a:cs typeface="Microsoft Sans Serif"/>
              </a:rPr>
              <a:t>pret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bāzes</a:t>
            </a:r>
            <a:r>
              <a:rPr sz="32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scenāriju</a:t>
            </a:r>
            <a:r>
              <a:rPr sz="32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173A2D"/>
                </a:solidFill>
                <a:latin typeface="Microsoft Sans Serif"/>
                <a:cs typeface="Microsoft Sans Serif"/>
              </a:rPr>
              <a:t>(IKD)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0493" y="4234180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IM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823920" y="4234108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3458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131300" y="4076402"/>
            <a:ext cx="8034020" cy="148463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00"/>
              </a:spcBef>
            </a:pP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IMA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31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intensīva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mežsaimniecība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-25" dirty="0">
                <a:solidFill>
                  <a:srgbClr val="173A2D"/>
                </a:solidFill>
                <a:latin typeface="Microsoft Sans Serif"/>
                <a:cs typeface="Microsoft Sans Serif"/>
              </a:rPr>
              <a:t>ar </a:t>
            </a:r>
            <a:r>
              <a:rPr sz="32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apmežošanu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31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25" dirty="0">
                <a:solidFill>
                  <a:srgbClr val="173A2D"/>
                </a:solidFill>
                <a:latin typeface="Microsoft Sans Serif"/>
                <a:cs typeface="Microsoft Sans Serif"/>
              </a:rPr>
              <a:t>dod</a:t>
            </a:r>
            <a:r>
              <a:rPr sz="32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augstāko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ekonomisko vērtību.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77493" y="5455558"/>
            <a:ext cx="431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ZD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580437" y="5455541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3297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131300" y="6019502"/>
            <a:ext cx="738885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60" dirty="0">
                <a:solidFill>
                  <a:srgbClr val="173A2D"/>
                </a:solidFill>
                <a:latin typeface="Tahoma"/>
                <a:cs typeface="Tahoma"/>
              </a:rPr>
              <a:t>Galvenie</a:t>
            </a:r>
            <a:r>
              <a:rPr sz="3200" b="1" spc="-185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200" b="1" spc="-65" dirty="0">
                <a:solidFill>
                  <a:srgbClr val="173A2D"/>
                </a:solidFill>
                <a:latin typeface="Tahoma"/>
                <a:cs typeface="Tahoma"/>
              </a:rPr>
              <a:t>devuma</a:t>
            </a:r>
            <a:r>
              <a:rPr sz="3200" b="1" spc="-185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200" b="1" spc="-80" dirty="0">
                <a:solidFill>
                  <a:srgbClr val="173A2D"/>
                </a:solidFill>
                <a:latin typeface="Tahoma"/>
                <a:cs typeface="Tahoma"/>
              </a:rPr>
              <a:t>avoti</a:t>
            </a:r>
            <a:r>
              <a:rPr sz="3200" b="1" spc="-185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200" b="1" spc="-150" dirty="0">
                <a:solidFill>
                  <a:srgbClr val="173A2D"/>
                </a:solidFill>
                <a:latin typeface="Tahoma"/>
                <a:cs typeface="Tahoma"/>
              </a:rPr>
              <a:t>IMA</a:t>
            </a:r>
            <a:r>
              <a:rPr sz="3200" b="1" spc="-185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200" b="1" spc="-45" dirty="0">
                <a:solidFill>
                  <a:srgbClr val="173A2D"/>
                </a:solidFill>
                <a:latin typeface="Tahoma"/>
                <a:cs typeface="Tahoma"/>
              </a:rPr>
              <a:t>scenārijā: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5694" y="6676935"/>
            <a:ext cx="53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IKD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632825" y="6676825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3332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24660" y="7304224"/>
            <a:ext cx="194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80620" y="7304224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1000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00452" y="7304224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2000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15522" y="7304224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3000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35356" y="7304224"/>
            <a:ext cx="703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Arial"/>
                <a:cs typeface="Arial"/>
              </a:rPr>
              <a:t>4000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131300" y="6991052"/>
            <a:ext cx="8138795" cy="99885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04"/>
              </a:spcBef>
            </a:pPr>
            <a:r>
              <a:rPr sz="3200" spc="-515" dirty="0">
                <a:solidFill>
                  <a:srgbClr val="173A2D"/>
                </a:solidFill>
                <a:latin typeface="Microsoft Sans Serif"/>
                <a:cs typeface="Microsoft Sans Serif"/>
              </a:rPr>
              <a:t>1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90" dirty="0">
                <a:solidFill>
                  <a:srgbClr val="173A2D"/>
                </a:solidFill>
                <a:latin typeface="Microsoft Sans Serif"/>
                <a:cs typeface="Microsoft Sans Serif"/>
              </a:rPr>
              <a:t>039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milj.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173A2D"/>
                </a:solidFill>
                <a:latin typeface="Microsoft Sans Serif"/>
                <a:cs typeface="Microsoft Sans Serif"/>
              </a:rPr>
              <a:t>EUR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31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nozares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70" dirty="0">
                <a:solidFill>
                  <a:srgbClr val="173A2D"/>
                </a:solidFill>
                <a:latin typeface="Microsoft Sans Serif"/>
                <a:cs typeface="Microsoft Sans Serif"/>
              </a:rPr>
              <a:t>pievienotā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85" dirty="0">
                <a:solidFill>
                  <a:srgbClr val="173A2D"/>
                </a:solidFill>
                <a:latin typeface="Microsoft Sans Serif"/>
                <a:cs typeface="Microsoft Sans Serif"/>
              </a:rPr>
              <a:t>bruto </a:t>
            </a:r>
            <a:r>
              <a:rPr sz="3200" spc="70" dirty="0">
                <a:solidFill>
                  <a:srgbClr val="173A2D"/>
                </a:solidFill>
                <a:latin typeface="Microsoft Sans Serif"/>
                <a:cs typeface="Microsoft Sans Serif"/>
              </a:rPr>
              <a:t>vērtība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31300" y="8448377"/>
            <a:ext cx="71843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15" dirty="0">
                <a:solidFill>
                  <a:srgbClr val="173A2D"/>
                </a:solidFill>
                <a:latin typeface="Microsoft Sans Serif"/>
                <a:cs typeface="Microsoft Sans Serif"/>
              </a:rPr>
              <a:t>1</a:t>
            </a:r>
            <a:r>
              <a:rPr sz="3200" spc="2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148</a:t>
            </a:r>
            <a:r>
              <a:rPr sz="32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milj.</a:t>
            </a:r>
            <a:r>
              <a:rPr sz="32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-135" dirty="0">
                <a:solidFill>
                  <a:srgbClr val="173A2D"/>
                </a:solidFill>
                <a:latin typeface="Microsoft Sans Serif"/>
                <a:cs typeface="Microsoft Sans Serif"/>
              </a:rPr>
              <a:t>EUR</a:t>
            </a:r>
            <a:r>
              <a:rPr sz="32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31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2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multiplikatora</a:t>
            </a:r>
            <a:r>
              <a:rPr sz="32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95" dirty="0">
                <a:solidFill>
                  <a:srgbClr val="173A2D"/>
                </a:solidFill>
                <a:latin typeface="Microsoft Sans Serif"/>
                <a:cs typeface="Microsoft Sans Serif"/>
              </a:rPr>
              <a:t>efekts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1176" y="8796019"/>
            <a:ext cx="4024629" cy="680720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L="12700" marR="5080">
              <a:lnSpc>
                <a:spcPts val="2550"/>
              </a:lnSpc>
              <a:spcBef>
                <a:spcPts val="234"/>
              </a:spcBef>
            </a:pPr>
            <a:r>
              <a:rPr sz="2150" dirty="0">
                <a:solidFill>
                  <a:srgbClr val="173A2D"/>
                </a:solidFill>
                <a:latin typeface="Microsoft Sans Serif"/>
                <a:cs typeface="Microsoft Sans Serif"/>
              </a:rPr>
              <a:t>Tīrā</a:t>
            </a:r>
            <a:r>
              <a:rPr sz="2150" spc="11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tagadnes</a:t>
            </a:r>
            <a:r>
              <a:rPr sz="2150" spc="10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vērtība,</a:t>
            </a:r>
            <a:r>
              <a:rPr sz="2150" spc="11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73A2D"/>
                </a:solidFill>
                <a:latin typeface="Microsoft Sans Serif"/>
                <a:cs typeface="Microsoft Sans Serif"/>
              </a:rPr>
              <a:t>milj.</a:t>
            </a:r>
            <a:r>
              <a:rPr sz="2150" spc="10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spc="-65" dirty="0">
                <a:solidFill>
                  <a:srgbClr val="173A2D"/>
                </a:solidFill>
                <a:latin typeface="Microsoft Sans Serif"/>
                <a:cs typeface="Microsoft Sans Serif"/>
              </a:rPr>
              <a:t>EUR </a:t>
            </a:r>
            <a:r>
              <a:rPr sz="2150" spc="95" dirty="0">
                <a:solidFill>
                  <a:srgbClr val="173A2D"/>
                </a:solidFill>
                <a:latin typeface="Microsoft Sans Serif"/>
                <a:cs typeface="Microsoft Sans Serif"/>
              </a:rPr>
              <a:t>2050.</a:t>
            </a:r>
            <a:r>
              <a:rPr sz="215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73A2D"/>
                </a:solidFill>
                <a:latin typeface="Microsoft Sans Serif"/>
                <a:cs typeface="Microsoft Sans Serif"/>
              </a:rPr>
              <a:t>gads,</a:t>
            </a:r>
            <a:r>
              <a:rPr sz="2150" spc="8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diskonta</a:t>
            </a:r>
            <a:r>
              <a:rPr sz="215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likme</a:t>
            </a:r>
            <a:r>
              <a:rPr sz="215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2150" spc="145" dirty="0">
                <a:solidFill>
                  <a:srgbClr val="173A2D"/>
                </a:solidFill>
                <a:latin typeface="Microsoft Sans Serif"/>
                <a:cs typeface="Microsoft Sans Serif"/>
              </a:rPr>
              <a:t>4%</a:t>
            </a:r>
            <a:endParaRPr sz="215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6842739" y="9612193"/>
            <a:ext cx="394970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0</a:t>
            </a:r>
            <a:fld id="{81D60167-4931-47E6-BA6A-407CBD079E47}" type="slidenum">
              <a:rPr sz="16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5</a:t>
            </a:fld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38035" y="668442"/>
            <a:ext cx="1496949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spc="-65" dirty="0"/>
              <a:t>SCENĀRIJU</a:t>
            </a:r>
            <a:r>
              <a:rPr sz="4200" spc="-204" dirty="0"/>
              <a:t> </a:t>
            </a:r>
            <a:r>
              <a:rPr sz="4200" spc="-85" dirty="0"/>
              <a:t>SALĪDZINĀJUMS</a:t>
            </a:r>
            <a:r>
              <a:rPr sz="4200" spc="-200" dirty="0"/>
              <a:t> </a:t>
            </a:r>
            <a:r>
              <a:rPr sz="4200" spc="-55" dirty="0"/>
              <a:t>AR</a:t>
            </a:r>
            <a:r>
              <a:rPr sz="4200" spc="-200" dirty="0"/>
              <a:t> </a:t>
            </a:r>
            <a:r>
              <a:rPr sz="4200" dirty="0"/>
              <a:t>BĀZES</a:t>
            </a:r>
            <a:r>
              <a:rPr sz="4200" spc="-204" dirty="0"/>
              <a:t> </a:t>
            </a:r>
            <a:r>
              <a:rPr sz="4200" spc="-65" dirty="0"/>
              <a:t>SCENĀRIJU</a:t>
            </a:r>
            <a:r>
              <a:rPr sz="4200" spc="-200" dirty="0"/>
              <a:t> </a:t>
            </a:r>
            <a:r>
              <a:rPr sz="4200" spc="-370" dirty="0"/>
              <a:t>(IKD)</a:t>
            </a:r>
            <a:endParaRPr sz="4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4856" y="352424"/>
            <a:ext cx="837842" cy="1397000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53359" y="2461894"/>
            <a:ext cx="53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400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04023" y="2674619"/>
            <a:ext cx="5555615" cy="0"/>
          </a:xfrm>
          <a:custGeom>
            <a:avLst/>
            <a:gdLst/>
            <a:ahLst/>
            <a:cxnLst/>
            <a:rect l="l" t="t" r="r" b="b"/>
            <a:pathLst>
              <a:path w="5555615">
                <a:moveTo>
                  <a:pt x="0" y="0"/>
                </a:moveTo>
                <a:lnTo>
                  <a:pt x="5555545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6245624" y="2507436"/>
            <a:ext cx="53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375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53359" y="3398011"/>
            <a:ext cx="534035" cy="1327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300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30"/>
              </a:spcBef>
            </a:pP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25" dirty="0">
                <a:latin typeface="Arial"/>
                <a:cs typeface="Arial"/>
              </a:rPr>
              <a:t>200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604023" y="2908648"/>
            <a:ext cx="5555615" cy="3838575"/>
            <a:chOff x="1604023" y="2908648"/>
            <a:chExt cx="5555615" cy="3838575"/>
          </a:xfrm>
        </p:grpSpPr>
        <p:sp>
          <p:nvSpPr>
            <p:cNvPr id="8" name="object 8"/>
            <p:cNvSpPr/>
            <p:nvPr/>
          </p:nvSpPr>
          <p:spPr>
            <a:xfrm>
              <a:off x="1604023" y="6419087"/>
              <a:ext cx="5555615" cy="0"/>
            </a:xfrm>
            <a:custGeom>
              <a:avLst/>
              <a:gdLst/>
              <a:ahLst/>
              <a:cxnLst/>
              <a:rect l="l" t="t" r="r" b="b"/>
              <a:pathLst>
                <a:path w="5555615">
                  <a:moveTo>
                    <a:pt x="0" y="0"/>
                  </a:moveTo>
                  <a:lnTo>
                    <a:pt x="5555545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04023" y="3610736"/>
              <a:ext cx="5555615" cy="1872614"/>
            </a:xfrm>
            <a:custGeom>
              <a:avLst/>
              <a:gdLst/>
              <a:ahLst/>
              <a:cxnLst/>
              <a:rect l="l" t="t" r="r" b="b"/>
              <a:pathLst>
                <a:path w="5555615" h="1872614">
                  <a:moveTo>
                    <a:pt x="0" y="1872233"/>
                  </a:moveTo>
                  <a:lnTo>
                    <a:pt x="5555545" y="1872233"/>
                  </a:lnTo>
                </a:path>
                <a:path w="5555615" h="1872614">
                  <a:moveTo>
                    <a:pt x="0" y="936116"/>
                  </a:moveTo>
                  <a:lnTo>
                    <a:pt x="5555545" y="936116"/>
                  </a:lnTo>
                </a:path>
                <a:path w="5555615" h="1872614">
                  <a:moveTo>
                    <a:pt x="0" y="0"/>
                  </a:moveTo>
                  <a:lnTo>
                    <a:pt x="5555545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4022" y="2908654"/>
              <a:ext cx="5555615" cy="3838575"/>
            </a:xfrm>
            <a:custGeom>
              <a:avLst/>
              <a:gdLst/>
              <a:ahLst/>
              <a:cxnLst/>
              <a:rect l="l" t="t" r="r" b="b"/>
              <a:pathLst>
                <a:path w="5555615" h="3838575">
                  <a:moveTo>
                    <a:pt x="1291983" y="3510432"/>
                  </a:moveTo>
                  <a:lnTo>
                    <a:pt x="0" y="3510432"/>
                  </a:lnTo>
                  <a:lnTo>
                    <a:pt x="0" y="3741509"/>
                  </a:lnTo>
                  <a:lnTo>
                    <a:pt x="10464" y="3780548"/>
                  </a:lnTo>
                  <a:lnTo>
                    <a:pt x="35064" y="3812603"/>
                  </a:lnTo>
                  <a:lnTo>
                    <a:pt x="70065" y="3832809"/>
                  </a:lnTo>
                  <a:lnTo>
                    <a:pt x="96570" y="3838079"/>
                  </a:lnTo>
                  <a:lnTo>
                    <a:pt x="1195412" y="3838079"/>
                  </a:lnTo>
                  <a:lnTo>
                    <a:pt x="1234440" y="3827615"/>
                  </a:lnTo>
                  <a:lnTo>
                    <a:pt x="1266507" y="3803002"/>
                  </a:lnTo>
                  <a:lnTo>
                    <a:pt x="1286713" y="3768001"/>
                  </a:lnTo>
                  <a:lnTo>
                    <a:pt x="1291983" y="3741509"/>
                  </a:lnTo>
                  <a:lnTo>
                    <a:pt x="1291983" y="3510432"/>
                  </a:lnTo>
                  <a:close/>
                </a:path>
                <a:path w="5555615" h="3838575">
                  <a:moveTo>
                    <a:pt x="3423755" y="2427503"/>
                  </a:moveTo>
                  <a:lnTo>
                    <a:pt x="3413290" y="2388463"/>
                  </a:lnTo>
                  <a:lnTo>
                    <a:pt x="3388690" y="2356408"/>
                  </a:lnTo>
                  <a:lnTo>
                    <a:pt x="3353689" y="2336203"/>
                  </a:lnTo>
                  <a:lnTo>
                    <a:pt x="3327184" y="2330932"/>
                  </a:lnTo>
                  <a:lnTo>
                    <a:pt x="2228342" y="2330932"/>
                  </a:lnTo>
                  <a:lnTo>
                    <a:pt x="2189302" y="2341397"/>
                  </a:lnTo>
                  <a:lnTo>
                    <a:pt x="2157247" y="2365997"/>
                  </a:lnTo>
                  <a:lnTo>
                    <a:pt x="2137041" y="2401011"/>
                  </a:lnTo>
                  <a:lnTo>
                    <a:pt x="2131771" y="2427503"/>
                  </a:lnTo>
                  <a:lnTo>
                    <a:pt x="2131771" y="3510432"/>
                  </a:lnTo>
                  <a:lnTo>
                    <a:pt x="3423755" y="3510432"/>
                  </a:lnTo>
                  <a:lnTo>
                    <a:pt x="3423755" y="2427503"/>
                  </a:lnTo>
                  <a:close/>
                </a:path>
                <a:path w="5555615" h="3838575">
                  <a:moveTo>
                    <a:pt x="5555539" y="96570"/>
                  </a:moveTo>
                  <a:lnTo>
                    <a:pt x="5545074" y="57531"/>
                  </a:lnTo>
                  <a:lnTo>
                    <a:pt x="5520461" y="25476"/>
                  </a:lnTo>
                  <a:lnTo>
                    <a:pt x="5485460" y="5270"/>
                  </a:lnTo>
                  <a:lnTo>
                    <a:pt x="5458968" y="0"/>
                  </a:lnTo>
                  <a:lnTo>
                    <a:pt x="4360126" y="0"/>
                  </a:lnTo>
                  <a:lnTo>
                    <a:pt x="4321086" y="10464"/>
                  </a:lnTo>
                  <a:lnTo>
                    <a:pt x="4289031" y="35077"/>
                  </a:lnTo>
                  <a:lnTo>
                    <a:pt x="4268825" y="70078"/>
                  </a:lnTo>
                  <a:lnTo>
                    <a:pt x="4263555" y="96570"/>
                  </a:lnTo>
                  <a:lnTo>
                    <a:pt x="4263555" y="3510432"/>
                  </a:lnTo>
                  <a:lnTo>
                    <a:pt x="5555539" y="3510432"/>
                  </a:lnTo>
                  <a:lnTo>
                    <a:pt x="5555539" y="96570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109048" y="4838233"/>
            <a:ext cx="53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126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04023" y="7355204"/>
            <a:ext cx="5555615" cy="0"/>
          </a:xfrm>
          <a:custGeom>
            <a:avLst/>
            <a:gdLst/>
            <a:ahLst/>
            <a:cxnLst/>
            <a:rect l="l" t="t" r="r" b="b"/>
            <a:pathLst>
              <a:path w="5555615">
                <a:moveTo>
                  <a:pt x="0" y="0"/>
                </a:moveTo>
                <a:lnTo>
                  <a:pt x="5555545" y="0"/>
                </a:lnTo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34687" y="7399654"/>
            <a:ext cx="431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ZD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1858" y="5270245"/>
            <a:ext cx="1730375" cy="2263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100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30"/>
              </a:spcBef>
            </a:pPr>
            <a:endParaRPr sz="2400">
              <a:latin typeface="Arial"/>
              <a:cs typeface="Arial"/>
            </a:endParaRPr>
          </a:p>
          <a:p>
            <a:pPr marL="452755">
              <a:lnSpc>
                <a:spcPct val="100000"/>
              </a:lnSpc>
            </a:pPr>
            <a:r>
              <a:rPr sz="2400" spc="-5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6350">
              <a:lnSpc>
                <a:spcPct val="100000"/>
              </a:lnSpc>
              <a:spcBef>
                <a:spcPts val="1185"/>
              </a:spcBef>
            </a:pPr>
            <a:r>
              <a:rPr sz="2400" spc="-10" dirty="0">
                <a:latin typeface="Arial"/>
                <a:cs typeface="Arial"/>
              </a:rPr>
              <a:t>-</a:t>
            </a:r>
            <a:r>
              <a:rPr sz="2400" spc="-25" dirty="0">
                <a:latin typeface="Arial"/>
                <a:cs typeface="Arial"/>
              </a:rPr>
              <a:t>35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25"/>
              </a:spcBef>
            </a:pPr>
            <a:r>
              <a:rPr sz="2400" spc="-10" dirty="0">
                <a:latin typeface="Arial"/>
                <a:cs typeface="Arial"/>
              </a:rPr>
              <a:t>-</a:t>
            </a:r>
            <a:r>
              <a:rPr sz="2400" spc="-25" dirty="0">
                <a:latin typeface="Arial"/>
                <a:cs typeface="Arial"/>
              </a:rPr>
              <a:t>100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8241" y="7399654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17358" y="7399654"/>
            <a:ext cx="567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IMA</a:t>
            </a:r>
            <a:endParaRPr sz="2400">
              <a:latin typeface="Arial"/>
              <a:cs typeface="Arial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8001000" y="2476500"/>
          <a:ext cx="9315449" cy="59391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03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43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3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5265"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Scenārijs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6A4E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308610" algn="just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b="1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NPV</a:t>
                      </a:r>
                      <a:r>
                        <a:rPr sz="195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50" b="1" spc="-4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izmaiņas </a:t>
                      </a:r>
                      <a:r>
                        <a:rPr sz="1950" b="1" spc="-4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salīdzinājumā </a:t>
                      </a:r>
                      <a:r>
                        <a:rPr sz="1950" b="1" spc="-7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ar</a:t>
                      </a:r>
                      <a:r>
                        <a:rPr sz="1950" b="1" spc="-114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5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bāzi</a:t>
                      </a:r>
                      <a:r>
                        <a:rPr sz="1950" b="1" spc="-1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(milj.</a:t>
                      </a:r>
                      <a:endParaRPr sz="1950">
                        <a:latin typeface="Tahoma"/>
                        <a:cs typeface="Tahoma"/>
                      </a:endParaRPr>
                    </a:p>
                    <a:p>
                      <a:pPr marL="93345">
                        <a:lnSpc>
                          <a:spcPts val="2240"/>
                        </a:lnSpc>
                      </a:pPr>
                      <a:r>
                        <a:rPr sz="1950" b="1" spc="-2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EUR)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6A4E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221615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b="1" spc="-8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Izmaiņas </a:t>
                      </a:r>
                      <a:r>
                        <a:rPr sz="1950" b="1" spc="-25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(%)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6A4E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b="1" spc="-10" dirty="0">
                          <a:solidFill>
                            <a:srgbClr val="FFFFFF"/>
                          </a:solidFill>
                          <a:latin typeface="Tahoma"/>
                          <a:cs typeface="Tahoma"/>
                        </a:rPr>
                        <a:t>Ietekme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2D6A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4630">
                <a:tc>
                  <a:txBody>
                    <a:bodyPr/>
                    <a:lstStyle/>
                    <a:p>
                      <a:pPr marL="93345" marR="685800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b="1" spc="-35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Zaļā</a:t>
                      </a:r>
                      <a:r>
                        <a:rPr sz="1950" b="1" spc="-105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50" b="1" spc="-8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darījuma </a:t>
                      </a:r>
                      <a:r>
                        <a:rPr sz="1950" b="1" spc="-1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scenārijs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spc="39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950" spc="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35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spc="39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–</a:t>
                      </a:r>
                      <a:r>
                        <a:rPr sz="1950" spc="-2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1%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810895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Zemākā</a:t>
                      </a:r>
                      <a:r>
                        <a:rPr sz="1950" spc="15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ekonomiskā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atdeve,</a:t>
                      </a:r>
                      <a:r>
                        <a:rPr sz="1950" spc="229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neliels</a:t>
                      </a:r>
                      <a:r>
                        <a:rPr sz="1950" spc="229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oglekļa ieguvums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4630">
                <a:tc>
                  <a:txBody>
                    <a:bodyPr/>
                    <a:lstStyle/>
                    <a:p>
                      <a:pPr marL="93345" marR="217804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b="1" spc="-1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Intensīvās </a:t>
                      </a:r>
                      <a:r>
                        <a:rPr sz="1950" b="1" spc="-3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mežsaimniecības </a:t>
                      </a:r>
                      <a:r>
                        <a:rPr sz="1950" b="1" spc="-1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scenārijs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CDFD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spc="-2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126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CDFD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spc="10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4%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CDFD4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ts val="2330"/>
                        </a:lnSpc>
                        <a:spcBef>
                          <a:spcPts val="1055"/>
                        </a:spcBef>
                      </a:pP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Mērens</a:t>
                      </a:r>
                      <a:r>
                        <a:rPr sz="1950" spc="27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ekonomiskais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  <a:p>
                      <a:pPr marL="93345" marR="300355">
                        <a:lnSpc>
                          <a:spcPts val="2330"/>
                        </a:lnSpc>
                        <a:spcBef>
                          <a:spcPts val="80"/>
                        </a:spcBef>
                      </a:pP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ieguvums,</a:t>
                      </a:r>
                      <a:r>
                        <a:rPr sz="1950" spc="3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pieaug</a:t>
                      </a:r>
                      <a:r>
                        <a:rPr sz="1950" spc="3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koksnes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izlaide</a:t>
                      </a:r>
                      <a:r>
                        <a:rPr sz="1950" spc="14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un</a:t>
                      </a:r>
                      <a:r>
                        <a:rPr sz="1950" spc="1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CO₂</a:t>
                      </a:r>
                      <a:r>
                        <a:rPr sz="1950" spc="14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piesaiste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ECDF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84630">
                <a:tc>
                  <a:txBody>
                    <a:bodyPr/>
                    <a:lstStyle/>
                    <a:p>
                      <a:pPr marL="93345" marR="354330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b="1" spc="-1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Intensīvā </a:t>
                      </a:r>
                      <a:r>
                        <a:rPr sz="1950" b="1" spc="-35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mežsaimniecība </a:t>
                      </a:r>
                      <a:r>
                        <a:rPr sz="1950" b="1" spc="-7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ar</a:t>
                      </a:r>
                      <a:r>
                        <a:rPr sz="1950" b="1" spc="-105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 </a:t>
                      </a:r>
                      <a:r>
                        <a:rPr sz="1950" b="1" spc="-10" dirty="0">
                          <a:solidFill>
                            <a:srgbClr val="173A2D"/>
                          </a:solidFill>
                          <a:latin typeface="Tahoma"/>
                          <a:cs typeface="Tahoma"/>
                        </a:rPr>
                        <a:t>apmežošanu</a:t>
                      </a:r>
                      <a:endParaRPr sz="1950">
                        <a:latin typeface="Tahoma"/>
                        <a:cs typeface="Tahoma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spc="2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375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tc>
                  <a:txBody>
                    <a:bodyPr/>
                    <a:lstStyle/>
                    <a:p>
                      <a:pPr marL="93345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950" spc="-2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11%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33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tc>
                  <a:txBody>
                    <a:bodyPr/>
                    <a:lstStyle/>
                    <a:p>
                      <a:pPr marL="93345" marR="140335">
                        <a:lnSpc>
                          <a:spcPts val="2330"/>
                        </a:lnSpc>
                        <a:spcBef>
                          <a:spcPts val="1140"/>
                        </a:spcBef>
                      </a:pP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Augstākā</a:t>
                      </a:r>
                      <a:r>
                        <a:rPr sz="1950" spc="29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kopējā</a:t>
                      </a:r>
                      <a:r>
                        <a:rPr sz="1950" spc="29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vērtība,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labākā</a:t>
                      </a:r>
                      <a:r>
                        <a:rPr sz="1950" spc="7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NPV</a:t>
                      </a:r>
                      <a:r>
                        <a:rPr sz="1950" spc="7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dinamika,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sinerģija</a:t>
                      </a:r>
                      <a:r>
                        <a:rPr sz="1950" spc="18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ar</a:t>
                      </a:r>
                      <a:r>
                        <a:rPr sz="1950" spc="185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oglekļa</a:t>
                      </a:r>
                      <a:r>
                        <a:rPr sz="1950" spc="18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950" spc="-10" dirty="0">
                          <a:solidFill>
                            <a:srgbClr val="173A2D"/>
                          </a:solidFill>
                          <a:latin typeface="Microsoft Sans Serif"/>
                          <a:cs typeface="Microsoft Sans Serif"/>
                        </a:rPr>
                        <a:t>mērķiem</a:t>
                      </a:r>
                      <a:endParaRPr sz="195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1447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6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16842739" y="9612193"/>
            <a:ext cx="394970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0</a:t>
            </a:r>
            <a:fld id="{81D60167-4931-47E6-BA6A-407CBD079E47}" type="slidenum">
              <a:rPr sz="16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6</a:t>
            </a:fld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 descr="$PPTXTitle"/>
          <p:cNvSpPr txBox="1">
            <a:spLocks noGrp="1"/>
          </p:cNvSpPr>
          <p:nvPr>
            <p:ph type="title"/>
          </p:nvPr>
        </p:nvSpPr>
        <p:spPr>
          <a:xfrm>
            <a:off x="606424" y="664908"/>
            <a:ext cx="10111740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700" spc="-70" dirty="0"/>
              <a:t>LĪDZSVARA</a:t>
            </a:r>
            <a:r>
              <a:rPr sz="4700" spc="-270" dirty="0"/>
              <a:t> </a:t>
            </a:r>
            <a:r>
              <a:rPr sz="4700" spc="-65" dirty="0"/>
              <a:t>EFEKTIVITĀTES</a:t>
            </a:r>
            <a:r>
              <a:rPr sz="4700" spc="-270" dirty="0"/>
              <a:t> </a:t>
            </a:r>
            <a:r>
              <a:rPr sz="4700" spc="-140" dirty="0"/>
              <a:t>LĪKNE</a:t>
            </a:r>
            <a:endParaRPr sz="47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4856" y="352424"/>
            <a:ext cx="837842" cy="1397000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619124" y="1952625"/>
            <a:ext cx="7049134" cy="1428750"/>
          </a:xfrm>
          <a:prstGeom prst="rect">
            <a:avLst/>
          </a:prstGeom>
          <a:solidFill>
            <a:srgbClr val="ECDFD4"/>
          </a:solidFill>
        </p:spPr>
        <p:txBody>
          <a:bodyPr vert="horz" wrap="square" lIns="0" tIns="106680" rIns="0" bIns="0" rtlCol="0">
            <a:spAutoFit/>
          </a:bodyPr>
          <a:lstStyle/>
          <a:p>
            <a:pPr marL="266700">
              <a:lnSpc>
                <a:spcPct val="100000"/>
              </a:lnSpc>
              <a:spcBef>
                <a:spcPts val="840"/>
              </a:spcBef>
            </a:pPr>
            <a:r>
              <a:rPr sz="4800" b="1" spc="-260" dirty="0">
                <a:solidFill>
                  <a:srgbClr val="173A2D"/>
                </a:solidFill>
                <a:latin typeface="Tahoma"/>
                <a:cs typeface="Tahoma"/>
              </a:rPr>
              <a:t>“70–</a:t>
            </a:r>
            <a:r>
              <a:rPr sz="4800" b="1" spc="-280" dirty="0">
                <a:solidFill>
                  <a:srgbClr val="173A2D"/>
                </a:solidFill>
                <a:latin typeface="Tahoma"/>
                <a:cs typeface="Tahoma"/>
              </a:rPr>
              <a:t>20–</a:t>
            </a:r>
            <a:r>
              <a:rPr sz="4800" b="1" spc="-25" dirty="0">
                <a:solidFill>
                  <a:srgbClr val="173A2D"/>
                </a:solidFill>
                <a:latin typeface="Tahoma"/>
                <a:cs typeface="Tahoma"/>
              </a:rPr>
              <a:t>10ˮ</a:t>
            </a:r>
            <a:endParaRPr sz="4800">
              <a:latin typeface="Tahoma"/>
              <a:cs typeface="Tahoma"/>
            </a:endParaRPr>
          </a:p>
          <a:p>
            <a:pPr marL="266700">
              <a:lnSpc>
                <a:spcPct val="100000"/>
              </a:lnSpc>
              <a:spcBef>
                <a:spcPts val="40"/>
              </a:spcBef>
            </a:pPr>
            <a:r>
              <a:rPr sz="3200" spc="95" dirty="0">
                <a:solidFill>
                  <a:srgbClr val="173A2D"/>
                </a:solidFill>
                <a:latin typeface="Microsoft Sans Serif"/>
                <a:cs typeface="Microsoft Sans Serif"/>
              </a:rPr>
              <a:t>bez</a:t>
            </a:r>
            <a:r>
              <a:rPr sz="32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korekcijām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nav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optimāls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041406" y="259968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399" y="304799"/>
                </a:moveTo>
                <a:lnTo>
                  <a:pt x="108160" y="298239"/>
                </a:lnTo>
                <a:lnTo>
                  <a:pt x="67731" y="279115"/>
                </a:lnTo>
                <a:lnTo>
                  <a:pt x="34591" y="249082"/>
                </a:lnTo>
                <a:lnTo>
                  <a:pt x="11600" y="210720"/>
                </a:lnTo>
                <a:lnTo>
                  <a:pt x="732" y="167337"/>
                </a:lnTo>
                <a:lnTo>
                  <a:pt x="0" y="152399"/>
                </a:lnTo>
                <a:lnTo>
                  <a:pt x="183" y="144912"/>
                </a:lnTo>
                <a:lnTo>
                  <a:pt x="8904" y="101066"/>
                </a:lnTo>
                <a:lnTo>
                  <a:pt x="29995" y="61607"/>
                </a:lnTo>
                <a:lnTo>
                  <a:pt x="61607" y="29995"/>
                </a:lnTo>
                <a:lnTo>
                  <a:pt x="101066" y="8904"/>
                </a:lnTo>
                <a:lnTo>
                  <a:pt x="144912" y="183"/>
                </a:lnTo>
                <a:lnTo>
                  <a:pt x="152399" y="0"/>
                </a:lnTo>
                <a:lnTo>
                  <a:pt x="159887" y="183"/>
                </a:lnTo>
                <a:lnTo>
                  <a:pt x="203733" y="8904"/>
                </a:lnTo>
                <a:lnTo>
                  <a:pt x="243192" y="29995"/>
                </a:lnTo>
                <a:lnTo>
                  <a:pt x="274804" y="61607"/>
                </a:lnTo>
                <a:lnTo>
                  <a:pt x="295895" y="101066"/>
                </a:lnTo>
                <a:lnTo>
                  <a:pt x="304616" y="144912"/>
                </a:lnTo>
                <a:lnTo>
                  <a:pt x="304799" y="152399"/>
                </a:lnTo>
                <a:lnTo>
                  <a:pt x="304616" y="159887"/>
                </a:lnTo>
                <a:lnTo>
                  <a:pt x="295895" y="203733"/>
                </a:lnTo>
                <a:lnTo>
                  <a:pt x="274804" y="243192"/>
                </a:lnTo>
                <a:lnTo>
                  <a:pt x="243192" y="274804"/>
                </a:lnTo>
                <a:lnTo>
                  <a:pt x="203733" y="295895"/>
                </a:lnTo>
                <a:lnTo>
                  <a:pt x="159887" y="304616"/>
                </a:lnTo>
                <a:lnTo>
                  <a:pt x="152399" y="304799"/>
                </a:lnTo>
                <a:close/>
              </a:path>
            </a:pathLst>
          </a:custGeom>
          <a:solidFill>
            <a:srgbClr val="6E7B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466856" y="2539365"/>
            <a:ext cx="5340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IKD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535888" y="259968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399" y="304799"/>
                </a:moveTo>
                <a:lnTo>
                  <a:pt x="108160" y="298239"/>
                </a:lnTo>
                <a:lnTo>
                  <a:pt x="67731" y="279115"/>
                </a:lnTo>
                <a:lnTo>
                  <a:pt x="34591" y="249082"/>
                </a:lnTo>
                <a:lnTo>
                  <a:pt x="11600" y="210720"/>
                </a:lnTo>
                <a:lnTo>
                  <a:pt x="732" y="167337"/>
                </a:lnTo>
                <a:lnTo>
                  <a:pt x="0" y="152399"/>
                </a:lnTo>
                <a:lnTo>
                  <a:pt x="183" y="144912"/>
                </a:lnTo>
                <a:lnTo>
                  <a:pt x="8904" y="101066"/>
                </a:lnTo>
                <a:lnTo>
                  <a:pt x="29995" y="61607"/>
                </a:lnTo>
                <a:lnTo>
                  <a:pt x="61607" y="29995"/>
                </a:lnTo>
                <a:lnTo>
                  <a:pt x="101066" y="8904"/>
                </a:lnTo>
                <a:lnTo>
                  <a:pt x="144912" y="183"/>
                </a:lnTo>
                <a:lnTo>
                  <a:pt x="152399" y="0"/>
                </a:lnTo>
                <a:lnTo>
                  <a:pt x="159887" y="183"/>
                </a:lnTo>
                <a:lnTo>
                  <a:pt x="203733" y="8904"/>
                </a:lnTo>
                <a:lnTo>
                  <a:pt x="243192" y="29995"/>
                </a:lnTo>
                <a:lnTo>
                  <a:pt x="274804" y="61607"/>
                </a:lnTo>
                <a:lnTo>
                  <a:pt x="295895" y="101066"/>
                </a:lnTo>
                <a:lnTo>
                  <a:pt x="304616" y="144912"/>
                </a:lnTo>
                <a:lnTo>
                  <a:pt x="304799" y="152399"/>
                </a:lnTo>
                <a:lnTo>
                  <a:pt x="304616" y="159887"/>
                </a:lnTo>
                <a:lnTo>
                  <a:pt x="295895" y="203733"/>
                </a:lnTo>
                <a:lnTo>
                  <a:pt x="274804" y="243192"/>
                </a:lnTo>
                <a:lnTo>
                  <a:pt x="243192" y="274804"/>
                </a:lnTo>
                <a:lnTo>
                  <a:pt x="203733" y="295895"/>
                </a:lnTo>
                <a:lnTo>
                  <a:pt x="159887" y="304616"/>
                </a:lnTo>
                <a:lnTo>
                  <a:pt x="152399" y="304799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970863" y="2539365"/>
            <a:ext cx="431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ZD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938098" y="259968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399" y="304799"/>
                </a:moveTo>
                <a:lnTo>
                  <a:pt x="108160" y="298239"/>
                </a:lnTo>
                <a:lnTo>
                  <a:pt x="67731" y="279115"/>
                </a:lnTo>
                <a:lnTo>
                  <a:pt x="34591" y="249082"/>
                </a:lnTo>
                <a:lnTo>
                  <a:pt x="11600" y="210720"/>
                </a:lnTo>
                <a:lnTo>
                  <a:pt x="732" y="167337"/>
                </a:lnTo>
                <a:lnTo>
                  <a:pt x="0" y="152399"/>
                </a:lnTo>
                <a:lnTo>
                  <a:pt x="183" y="144912"/>
                </a:lnTo>
                <a:lnTo>
                  <a:pt x="8904" y="101066"/>
                </a:lnTo>
                <a:lnTo>
                  <a:pt x="29995" y="61607"/>
                </a:lnTo>
                <a:lnTo>
                  <a:pt x="61607" y="29995"/>
                </a:lnTo>
                <a:lnTo>
                  <a:pt x="101066" y="8904"/>
                </a:lnTo>
                <a:lnTo>
                  <a:pt x="144912" y="183"/>
                </a:lnTo>
                <a:lnTo>
                  <a:pt x="152399" y="0"/>
                </a:lnTo>
                <a:lnTo>
                  <a:pt x="159887" y="183"/>
                </a:lnTo>
                <a:lnTo>
                  <a:pt x="203733" y="8904"/>
                </a:lnTo>
                <a:lnTo>
                  <a:pt x="243192" y="29995"/>
                </a:lnTo>
                <a:lnTo>
                  <a:pt x="274804" y="61607"/>
                </a:lnTo>
                <a:lnTo>
                  <a:pt x="295895" y="101066"/>
                </a:lnTo>
                <a:lnTo>
                  <a:pt x="304616" y="144912"/>
                </a:lnTo>
                <a:lnTo>
                  <a:pt x="304799" y="152399"/>
                </a:lnTo>
                <a:lnTo>
                  <a:pt x="304616" y="159887"/>
                </a:lnTo>
                <a:lnTo>
                  <a:pt x="295895" y="203733"/>
                </a:lnTo>
                <a:lnTo>
                  <a:pt x="274804" y="243192"/>
                </a:lnTo>
                <a:lnTo>
                  <a:pt x="243192" y="274804"/>
                </a:lnTo>
                <a:lnTo>
                  <a:pt x="203733" y="295895"/>
                </a:lnTo>
                <a:lnTo>
                  <a:pt x="159887" y="304616"/>
                </a:lnTo>
                <a:lnTo>
                  <a:pt x="152399" y="304799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363548" y="2539365"/>
            <a:ext cx="364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257856" y="259968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399" y="304799"/>
                </a:moveTo>
                <a:lnTo>
                  <a:pt x="108160" y="298239"/>
                </a:lnTo>
                <a:lnTo>
                  <a:pt x="67731" y="279115"/>
                </a:lnTo>
                <a:lnTo>
                  <a:pt x="34591" y="249082"/>
                </a:lnTo>
                <a:lnTo>
                  <a:pt x="11600" y="210720"/>
                </a:lnTo>
                <a:lnTo>
                  <a:pt x="732" y="167337"/>
                </a:lnTo>
                <a:lnTo>
                  <a:pt x="0" y="152399"/>
                </a:lnTo>
                <a:lnTo>
                  <a:pt x="183" y="144912"/>
                </a:lnTo>
                <a:lnTo>
                  <a:pt x="8904" y="101066"/>
                </a:lnTo>
                <a:lnTo>
                  <a:pt x="29995" y="61607"/>
                </a:lnTo>
                <a:lnTo>
                  <a:pt x="61607" y="29995"/>
                </a:lnTo>
                <a:lnTo>
                  <a:pt x="101066" y="8904"/>
                </a:lnTo>
                <a:lnTo>
                  <a:pt x="144912" y="183"/>
                </a:lnTo>
                <a:lnTo>
                  <a:pt x="152399" y="0"/>
                </a:lnTo>
                <a:lnTo>
                  <a:pt x="159887" y="183"/>
                </a:lnTo>
                <a:lnTo>
                  <a:pt x="203733" y="8904"/>
                </a:lnTo>
                <a:lnTo>
                  <a:pt x="243192" y="29995"/>
                </a:lnTo>
                <a:lnTo>
                  <a:pt x="274804" y="61607"/>
                </a:lnTo>
                <a:lnTo>
                  <a:pt x="295895" y="101066"/>
                </a:lnTo>
                <a:lnTo>
                  <a:pt x="304616" y="144912"/>
                </a:lnTo>
                <a:lnTo>
                  <a:pt x="304799" y="152399"/>
                </a:lnTo>
                <a:lnTo>
                  <a:pt x="304616" y="159887"/>
                </a:lnTo>
                <a:lnTo>
                  <a:pt x="295895" y="203733"/>
                </a:lnTo>
                <a:lnTo>
                  <a:pt x="274804" y="243192"/>
                </a:lnTo>
                <a:lnTo>
                  <a:pt x="243192" y="274804"/>
                </a:lnTo>
                <a:lnTo>
                  <a:pt x="203733" y="295895"/>
                </a:lnTo>
                <a:lnTo>
                  <a:pt x="159887" y="304616"/>
                </a:lnTo>
                <a:lnTo>
                  <a:pt x="152399" y="304799"/>
                </a:lnTo>
                <a:close/>
              </a:path>
            </a:pathLst>
          </a:custGeom>
          <a:solidFill>
            <a:srgbClr val="7C62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683306" y="2539365"/>
            <a:ext cx="5676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25" dirty="0">
                <a:latin typeface="Arial"/>
                <a:cs typeface="Arial"/>
              </a:rPr>
              <a:t>IMA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91245" y="3068954"/>
            <a:ext cx="78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3,800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73414" y="3754818"/>
            <a:ext cx="6463030" cy="148463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00"/>
              </a:spcBef>
            </a:pP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ZD</a:t>
            </a:r>
            <a:r>
              <a:rPr sz="3200" spc="16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scenārijā</a:t>
            </a:r>
            <a:r>
              <a:rPr sz="3200" spc="16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31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200" spc="16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zemākā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ekonomiskā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atdeve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un</a:t>
            </a:r>
            <a:r>
              <a:rPr sz="32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tikai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173A2D"/>
                </a:solidFill>
                <a:latin typeface="Microsoft Sans Serif"/>
                <a:cs typeface="Microsoft Sans Serif"/>
              </a:rPr>
              <a:t>neliels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oglekļa</a:t>
            </a:r>
            <a:r>
              <a:rPr sz="32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ieguvums.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05693" y="3720296"/>
            <a:ext cx="366395" cy="37020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400" dirty="0">
                <a:latin typeface="Arial"/>
                <a:cs typeface="Arial"/>
              </a:rPr>
              <a:t>NPV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2050.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gadā,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milj.</a:t>
            </a:r>
            <a:r>
              <a:rPr sz="2400" spc="-5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EUR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91245" y="3825768"/>
            <a:ext cx="78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3,700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91245" y="4582583"/>
            <a:ext cx="78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3,600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491245" y="5339397"/>
            <a:ext cx="78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3,500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73414" y="5697918"/>
            <a:ext cx="6356985" cy="245618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>
              <a:lnSpc>
                <a:spcPts val="3820"/>
              </a:lnSpc>
              <a:spcBef>
                <a:spcPts val="240"/>
              </a:spcBef>
            </a:pP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Lai</a:t>
            </a:r>
            <a:r>
              <a:rPr sz="3200" spc="-2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85" dirty="0">
                <a:solidFill>
                  <a:srgbClr val="173A2D"/>
                </a:solidFill>
                <a:latin typeface="Microsoft Sans Serif"/>
                <a:cs typeface="Microsoft Sans Serif"/>
              </a:rPr>
              <a:t>novērstu</a:t>
            </a:r>
            <a:r>
              <a:rPr sz="3200" spc="-2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ap</a:t>
            </a:r>
            <a:r>
              <a:rPr sz="3200" spc="-2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173A2D"/>
                </a:solidFill>
                <a:latin typeface="Microsoft Sans Serif"/>
                <a:cs typeface="Microsoft Sans Serif"/>
              </a:rPr>
              <a:t>12%</a:t>
            </a:r>
            <a:r>
              <a:rPr sz="3200" spc="-2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sabiedrisko zaudējumu,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vajadzīga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intensīvāka </a:t>
            </a:r>
            <a:r>
              <a:rPr sz="32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saimnieciskā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darbība</a:t>
            </a:r>
            <a:r>
              <a:rPr sz="32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105" dirty="0">
                <a:solidFill>
                  <a:srgbClr val="173A2D"/>
                </a:solidFill>
                <a:latin typeface="Microsoft Sans Serif"/>
                <a:cs typeface="Microsoft Sans Serif"/>
              </a:rPr>
              <a:t>70% </a:t>
            </a:r>
            <a:r>
              <a:rPr sz="32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teritorijas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vai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95" dirty="0">
                <a:solidFill>
                  <a:srgbClr val="173A2D"/>
                </a:solidFill>
                <a:latin typeface="Microsoft Sans Serif"/>
                <a:cs typeface="Microsoft Sans Serif"/>
              </a:rPr>
              <a:t>cits</a:t>
            </a:r>
            <a:r>
              <a:rPr sz="32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līdzsvarots </a:t>
            </a:r>
            <a:r>
              <a:rPr sz="3200" spc="-10" dirty="0">
                <a:solidFill>
                  <a:srgbClr val="173A2D"/>
                </a:solidFill>
                <a:latin typeface="Microsoft Sans Serif"/>
                <a:cs typeface="Microsoft Sans Serif"/>
              </a:rPr>
              <a:t>risinājums.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491245" y="6096211"/>
            <a:ext cx="78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3,400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91245" y="6853025"/>
            <a:ext cx="7886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3,300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491345" y="3295967"/>
            <a:ext cx="7679690" cy="4550410"/>
            <a:chOff x="9491345" y="3295967"/>
            <a:chExt cx="7679690" cy="4550410"/>
          </a:xfrm>
        </p:grpSpPr>
        <p:sp>
          <p:nvSpPr>
            <p:cNvPr id="14" name="object 14"/>
            <p:cNvSpPr/>
            <p:nvPr/>
          </p:nvSpPr>
          <p:spPr>
            <a:xfrm>
              <a:off x="9496107" y="3300729"/>
              <a:ext cx="0" cy="4540885"/>
            </a:xfrm>
            <a:custGeom>
              <a:avLst/>
              <a:gdLst/>
              <a:ahLst/>
              <a:cxnLst/>
              <a:rect l="l" t="t" r="r" b="b"/>
              <a:pathLst>
                <a:path h="4540884">
                  <a:moveTo>
                    <a:pt x="0" y="4540884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496107" y="3300729"/>
              <a:ext cx="7670165" cy="4540885"/>
            </a:xfrm>
            <a:custGeom>
              <a:avLst/>
              <a:gdLst/>
              <a:ahLst/>
              <a:cxnLst/>
              <a:rect l="l" t="t" r="r" b="b"/>
              <a:pathLst>
                <a:path w="7670165" h="4540884">
                  <a:moveTo>
                    <a:pt x="1095710" y="4540884"/>
                  </a:moveTo>
                  <a:lnTo>
                    <a:pt x="1095710" y="0"/>
                  </a:lnTo>
                </a:path>
                <a:path w="7670165" h="4540884">
                  <a:moveTo>
                    <a:pt x="2191421" y="4540884"/>
                  </a:moveTo>
                  <a:lnTo>
                    <a:pt x="2191421" y="0"/>
                  </a:lnTo>
                </a:path>
                <a:path w="7670165" h="4540884">
                  <a:moveTo>
                    <a:pt x="3287132" y="4540884"/>
                  </a:moveTo>
                  <a:lnTo>
                    <a:pt x="3287132" y="0"/>
                  </a:lnTo>
                </a:path>
                <a:path w="7670165" h="4540884">
                  <a:moveTo>
                    <a:pt x="4382843" y="4540884"/>
                  </a:moveTo>
                  <a:lnTo>
                    <a:pt x="4382843" y="0"/>
                  </a:lnTo>
                </a:path>
                <a:path w="7670165" h="4540884">
                  <a:moveTo>
                    <a:pt x="5478554" y="4540884"/>
                  </a:moveTo>
                  <a:lnTo>
                    <a:pt x="5478554" y="0"/>
                  </a:lnTo>
                </a:path>
                <a:path w="7670165" h="4540884">
                  <a:moveTo>
                    <a:pt x="6574265" y="4540884"/>
                  </a:moveTo>
                  <a:lnTo>
                    <a:pt x="6574265" y="0"/>
                  </a:lnTo>
                </a:path>
                <a:path w="7670165" h="4540884">
                  <a:moveTo>
                    <a:pt x="7669976" y="4540884"/>
                  </a:moveTo>
                  <a:lnTo>
                    <a:pt x="7669976" y="0"/>
                  </a:lnTo>
                </a:path>
                <a:path w="7670165" h="4540884">
                  <a:moveTo>
                    <a:pt x="0" y="4540884"/>
                  </a:moveTo>
                  <a:lnTo>
                    <a:pt x="7669976" y="4540884"/>
                  </a:lnTo>
                </a:path>
                <a:path w="7670165" h="4540884">
                  <a:moveTo>
                    <a:pt x="0" y="3784070"/>
                  </a:moveTo>
                  <a:lnTo>
                    <a:pt x="7669976" y="3784070"/>
                  </a:lnTo>
                </a:path>
                <a:path w="7670165" h="4540884">
                  <a:moveTo>
                    <a:pt x="0" y="3027256"/>
                  </a:moveTo>
                  <a:lnTo>
                    <a:pt x="7669976" y="3027256"/>
                  </a:lnTo>
                </a:path>
                <a:path w="7670165" h="4540884">
                  <a:moveTo>
                    <a:pt x="0" y="2270442"/>
                  </a:moveTo>
                  <a:lnTo>
                    <a:pt x="7669976" y="2270442"/>
                  </a:lnTo>
                </a:path>
                <a:path w="7670165" h="4540884">
                  <a:moveTo>
                    <a:pt x="0" y="1513628"/>
                  </a:moveTo>
                  <a:lnTo>
                    <a:pt x="7669976" y="1513628"/>
                  </a:lnTo>
                </a:path>
                <a:path w="7670165" h="4540884">
                  <a:moveTo>
                    <a:pt x="0" y="756814"/>
                  </a:moveTo>
                  <a:lnTo>
                    <a:pt x="7669976" y="756814"/>
                  </a:lnTo>
                </a:path>
                <a:path w="7670165" h="4540884">
                  <a:moveTo>
                    <a:pt x="0" y="0"/>
                  </a:moveTo>
                  <a:lnTo>
                    <a:pt x="7669976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378360" y="6734573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737" y="371474"/>
                  </a:moveTo>
                  <a:lnTo>
                    <a:pt x="140595" y="365907"/>
                  </a:lnTo>
                  <a:lnTo>
                    <a:pt x="98180" y="349545"/>
                  </a:lnTo>
                  <a:lnTo>
                    <a:pt x="61011" y="323368"/>
                  </a:lnTo>
                  <a:lnTo>
                    <a:pt x="31302" y="288927"/>
                  </a:lnTo>
                  <a:lnTo>
                    <a:pt x="10852" y="248300"/>
                  </a:lnTo>
                  <a:lnTo>
                    <a:pt x="892" y="203943"/>
                  </a:lnTo>
                  <a:lnTo>
                    <a:pt x="0" y="185737"/>
                  </a:lnTo>
                  <a:lnTo>
                    <a:pt x="223" y="176612"/>
                  </a:lnTo>
                  <a:lnTo>
                    <a:pt x="7995" y="131820"/>
                  </a:lnTo>
                  <a:lnTo>
                    <a:pt x="26418" y="90258"/>
                  </a:lnTo>
                  <a:lnTo>
                    <a:pt x="54401" y="54401"/>
                  </a:lnTo>
                  <a:lnTo>
                    <a:pt x="90258" y="26418"/>
                  </a:lnTo>
                  <a:lnTo>
                    <a:pt x="131820" y="7995"/>
                  </a:lnTo>
                  <a:lnTo>
                    <a:pt x="176612" y="223"/>
                  </a:lnTo>
                  <a:lnTo>
                    <a:pt x="185737" y="0"/>
                  </a:lnTo>
                  <a:lnTo>
                    <a:pt x="194862" y="223"/>
                  </a:lnTo>
                  <a:lnTo>
                    <a:pt x="239654" y="7995"/>
                  </a:lnTo>
                  <a:lnTo>
                    <a:pt x="281216" y="26418"/>
                  </a:lnTo>
                  <a:lnTo>
                    <a:pt x="317073" y="54401"/>
                  </a:lnTo>
                  <a:lnTo>
                    <a:pt x="345056" y="90258"/>
                  </a:lnTo>
                  <a:lnTo>
                    <a:pt x="363479" y="131820"/>
                  </a:lnTo>
                  <a:lnTo>
                    <a:pt x="371251" y="176612"/>
                  </a:lnTo>
                  <a:lnTo>
                    <a:pt x="371474" y="185737"/>
                  </a:lnTo>
                  <a:lnTo>
                    <a:pt x="371251" y="194862"/>
                  </a:lnTo>
                  <a:lnTo>
                    <a:pt x="363479" y="239654"/>
                  </a:lnTo>
                  <a:lnTo>
                    <a:pt x="345056" y="281216"/>
                  </a:lnTo>
                  <a:lnTo>
                    <a:pt x="317073" y="317073"/>
                  </a:lnTo>
                  <a:lnTo>
                    <a:pt x="281216" y="345056"/>
                  </a:lnTo>
                  <a:lnTo>
                    <a:pt x="239654" y="363479"/>
                  </a:lnTo>
                  <a:lnTo>
                    <a:pt x="194862" y="371251"/>
                  </a:lnTo>
                  <a:lnTo>
                    <a:pt x="185737" y="371474"/>
                  </a:lnTo>
                  <a:close/>
                </a:path>
              </a:pathLst>
            </a:custGeom>
            <a:solidFill>
              <a:srgbClr val="6E7B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5884636" y="6980477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737" y="371474"/>
                  </a:moveTo>
                  <a:lnTo>
                    <a:pt x="140595" y="365907"/>
                  </a:lnTo>
                  <a:lnTo>
                    <a:pt x="98180" y="349545"/>
                  </a:lnTo>
                  <a:lnTo>
                    <a:pt x="61011" y="323368"/>
                  </a:lnTo>
                  <a:lnTo>
                    <a:pt x="31302" y="288927"/>
                  </a:lnTo>
                  <a:lnTo>
                    <a:pt x="10852" y="248300"/>
                  </a:lnTo>
                  <a:lnTo>
                    <a:pt x="892" y="203943"/>
                  </a:lnTo>
                  <a:lnTo>
                    <a:pt x="0" y="185737"/>
                  </a:lnTo>
                  <a:lnTo>
                    <a:pt x="223" y="176612"/>
                  </a:lnTo>
                  <a:lnTo>
                    <a:pt x="7995" y="131820"/>
                  </a:lnTo>
                  <a:lnTo>
                    <a:pt x="26418" y="90258"/>
                  </a:lnTo>
                  <a:lnTo>
                    <a:pt x="54401" y="54401"/>
                  </a:lnTo>
                  <a:lnTo>
                    <a:pt x="90258" y="26418"/>
                  </a:lnTo>
                  <a:lnTo>
                    <a:pt x="131820" y="7995"/>
                  </a:lnTo>
                  <a:lnTo>
                    <a:pt x="176612" y="223"/>
                  </a:lnTo>
                  <a:lnTo>
                    <a:pt x="185737" y="0"/>
                  </a:lnTo>
                  <a:lnTo>
                    <a:pt x="194862" y="223"/>
                  </a:lnTo>
                  <a:lnTo>
                    <a:pt x="239654" y="7995"/>
                  </a:lnTo>
                  <a:lnTo>
                    <a:pt x="281216" y="26418"/>
                  </a:lnTo>
                  <a:lnTo>
                    <a:pt x="317073" y="54401"/>
                  </a:lnTo>
                  <a:lnTo>
                    <a:pt x="345056" y="90258"/>
                  </a:lnTo>
                  <a:lnTo>
                    <a:pt x="363479" y="131820"/>
                  </a:lnTo>
                  <a:lnTo>
                    <a:pt x="371251" y="176612"/>
                  </a:lnTo>
                  <a:lnTo>
                    <a:pt x="371474" y="185737"/>
                  </a:lnTo>
                  <a:lnTo>
                    <a:pt x="371251" y="194862"/>
                  </a:lnTo>
                  <a:lnTo>
                    <a:pt x="363479" y="239654"/>
                  </a:lnTo>
                  <a:lnTo>
                    <a:pt x="345056" y="281216"/>
                  </a:lnTo>
                  <a:lnTo>
                    <a:pt x="317073" y="317073"/>
                  </a:lnTo>
                  <a:lnTo>
                    <a:pt x="281216" y="345056"/>
                  </a:lnTo>
                  <a:lnTo>
                    <a:pt x="239654" y="363479"/>
                  </a:lnTo>
                  <a:lnTo>
                    <a:pt x="194862" y="371251"/>
                  </a:lnTo>
                  <a:lnTo>
                    <a:pt x="185737" y="37147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378360" y="5765526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737" y="371474"/>
                  </a:moveTo>
                  <a:lnTo>
                    <a:pt x="140595" y="365907"/>
                  </a:lnTo>
                  <a:lnTo>
                    <a:pt x="98180" y="349545"/>
                  </a:lnTo>
                  <a:lnTo>
                    <a:pt x="61011" y="323368"/>
                  </a:lnTo>
                  <a:lnTo>
                    <a:pt x="31302" y="288927"/>
                  </a:lnTo>
                  <a:lnTo>
                    <a:pt x="10852" y="248300"/>
                  </a:lnTo>
                  <a:lnTo>
                    <a:pt x="892" y="203943"/>
                  </a:lnTo>
                  <a:lnTo>
                    <a:pt x="0" y="185737"/>
                  </a:lnTo>
                  <a:lnTo>
                    <a:pt x="223" y="176612"/>
                  </a:lnTo>
                  <a:lnTo>
                    <a:pt x="7995" y="131820"/>
                  </a:lnTo>
                  <a:lnTo>
                    <a:pt x="26418" y="90258"/>
                  </a:lnTo>
                  <a:lnTo>
                    <a:pt x="54401" y="54401"/>
                  </a:lnTo>
                  <a:lnTo>
                    <a:pt x="90258" y="26418"/>
                  </a:lnTo>
                  <a:lnTo>
                    <a:pt x="131820" y="7995"/>
                  </a:lnTo>
                  <a:lnTo>
                    <a:pt x="176612" y="223"/>
                  </a:lnTo>
                  <a:lnTo>
                    <a:pt x="185737" y="0"/>
                  </a:lnTo>
                  <a:lnTo>
                    <a:pt x="194862" y="223"/>
                  </a:lnTo>
                  <a:lnTo>
                    <a:pt x="239654" y="7995"/>
                  </a:lnTo>
                  <a:lnTo>
                    <a:pt x="281216" y="26418"/>
                  </a:lnTo>
                  <a:lnTo>
                    <a:pt x="317073" y="54401"/>
                  </a:lnTo>
                  <a:lnTo>
                    <a:pt x="345056" y="90258"/>
                  </a:lnTo>
                  <a:lnTo>
                    <a:pt x="363479" y="131820"/>
                  </a:lnTo>
                  <a:lnTo>
                    <a:pt x="371251" y="176612"/>
                  </a:lnTo>
                  <a:lnTo>
                    <a:pt x="371474" y="185737"/>
                  </a:lnTo>
                  <a:lnTo>
                    <a:pt x="371251" y="194862"/>
                  </a:lnTo>
                  <a:lnTo>
                    <a:pt x="363479" y="239654"/>
                  </a:lnTo>
                  <a:lnTo>
                    <a:pt x="345056" y="281216"/>
                  </a:lnTo>
                  <a:lnTo>
                    <a:pt x="317073" y="317073"/>
                  </a:lnTo>
                  <a:lnTo>
                    <a:pt x="281216" y="345056"/>
                  </a:lnTo>
                  <a:lnTo>
                    <a:pt x="239654" y="363479"/>
                  </a:lnTo>
                  <a:lnTo>
                    <a:pt x="194862" y="371251"/>
                  </a:lnTo>
                  <a:lnTo>
                    <a:pt x="185737" y="37147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2378360" y="3873782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371475" h="371475">
                  <a:moveTo>
                    <a:pt x="185737" y="371474"/>
                  </a:moveTo>
                  <a:lnTo>
                    <a:pt x="140595" y="365907"/>
                  </a:lnTo>
                  <a:lnTo>
                    <a:pt x="98180" y="349545"/>
                  </a:lnTo>
                  <a:lnTo>
                    <a:pt x="61011" y="323368"/>
                  </a:lnTo>
                  <a:lnTo>
                    <a:pt x="31302" y="288927"/>
                  </a:lnTo>
                  <a:lnTo>
                    <a:pt x="10852" y="248300"/>
                  </a:lnTo>
                  <a:lnTo>
                    <a:pt x="892" y="203943"/>
                  </a:lnTo>
                  <a:lnTo>
                    <a:pt x="0" y="185737"/>
                  </a:lnTo>
                  <a:lnTo>
                    <a:pt x="223" y="176612"/>
                  </a:lnTo>
                  <a:lnTo>
                    <a:pt x="7995" y="131820"/>
                  </a:lnTo>
                  <a:lnTo>
                    <a:pt x="26418" y="90258"/>
                  </a:lnTo>
                  <a:lnTo>
                    <a:pt x="54401" y="54401"/>
                  </a:lnTo>
                  <a:lnTo>
                    <a:pt x="90258" y="26418"/>
                  </a:lnTo>
                  <a:lnTo>
                    <a:pt x="131820" y="7995"/>
                  </a:lnTo>
                  <a:lnTo>
                    <a:pt x="176612" y="223"/>
                  </a:lnTo>
                  <a:lnTo>
                    <a:pt x="185737" y="0"/>
                  </a:lnTo>
                  <a:lnTo>
                    <a:pt x="194862" y="223"/>
                  </a:lnTo>
                  <a:lnTo>
                    <a:pt x="239654" y="7995"/>
                  </a:lnTo>
                  <a:lnTo>
                    <a:pt x="281216" y="26418"/>
                  </a:lnTo>
                  <a:lnTo>
                    <a:pt x="317073" y="54401"/>
                  </a:lnTo>
                  <a:lnTo>
                    <a:pt x="345056" y="90258"/>
                  </a:lnTo>
                  <a:lnTo>
                    <a:pt x="363479" y="131820"/>
                  </a:lnTo>
                  <a:lnTo>
                    <a:pt x="371251" y="176612"/>
                  </a:lnTo>
                  <a:lnTo>
                    <a:pt x="371474" y="185737"/>
                  </a:lnTo>
                  <a:lnTo>
                    <a:pt x="371251" y="194862"/>
                  </a:lnTo>
                  <a:lnTo>
                    <a:pt x="363479" y="239654"/>
                  </a:lnTo>
                  <a:lnTo>
                    <a:pt x="345056" y="281216"/>
                  </a:lnTo>
                  <a:lnTo>
                    <a:pt x="317073" y="317073"/>
                  </a:lnTo>
                  <a:lnTo>
                    <a:pt x="281216" y="345056"/>
                  </a:lnTo>
                  <a:lnTo>
                    <a:pt x="239654" y="363479"/>
                  </a:lnTo>
                  <a:lnTo>
                    <a:pt x="194862" y="371251"/>
                  </a:lnTo>
                  <a:lnTo>
                    <a:pt x="185737" y="371474"/>
                  </a:lnTo>
                  <a:close/>
                </a:path>
              </a:pathLst>
            </a:custGeom>
            <a:solidFill>
              <a:srgbClr val="7C62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491245" y="7609839"/>
            <a:ext cx="1101725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30"/>
              </a:lnSpc>
              <a:spcBef>
                <a:spcPts val="100"/>
              </a:spcBef>
            </a:pPr>
            <a:r>
              <a:rPr sz="2400" spc="-10" dirty="0">
                <a:latin typeface="Arial"/>
                <a:cs typeface="Arial"/>
              </a:rPr>
              <a:t>3,200</a:t>
            </a:r>
            <a:endParaRPr sz="2400">
              <a:latin typeface="Arial"/>
              <a:cs typeface="Arial"/>
            </a:endParaRPr>
          </a:p>
          <a:p>
            <a:pPr marL="918844">
              <a:lnSpc>
                <a:spcPts val="2530"/>
              </a:lnSpc>
            </a:pPr>
            <a:r>
              <a:rPr sz="2400" spc="-5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81537" y="7823199"/>
            <a:ext cx="7193280" cy="882650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  <a:tabLst>
                <a:tab pos="1108075" algn="l"/>
                <a:tab pos="2203450" algn="l"/>
                <a:tab pos="3299460" algn="l"/>
                <a:tab pos="4395470" algn="l"/>
                <a:tab pos="5490845" algn="l"/>
                <a:tab pos="6586855" algn="l"/>
              </a:tabLst>
            </a:pPr>
            <a:r>
              <a:rPr sz="2400" spc="-20" dirty="0">
                <a:latin typeface="Arial"/>
                <a:cs typeface="Arial"/>
              </a:rPr>
              <a:t>0.05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0.10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0.15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0.20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0.25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0.30</a:t>
            </a:r>
            <a:r>
              <a:rPr sz="2400" dirty="0">
                <a:latin typeface="Arial"/>
                <a:cs typeface="Arial"/>
              </a:rPr>
              <a:t>	</a:t>
            </a:r>
            <a:r>
              <a:rPr sz="2400" spc="-20" dirty="0">
                <a:latin typeface="Arial"/>
                <a:cs typeface="Arial"/>
              </a:rPr>
              <a:t>0.35</a:t>
            </a:r>
            <a:endParaRPr sz="2400">
              <a:latin typeface="Arial"/>
              <a:cs typeface="Arial"/>
            </a:endParaRPr>
          </a:p>
          <a:p>
            <a:pPr marL="880744">
              <a:lnSpc>
                <a:spcPct val="100000"/>
              </a:lnSpc>
              <a:spcBef>
                <a:spcPts val="495"/>
              </a:spcBef>
            </a:pPr>
            <a:r>
              <a:rPr sz="2400" dirty="0">
                <a:latin typeface="Arial"/>
                <a:cs typeface="Arial"/>
              </a:rPr>
              <a:t>Aizsargājamo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teritoriju</a:t>
            </a:r>
            <a:r>
              <a:rPr sz="2400" spc="-114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īpatsvars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842739" y="9612193"/>
            <a:ext cx="273050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25" dirty="0">
                <a:solidFill>
                  <a:srgbClr val="1B4232"/>
                </a:solidFill>
                <a:latin typeface="Microsoft Sans Serif"/>
                <a:cs typeface="Microsoft Sans Serif"/>
              </a:rPr>
              <a:t>07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 descr="$PPTXTitle"/>
          <p:cNvSpPr txBox="1">
            <a:spLocks noGrp="1"/>
          </p:cNvSpPr>
          <p:nvPr>
            <p:ph type="title"/>
          </p:nvPr>
        </p:nvSpPr>
        <p:spPr>
          <a:xfrm>
            <a:off x="749299" y="552825"/>
            <a:ext cx="9691370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55" dirty="0"/>
              <a:t>SCENĀRIJU</a:t>
            </a:r>
            <a:r>
              <a:rPr sz="3900" spc="-225" dirty="0"/>
              <a:t> </a:t>
            </a:r>
            <a:r>
              <a:rPr sz="3900" spc="-185" dirty="0"/>
              <a:t>IEGUVUMI</a:t>
            </a:r>
            <a:r>
              <a:rPr sz="3900" spc="-220" dirty="0"/>
              <a:t> </a:t>
            </a:r>
            <a:r>
              <a:rPr sz="3900" spc="-60" dirty="0"/>
              <a:t>UN</a:t>
            </a:r>
            <a:r>
              <a:rPr sz="3900" spc="-220" dirty="0"/>
              <a:t> </a:t>
            </a:r>
            <a:r>
              <a:rPr sz="3900" spc="-145" dirty="0"/>
              <a:t>KOMPROMISI</a:t>
            </a:r>
            <a:endParaRPr sz="39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4856" y="352424"/>
            <a:ext cx="837842" cy="1397000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761999" y="1666875"/>
            <a:ext cx="16191230" cy="838200"/>
          </a:xfrm>
          <a:prstGeom prst="rect">
            <a:avLst/>
          </a:prstGeom>
          <a:solidFill>
            <a:srgbClr val="ECDFD4"/>
          </a:solidFill>
        </p:spPr>
        <p:txBody>
          <a:bodyPr vert="horz" wrap="square" lIns="0" tIns="76200" rIns="0" bIns="0" rtlCol="0">
            <a:spAutoFit/>
          </a:bodyPr>
          <a:lstStyle/>
          <a:p>
            <a:pPr marL="266065">
              <a:lnSpc>
                <a:spcPct val="100000"/>
              </a:lnSpc>
              <a:spcBef>
                <a:spcPts val="600"/>
              </a:spcBef>
            </a:pPr>
            <a:r>
              <a:rPr sz="3600" b="1" spc="-75" dirty="0">
                <a:solidFill>
                  <a:srgbClr val="173A2D"/>
                </a:solidFill>
                <a:latin typeface="Tahoma"/>
                <a:cs typeface="Tahoma"/>
              </a:rPr>
              <a:t>NEPIECIEŠAMA</a:t>
            </a:r>
            <a:r>
              <a:rPr sz="3600" b="1" spc="-180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600" b="1" spc="-50" dirty="0">
                <a:solidFill>
                  <a:srgbClr val="173A2D"/>
                </a:solidFill>
                <a:latin typeface="Tahoma"/>
                <a:cs typeface="Tahoma"/>
              </a:rPr>
              <a:t>SCENĀRIJU</a:t>
            </a:r>
            <a:r>
              <a:rPr sz="3600" b="1" spc="-175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600" b="1" spc="-10" dirty="0">
                <a:solidFill>
                  <a:srgbClr val="173A2D"/>
                </a:solidFill>
                <a:latin typeface="Tahoma"/>
                <a:cs typeface="Tahoma"/>
              </a:rPr>
              <a:t>KOMBINĀCIJA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16000" y="2730500"/>
            <a:ext cx="1579435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IMA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23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augstākā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ekonomiskā</a:t>
            </a:r>
            <a:r>
              <a:rPr sz="30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vērtība,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10" dirty="0">
                <a:solidFill>
                  <a:srgbClr val="173A2D"/>
                </a:solidFill>
                <a:latin typeface="Microsoft Sans Serif"/>
                <a:cs typeface="Microsoft Sans Serif"/>
              </a:rPr>
              <a:t>bet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zemāka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oglekļa</a:t>
            </a:r>
            <a:r>
              <a:rPr sz="30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piesaiste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un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rekreācijas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 vērtība.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IM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23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augstākā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oglekļa</a:t>
            </a:r>
            <a:r>
              <a:rPr sz="300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piesaiste.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ZD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23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augstākā</a:t>
            </a:r>
            <a:r>
              <a:rPr sz="300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rekreācijas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vērtība.</a:t>
            </a:r>
            <a:endParaRPr sz="3000">
              <a:latin typeface="Microsoft Sans Serif"/>
              <a:cs typeface="Microsoft Sans Serif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48295" y="4161728"/>
            <a:ext cx="241927" cy="2419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978327" y="4113748"/>
            <a:ext cx="429259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25" dirty="0">
                <a:latin typeface="Arial"/>
                <a:cs typeface="Arial"/>
              </a:rPr>
              <a:t>IKD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34506" y="4161728"/>
            <a:ext cx="241927" cy="24192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184698" y="4113748"/>
            <a:ext cx="34798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25" dirty="0">
                <a:latin typeface="Arial"/>
                <a:cs typeface="Arial"/>
              </a:rPr>
              <a:t>ZD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960077" y="4161728"/>
            <a:ext cx="241927" cy="241927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290108" y="4113748"/>
            <a:ext cx="29464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25" dirty="0">
                <a:latin typeface="Arial"/>
                <a:cs typeface="Arial"/>
              </a:rPr>
              <a:t>IM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05085" y="4161728"/>
            <a:ext cx="241927" cy="24192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6335116" y="4113748"/>
            <a:ext cx="45593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25" dirty="0">
                <a:latin typeface="Arial"/>
                <a:cs typeface="Arial"/>
              </a:rPr>
              <a:t>IMA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28" name="object 2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656924" y="4156206"/>
            <a:ext cx="233432" cy="233432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11974921" y="4109464"/>
            <a:ext cx="414655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5" dirty="0">
                <a:latin typeface="Arial"/>
                <a:cs typeface="Arial"/>
              </a:rPr>
              <a:t>IKD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801482" y="4156206"/>
            <a:ext cx="233432" cy="233432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13138931" y="4109464"/>
            <a:ext cx="337185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5" dirty="0">
                <a:latin typeface="Arial"/>
                <a:cs typeface="Arial"/>
              </a:rPr>
              <a:t>ZD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2" name="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887529" y="4156206"/>
            <a:ext cx="233432" cy="233432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14205525" y="4109464"/>
            <a:ext cx="285115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5" dirty="0">
                <a:latin typeface="Arial"/>
                <a:cs typeface="Arial"/>
              </a:rPr>
              <a:t>IM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4895839" y="4156206"/>
            <a:ext cx="233432" cy="233432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15213835" y="4109464"/>
            <a:ext cx="440690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5" dirty="0">
                <a:latin typeface="Arial"/>
                <a:cs typeface="Arial"/>
              </a:rPr>
              <a:t>IMA</a:t>
            </a:r>
            <a:endParaRPr sz="18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9969134" y="4529643"/>
            <a:ext cx="480059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0" dirty="0">
                <a:latin typeface="Arial"/>
                <a:cs typeface="Arial"/>
              </a:rPr>
              <a:t>24.5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7117" y="4862645"/>
            <a:ext cx="568325" cy="2378710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906780" marR="5080" indent="-894715">
              <a:lnSpc>
                <a:spcPts val="2140"/>
              </a:lnSpc>
              <a:spcBef>
                <a:spcPts val="110"/>
              </a:spcBef>
            </a:pPr>
            <a:r>
              <a:rPr sz="1900" dirty="0">
                <a:latin typeface="Arial"/>
                <a:cs typeface="Arial"/>
              </a:rPr>
              <a:t>Oglekļa</a:t>
            </a:r>
            <a:r>
              <a:rPr sz="1900" spc="-65" dirty="0">
                <a:latin typeface="Arial"/>
                <a:cs typeface="Arial"/>
              </a:rPr>
              <a:t> </a:t>
            </a:r>
            <a:r>
              <a:rPr sz="1900" spc="-10" dirty="0">
                <a:latin typeface="Arial"/>
                <a:cs typeface="Arial"/>
              </a:rPr>
              <a:t>sekvestrācija, </a:t>
            </a:r>
            <a:r>
              <a:rPr sz="1900" dirty="0">
                <a:latin typeface="Arial"/>
                <a:cs typeface="Arial"/>
              </a:rPr>
              <a:t>milj.</a:t>
            </a:r>
            <a:r>
              <a:rPr sz="1900" spc="-35" dirty="0">
                <a:latin typeface="Arial"/>
                <a:cs typeface="Arial"/>
              </a:rPr>
              <a:t> </a:t>
            </a:r>
            <a:r>
              <a:rPr sz="1900" spc="-50" dirty="0">
                <a:latin typeface="Arial"/>
                <a:cs typeface="Arial"/>
              </a:rPr>
              <a:t>t</a:t>
            </a:r>
            <a:endParaRPr sz="1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99562" y="4815943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274.0</a:t>
            </a:r>
            <a:endParaRPr sz="1900">
              <a:latin typeface="Arial"/>
              <a:cs typeface="Arial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1697327" y="4718163"/>
          <a:ext cx="7312025" cy="2667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4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4505646" y="4970302"/>
            <a:ext cx="322580" cy="322580"/>
          </a:xfrm>
          <a:custGeom>
            <a:avLst/>
            <a:gdLst/>
            <a:ahLst/>
            <a:cxnLst/>
            <a:rect l="l" t="t" r="r" b="b"/>
            <a:pathLst>
              <a:path w="322579" h="322579">
                <a:moveTo>
                  <a:pt x="161285" y="322570"/>
                </a:moveTo>
                <a:lnTo>
                  <a:pt x="122086" y="317735"/>
                </a:lnTo>
                <a:lnTo>
                  <a:pt x="85255" y="303527"/>
                </a:lnTo>
                <a:lnTo>
                  <a:pt x="52979" y="280796"/>
                </a:lnTo>
                <a:lnTo>
                  <a:pt x="27181" y="250890"/>
                </a:lnTo>
                <a:lnTo>
                  <a:pt x="9423" y="215611"/>
                </a:lnTo>
                <a:lnTo>
                  <a:pt x="774" y="177094"/>
                </a:lnTo>
                <a:lnTo>
                  <a:pt x="0" y="161285"/>
                </a:lnTo>
                <a:lnTo>
                  <a:pt x="193" y="153361"/>
                </a:lnTo>
                <a:lnTo>
                  <a:pt x="6943" y="114466"/>
                </a:lnTo>
                <a:lnTo>
                  <a:pt x="22940" y="78375"/>
                </a:lnTo>
                <a:lnTo>
                  <a:pt x="47239" y="47239"/>
                </a:lnTo>
                <a:lnTo>
                  <a:pt x="78375" y="22940"/>
                </a:lnTo>
                <a:lnTo>
                  <a:pt x="114466" y="6943"/>
                </a:lnTo>
                <a:lnTo>
                  <a:pt x="153361" y="193"/>
                </a:lnTo>
                <a:lnTo>
                  <a:pt x="161285" y="0"/>
                </a:lnTo>
                <a:lnTo>
                  <a:pt x="169208" y="193"/>
                </a:lnTo>
                <a:lnTo>
                  <a:pt x="208104" y="6943"/>
                </a:lnTo>
                <a:lnTo>
                  <a:pt x="244194" y="22940"/>
                </a:lnTo>
                <a:lnTo>
                  <a:pt x="275331" y="47239"/>
                </a:lnTo>
                <a:lnTo>
                  <a:pt x="299630" y="78375"/>
                </a:lnTo>
                <a:lnTo>
                  <a:pt x="315627" y="114466"/>
                </a:lnTo>
                <a:lnTo>
                  <a:pt x="322376" y="153361"/>
                </a:lnTo>
                <a:lnTo>
                  <a:pt x="322570" y="161285"/>
                </a:lnTo>
                <a:lnTo>
                  <a:pt x="322376" y="169208"/>
                </a:lnTo>
                <a:lnTo>
                  <a:pt x="315627" y="208104"/>
                </a:lnTo>
                <a:lnTo>
                  <a:pt x="299630" y="244194"/>
                </a:lnTo>
                <a:lnTo>
                  <a:pt x="275331" y="275331"/>
                </a:lnTo>
                <a:lnTo>
                  <a:pt x="244194" y="299630"/>
                </a:lnTo>
                <a:lnTo>
                  <a:pt x="208104" y="315627"/>
                </a:lnTo>
                <a:lnTo>
                  <a:pt x="169208" y="322376"/>
                </a:lnTo>
                <a:lnTo>
                  <a:pt x="161285" y="322570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899562" y="5349394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272.0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99562" y="5882845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270.0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757595" y="5854497"/>
            <a:ext cx="322580" cy="322580"/>
          </a:xfrm>
          <a:custGeom>
            <a:avLst/>
            <a:gdLst/>
            <a:ahLst/>
            <a:cxnLst/>
            <a:rect l="l" t="t" r="r" b="b"/>
            <a:pathLst>
              <a:path w="322580" h="322579">
                <a:moveTo>
                  <a:pt x="161285" y="322570"/>
                </a:moveTo>
                <a:lnTo>
                  <a:pt x="122086" y="317735"/>
                </a:lnTo>
                <a:lnTo>
                  <a:pt x="85255" y="303527"/>
                </a:lnTo>
                <a:lnTo>
                  <a:pt x="52979" y="280796"/>
                </a:lnTo>
                <a:lnTo>
                  <a:pt x="27181" y="250890"/>
                </a:lnTo>
                <a:lnTo>
                  <a:pt x="9423" y="215611"/>
                </a:lnTo>
                <a:lnTo>
                  <a:pt x="774" y="177094"/>
                </a:lnTo>
                <a:lnTo>
                  <a:pt x="0" y="161285"/>
                </a:lnTo>
                <a:lnTo>
                  <a:pt x="193" y="153361"/>
                </a:lnTo>
                <a:lnTo>
                  <a:pt x="6943" y="114466"/>
                </a:lnTo>
                <a:lnTo>
                  <a:pt x="22940" y="78375"/>
                </a:lnTo>
                <a:lnTo>
                  <a:pt x="47239" y="47239"/>
                </a:lnTo>
                <a:lnTo>
                  <a:pt x="78375" y="22940"/>
                </a:lnTo>
                <a:lnTo>
                  <a:pt x="114466" y="6943"/>
                </a:lnTo>
                <a:lnTo>
                  <a:pt x="153361" y="193"/>
                </a:lnTo>
                <a:lnTo>
                  <a:pt x="161285" y="0"/>
                </a:lnTo>
                <a:lnTo>
                  <a:pt x="169208" y="193"/>
                </a:lnTo>
                <a:lnTo>
                  <a:pt x="208104" y="6943"/>
                </a:lnTo>
                <a:lnTo>
                  <a:pt x="244194" y="22940"/>
                </a:lnTo>
                <a:lnTo>
                  <a:pt x="275331" y="47239"/>
                </a:lnTo>
                <a:lnTo>
                  <a:pt x="299630" y="78375"/>
                </a:lnTo>
                <a:lnTo>
                  <a:pt x="315627" y="114466"/>
                </a:lnTo>
                <a:lnTo>
                  <a:pt x="322376" y="153361"/>
                </a:lnTo>
                <a:lnTo>
                  <a:pt x="322570" y="161285"/>
                </a:lnTo>
                <a:lnTo>
                  <a:pt x="322376" y="169208"/>
                </a:lnTo>
                <a:lnTo>
                  <a:pt x="315627" y="208104"/>
                </a:lnTo>
                <a:lnTo>
                  <a:pt x="299630" y="244194"/>
                </a:lnTo>
                <a:lnTo>
                  <a:pt x="275331" y="275331"/>
                </a:lnTo>
                <a:lnTo>
                  <a:pt x="244194" y="299630"/>
                </a:lnTo>
                <a:lnTo>
                  <a:pt x="208104" y="315627"/>
                </a:lnTo>
                <a:lnTo>
                  <a:pt x="169208" y="322376"/>
                </a:lnTo>
                <a:lnTo>
                  <a:pt x="161285" y="322570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85521" y="5888504"/>
            <a:ext cx="322580" cy="322580"/>
          </a:xfrm>
          <a:custGeom>
            <a:avLst/>
            <a:gdLst/>
            <a:ahLst/>
            <a:cxnLst/>
            <a:rect l="l" t="t" r="r" b="b"/>
            <a:pathLst>
              <a:path w="322579" h="322579">
                <a:moveTo>
                  <a:pt x="161285" y="322570"/>
                </a:moveTo>
                <a:lnTo>
                  <a:pt x="122086" y="317735"/>
                </a:lnTo>
                <a:lnTo>
                  <a:pt x="85255" y="303527"/>
                </a:lnTo>
                <a:lnTo>
                  <a:pt x="52979" y="280796"/>
                </a:lnTo>
                <a:lnTo>
                  <a:pt x="27181" y="250890"/>
                </a:lnTo>
                <a:lnTo>
                  <a:pt x="9423" y="215611"/>
                </a:lnTo>
                <a:lnTo>
                  <a:pt x="774" y="177094"/>
                </a:lnTo>
                <a:lnTo>
                  <a:pt x="0" y="161285"/>
                </a:lnTo>
                <a:lnTo>
                  <a:pt x="193" y="153361"/>
                </a:lnTo>
                <a:lnTo>
                  <a:pt x="6943" y="114466"/>
                </a:lnTo>
                <a:lnTo>
                  <a:pt x="22940" y="78375"/>
                </a:lnTo>
                <a:lnTo>
                  <a:pt x="47239" y="47239"/>
                </a:lnTo>
                <a:lnTo>
                  <a:pt x="78375" y="22940"/>
                </a:lnTo>
                <a:lnTo>
                  <a:pt x="114466" y="6943"/>
                </a:lnTo>
                <a:lnTo>
                  <a:pt x="153361" y="193"/>
                </a:lnTo>
                <a:lnTo>
                  <a:pt x="161285" y="0"/>
                </a:lnTo>
                <a:lnTo>
                  <a:pt x="169208" y="193"/>
                </a:lnTo>
                <a:lnTo>
                  <a:pt x="208104" y="6943"/>
                </a:lnTo>
                <a:lnTo>
                  <a:pt x="244194" y="22940"/>
                </a:lnTo>
                <a:lnTo>
                  <a:pt x="275331" y="47239"/>
                </a:lnTo>
                <a:lnTo>
                  <a:pt x="299630" y="78375"/>
                </a:lnTo>
                <a:lnTo>
                  <a:pt x="315627" y="114466"/>
                </a:lnTo>
                <a:lnTo>
                  <a:pt x="322376" y="153361"/>
                </a:lnTo>
                <a:lnTo>
                  <a:pt x="322570" y="161285"/>
                </a:lnTo>
                <a:lnTo>
                  <a:pt x="322376" y="169208"/>
                </a:lnTo>
                <a:lnTo>
                  <a:pt x="315627" y="208104"/>
                </a:lnTo>
                <a:lnTo>
                  <a:pt x="299630" y="244194"/>
                </a:lnTo>
                <a:lnTo>
                  <a:pt x="275331" y="275331"/>
                </a:lnTo>
                <a:lnTo>
                  <a:pt x="244194" y="299630"/>
                </a:lnTo>
                <a:lnTo>
                  <a:pt x="208104" y="315627"/>
                </a:lnTo>
                <a:lnTo>
                  <a:pt x="169208" y="322376"/>
                </a:lnTo>
                <a:lnTo>
                  <a:pt x="161285" y="322570"/>
                </a:lnTo>
                <a:close/>
              </a:path>
            </a:pathLst>
          </a:custGeom>
          <a:solidFill>
            <a:srgbClr val="6E7B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899562" y="6416296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268.0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339618" y="4935824"/>
            <a:ext cx="549275" cy="2088514"/>
          </a:xfrm>
          <a:prstGeom prst="rect">
            <a:avLst/>
          </a:prstGeom>
        </p:spPr>
        <p:txBody>
          <a:bodyPr vert="vert270" wrap="square" lIns="0" tIns="13335" rIns="0" bIns="0" rtlCol="0">
            <a:spAutoFit/>
          </a:bodyPr>
          <a:lstStyle/>
          <a:p>
            <a:pPr marL="738505" marR="5080" indent="-726440">
              <a:lnSpc>
                <a:spcPts val="2070"/>
              </a:lnSpc>
              <a:spcBef>
                <a:spcPts val="105"/>
              </a:spcBef>
            </a:pPr>
            <a:r>
              <a:rPr sz="1800" dirty="0">
                <a:latin typeface="Arial"/>
                <a:cs typeface="Arial"/>
              </a:rPr>
              <a:t>Rekreācijas</a:t>
            </a:r>
            <a:r>
              <a:rPr sz="1800" spc="19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vērtība, balles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99562" y="6949747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266.0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523074" y="6990748"/>
            <a:ext cx="322580" cy="322580"/>
          </a:xfrm>
          <a:custGeom>
            <a:avLst/>
            <a:gdLst/>
            <a:ahLst/>
            <a:cxnLst/>
            <a:rect l="l" t="t" r="r" b="b"/>
            <a:pathLst>
              <a:path w="322579" h="322579">
                <a:moveTo>
                  <a:pt x="161285" y="322570"/>
                </a:moveTo>
                <a:lnTo>
                  <a:pt x="122086" y="317735"/>
                </a:lnTo>
                <a:lnTo>
                  <a:pt x="85255" y="303527"/>
                </a:lnTo>
                <a:lnTo>
                  <a:pt x="52979" y="280796"/>
                </a:lnTo>
                <a:lnTo>
                  <a:pt x="27181" y="250890"/>
                </a:lnTo>
                <a:lnTo>
                  <a:pt x="9423" y="215611"/>
                </a:lnTo>
                <a:lnTo>
                  <a:pt x="774" y="177094"/>
                </a:lnTo>
                <a:lnTo>
                  <a:pt x="0" y="161285"/>
                </a:lnTo>
                <a:lnTo>
                  <a:pt x="193" y="153361"/>
                </a:lnTo>
                <a:lnTo>
                  <a:pt x="6943" y="114466"/>
                </a:lnTo>
                <a:lnTo>
                  <a:pt x="22940" y="78375"/>
                </a:lnTo>
                <a:lnTo>
                  <a:pt x="47239" y="47239"/>
                </a:lnTo>
                <a:lnTo>
                  <a:pt x="78375" y="22940"/>
                </a:lnTo>
                <a:lnTo>
                  <a:pt x="114466" y="6943"/>
                </a:lnTo>
                <a:lnTo>
                  <a:pt x="153361" y="193"/>
                </a:lnTo>
                <a:lnTo>
                  <a:pt x="161285" y="0"/>
                </a:lnTo>
                <a:lnTo>
                  <a:pt x="169208" y="193"/>
                </a:lnTo>
                <a:lnTo>
                  <a:pt x="208104" y="6943"/>
                </a:lnTo>
                <a:lnTo>
                  <a:pt x="244194" y="22940"/>
                </a:lnTo>
                <a:lnTo>
                  <a:pt x="275331" y="47239"/>
                </a:lnTo>
                <a:lnTo>
                  <a:pt x="299630" y="78375"/>
                </a:lnTo>
                <a:lnTo>
                  <a:pt x="315627" y="114466"/>
                </a:lnTo>
                <a:lnTo>
                  <a:pt x="322376" y="153361"/>
                </a:lnTo>
                <a:lnTo>
                  <a:pt x="322570" y="161285"/>
                </a:lnTo>
                <a:lnTo>
                  <a:pt x="322376" y="169208"/>
                </a:lnTo>
                <a:lnTo>
                  <a:pt x="315627" y="208104"/>
                </a:lnTo>
                <a:lnTo>
                  <a:pt x="299630" y="244194"/>
                </a:lnTo>
                <a:lnTo>
                  <a:pt x="275331" y="275331"/>
                </a:lnTo>
                <a:lnTo>
                  <a:pt x="244194" y="299630"/>
                </a:lnTo>
                <a:lnTo>
                  <a:pt x="208104" y="315627"/>
                </a:lnTo>
                <a:lnTo>
                  <a:pt x="169208" y="322376"/>
                </a:lnTo>
                <a:lnTo>
                  <a:pt x="161285" y="322570"/>
                </a:lnTo>
                <a:close/>
              </a:path>
            </a:pathLst>
          </a:custGeom>
          <a:solidFill>
            <a:srgbClr val="7C629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10609526" y="4688239"/>
          <a:ext cx="7187561" cy="2573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6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67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6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67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67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2679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43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2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11663882" y="4804566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895" y="291790"/>
                </a:moveTo>
                <a:lnTo>
                  <a:pt x="103543" y="285510"/>
                </a:lnTo>
                <a:lnTo>
                  <a:pt x="64840" y="267202"/>
                </a:lnTo>
                <a:lnTo>
                  <a:pt x="33115" y="238451"/>
                </a:lnTo>
                <a:lnTo>
                  <a:pt x="11105" y="201727"/>
                </a:lnTo>
                <a:lnTo>
                  <a:pt x="700" y="160195"/>
                </a:lnTo>
                <a:lnTo>
                  <a:pt x="0" y="145895"/>
                </a:lnTo>
                <a:lnTo>
                  <a:pt x="175" y="138727"/>
                </a:lnTo>
                <a:lnTo>
                  <a:pt x="8524" y="96752"/>
                </a:lnTo>
                <a:lnTo>
                  <a:pt x="28715" y="58978"/>
                </a:lnTo>
                <a:lnTo>
                  <a:pt x="58978" y="28715"/>
                </a:lnTo>
                <a:lnTo>
                  <a:pt x="96752" y="8524"/>
                </a:lnTo>
                <a:lnTo>
                  <a:pt x="138727" y="175"/>
                </a:lnTo>
                <a:lnTo>
                  <a:pt x="145895" y="0"/>
                </a:lnTo>
                <a:lnTo>
                  <a:pt x="153062" y="175"/>
                </a:lnTo>
                <a:lnTo>
                  <a:pt x="195038" y="8524"/>
                </a:lnTo>
                <a:lnTo>
                  <a:pt x="232812" y="28715"/>
                </a:lnTo>
                <a:lnTo>
                  <a:pt x="263075" y="58978"/>
                </a:lnTo>
                <a:lnTo>
                  <a:pt x="283266" y="96752"/>
                </a:lnTo>
                <a:lnTo>
                  <a:pt x="291615" y="138727"/>
                </a:lnTo>
                <a:lnTo>
                  <a:pt x="291790" y="145895"/>
                </a:lnTo>
                <a:lnTo>
                  <a:pt x="291615" y="153062"/>
                </a:lnTo>
                <a:lnTo>
                  <a:pt x="283266" y="195038"/>
                </a:lnTo>
                <a:lnTo>
                  <a:pt x="263075" y="232812"/>
                </a:lnTo>
                <a:lnTo>
                  <a:pt x="232812" y="263075"/>
                </a:lnTo>
                <a:lnTo>
                  <a:pt x="195038" y="283266"/>
                </a:lnTo>
                <a:lnTo>
                  <a:pt x="153062" y="291615"/>
                </a:lnTo>
                <a:lnTo>
                  <a:pt x="145895" y="291790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2084378" y="4933245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895" y="291790"/>
                </a:moveTo>
                <a:lnTo>
                  <a:pt x="103543" y="285510"/>
                </a:lnTo>
                <a:lnTo>
                  <a:pt x="64840" y="267202"/>
                </a:lnTo>
                <a:lnTo>
                  <a:pt x="33115" y="238451"/>
                </a:lnTo>
                <a:lnTo>
                  <a:pt x="11105" y="201727"/>
                </a:lnTo>
                <a:lnTo>
                  <a:pt x="700" y="160195"/>
                </a:lnTo>
                <a:lnTo>
                  <a:pt x="0" y="145895"/>
                </a:lnTo>
                <a:lnTo>
                  <a:pt x="175" y="138727"/>
                </a:lnTo>
                <a:lnTo>
                  <a:pt x="8524" y="96752"/>
                </a:lnTo>
                <a:lnTo>
                  <a:pt x="28715" y="58978"/>
                </a:lnTo>
                <a:lnTo>
                  <a:pt x="58978" y="28715"/>
                </a:lnTo>
                <a:lnTo>
                  <a:pt x="96752" y="8524"/>
                </a:lnTo>
                <a:lnTo>
                  <a:pt x="138727" y="175"/>
                </a:lnTo>
                <a:lnTo>
                  <a:pt x="145895" y="0"/>
                </a:lnTo>
                <a:lnTo>
                  <a:pt x="153062" y="175"/>
                </a:lnTo>
                <a:lnTo>
                  <a:pt x="195038" y="8524"/>
                </a:lnTo>
                <a:lnTo>
                  <a:pt x="232812" y="28715"/>
                </a:lnTo>
                <a:lnTo>
                  <a:pt x="263075" y="58978"/>
                </a:lnTo>
                <a:lnTo>
                  <a:pt x="283266" y="96752"/>
                </a:lnTo>
                <a:lnTo>
                  <a:pt x="291615" y="138727"/>
                </a:lnTo>
                <a:lnTo>
                  <a:pt x="291790" y="145895"/>
                </a:lnTo>
                <a:lnTo>
                  <a:pt x="291615" y="153062"/>
                </a:lnTo>
                <a:lnTo>
                  <a:pt x="283266" y="195038"/>
                </a:lnTo>
                <a:lnTo>
                  <a:pt x="263075" y="232812"/>
                </a:lnTo>
                <a:lnTo>
                  <a:pt x="232812" y="263075"/>
                </a:lnTo>
                <a:lnTo>
                  <a:pt x="195038" y="283266"/>
                </a:lnTo>
                <a:lnTo>
                  <a:pt x="153062" y="291615"/>
                </a:lnTo>
                <a:lnTo>
                  <a:pt x="145895" y="291790"/>
                </a:lnTo>
                <a:close/>
              </a:path>
            </a:pathLst>
          </a:custGeom>
          <a:solidFill>
            <a:srgbClr val="6E7B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9969134" y="5173041"/>
            <a:ext cx="480059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0" dirty="0">
                <a:latin typeface="Arial"/>
                <a:cs typeface="Arial"/>
              </a:rPr>
              <a:t>24.0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969134" y="5816440"/>
            <a:ext cx="480059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0" dirty="0">
                <a:latin typeface="Arial"/>
                <a:cs typeface="Arial"/>
              </a:rPr>
              <a:t>23.5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3381578" y="5705323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895" y="291790"/>
                </a:moveTo>
                <a:lnTo>
                  <a:pt x="103543" y="285510"/>
                </a:lnTo>
                <a:lnTo>
                  <a:pt x="64840" y="267202"/>
                </a:lnTo>
                <a:lnTo>
                  <a:pt x="33115" y="238451"/>
                </a:lnTo>
                <a:lnTo>
                  <a:pt x="11105" y="201727"/>
                </a:lnTo>
                <a:lnTo>
                  <a:pt x="700" y="160195"/>
                </a:lnTo>
                <a:lnTo>
                  <a:pt x="0" y="145895"/>
                </a:lnTo>
                <a:lnTo>
                  <a:pt x="175" y="138727"/>
                </a:lnTo>
                <a:lnTo>
                  <a:pt x="8524" y="96752"/>
                </a:lnTo>
                <a:lnTo>
                  <a:pt x="28715" y="58978"/>
                </a:lnTo>
                <a:lnTo>
                  <a:pt x="58978" y="28715"/>
                </a:lnTo>
                <a:lnTo>
                  <a:pt x="96752" y="8524"/>
                </a:lnTo>
                <a:lnTo>
                  <a:pt x="138727" y="175"/>
                </a:lnTo>
                <a:lnTo>
                  <a:pt x="145895" y="0"/>
                </a:lnTo>
                <a:lnTo>
                  <a:pt x="153062" y="175"/>
                </a:lnTo>
                <a:lnTo>
                  <a:pt x="195038" y="8524"/>
                </a:lnTo>
                <a:lnTo>
                  <a:pt x="232812" y="28715"/>
                </a:lnTo>
                <a:lnTo>
                  <a:pt x="263075" y="58978"/>
                </a:lnTo>
                <a:lnTo>
                  <a:pt x="283266" y="96752"/>
                </a:lnTo>
                <a:lnTo>
                  <a:pt x="291615" y="138727"/>
                </a:lnTo>
                <a:lnTo>
                  <a:pt x="291790" y="145895"/>
                </a:lnTo>
                <a:lnTo>
                  <a:pt x="291615" y="153062"/>
                </a:lnTo>
                <a:lnTo>
                  <a:pt x="283266" y="195038"/>
                </a:lnTo>
                <a:lnTo>
                  <a:pt x="263075" y="232812"/>
                </a:lnTo>
                <a:lnTo>
                  <a:pt x="232812" y="263075"/>
                </a:lnTo>
                <a:lnTo>
                  <a:pt x="195038" y="283266"/>
                </a:lnTo>
                <a:lnTo>
                  <a:pt x="153062" y="291615"/>
                </a:lnTo>
                <a:lnTo>
                  <a:pt x="145895" y="291790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9969134" y="6459838"/>
            <a:ext cx="480059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0" dirty="0">
                <a:latin typeface="Arial"/>
                <a:cs typeface="Arial"/>
              </a:rPr>
              <a:t>23.0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6346609" y="6734761"/>
            <a:ext cx="292100" cy="292100"/>
          </a:xfrm>
          <a:custGeom>
            <a:avLst/>
            <a:gdLst/>
            <a:ahLst/>
            <a:cxnLst/>
            <a:rect l="l" t="t" r="r" b="b"/>
            <a:pathLst>
              <a:path w="292100" h="292100">
                <a:moveTo>
                  <a:pt x="145895" y="291790"/>
                </a:moveTo>
                <a:lnTo>
                  <a:pt x="103543" y="285510"/>
                </a:lnTo>
                <a:lnTo>
                  <a:pt x="64840" y="267202"/>
                </a:lnTo>
                <a:lnTo>
                  <a:pt x="33115" y="238451"/>
                </a:lnTo>
                <a:lnTo>
                  <a:pt x="11105" y="201727"/>
                </a:lnTo>
                <a:lnTo>
                  <a:pt x="700" y="160195"/>
                </a:lnTo>
                <a:lnTo>
                  <a:pt x="0" y="145895"/>
                </a:lnTo>
                <a:lnTo>
                  <a:pt x="175" y="138727"/>
                </a:lnTo>
                <a:lnTo>
                  <a:pt x="8524" y="96752"/>
                </a:lnTo>
                <a:lnTo>
                  <a:pt x="28715" y="58978"/>
                </a:lnTo>
                <a:lnTo>
                  <a:pt x="58978" y="28715"/>
                </a:lnTo>
                <a:lnTo>
                  <a:pt x="96752" y="8524"/>
                </a:lnTo>
                <a:lnTo>
                  <a:pt x="138727" y="175"/>
                </a:lnTo>
                <a:lnTo>
                  <a:pt x="145895" y="0"/>
                </a:lnTo>
                <a:lnTo>
                  <a:pt x="153062" y="175"/>
                </a:lnTo>
                <a:lnTo>
                  <a:pt x="195038" y="8524"/>
                </a:lnTo>
                <a:lnTo>
                  <a:pt x="232812" y="28715"/>
                </a:lnTo>
                <a:lnTo>
                  <a:pt x="263075" y="58978"/>
                </a:lnTo>
                <a:lnTo>
                  <a:pt x="283266" y="96752"/>
                </a:lnTo>
                <a:lnTo>
                  <a:pt x="291615" y="138727"/>
                </a:lnTo>
                <a:lnTo>
                  <a:pt x="291790" y="145895"/>
                </a:lnTo>
                <a:lnTo>
                  <a:pt x="291615" y="153062"/>
                </a:lnTo>
                <a:lnTo>
                  <a:pt x="283266" y="195038"/>
                </a:lnTo>
                <a:lnTo>
                  <a:pt x="263075" y="232812"/>
                </a:lnTo>
                <a:lnTo>
                  <a:pt x="232812" y="263075"/>
                </a:lnTo>
                <a:lnTo>
                  <a:pt x="195038" y="283266"/>
                </a:lnTo>
                <a:lnTo>
                  <a:pt x="153062" y="291615"/>
                </a:lnTo>
                <a:lnTo>
                  <a:pt x="145895" y="291790"/>
                </a:lnTo>
                <a:close/>
              </a:path>
            </a:pathLst>
          </a:custGeom>
          <a:solidFill>
            <a:srgbClr val="7C62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383654" y="7423119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1,700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28503" y="7423119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1,800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96235" y="7340461"/>
            <a:ext cx="4126865" cy="77152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55"/>
              </a:spcBef>
              <a:tabLst>
                <a:tab pos="1044575" algn="l"/>
                <a:tab pos="2089150" algn="l"/>
                <a:tab pos="3134360" algn="l"/>
              </a:tabLst>
            </a:pPr>
            <a:r>
              <a:rPr sz="1900" spc="-10" dirty="0">
                <a:latin typeface="Arial"/>
                <a:cs typeface="Arial"/>
              </a:rPr>
              <a:t>1,900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10" dirty="0">
                <a:latin typeface="Arial"/>
                <a:cs typeface="Arial"/>
              </a:rPr>
              <a:t>2,000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10" dirty="0">
                <a:latin typeface="Arial"/>
                <a:cs typeface="Arial"/>
              </a:rPr>
              <a:t>2,100</a:t>
            </a:r>
            <a:r>
              <a:rPr sz="1900" dirty="0">
                <a:latin typeface="Arial"/>
                <a:cs typeface="Arial"/>
              </a:rPr>
              <a:t>	</a:t>
            </a:r>
            <a:r>
              <a:rPr sz="1900" spc="-10" dirty="0">
                <a:latin typeface="Arial"/>
                <a:cs typeface="Arial"/>
              </a:rPr>
              <a:t>2,200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55"/>
              </a:spcBef>
            </a:pPr>
            <a:r>
              <a:rPr sz="1900" dirty="0">
                <a:latin typeface="Arial"/>
                <a:cs typeface="Arial"/>
              </a:rPr>
              <a:t>Ekonomiskās</a:t>
            </a:r>
            <a:r>
              <a:rPr sz="1900" spc="-55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komponentes,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dirty="0">
                <a:latin typeface="Arial"/>
                <a:cs typeface="Arial"/>
              </a:rPr>
              <a:t>milj.</a:t>
            </a:r>
            <a:r>
              <a:rPr sz="1900" spc="-50" dirty="0">
                <a:latin typeface="Arial"/>
                <a:cs typeface="Arial"/>
              </a:rPr>
              <a:t> </a:t>
            </a:r>
            <a:r>
              <a:rPr sz="1900" spc="-25" dirty="0">
                <a:latin typeface="Arial"/>
                <a:cs typeface="Arial"/>
              </a:rPr>
              <a:t>EUR</a:t>
            </a:r>
            <a:endParaRPr sz="1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652746" y="7423119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2,300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97594" y="7423119"/>
            <a:ext cx="631190" cy="316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10" dirty="0">
                <a:latin typeface="Arial"/>
                <a:cs typeface="Arial"/>
              </a:rPr>
              <a:t>2,400</a:t>
            </a:r>
            <a:endParaRPr sz="19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306422" y="7302627"/>
            <a:ext cx="609600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10" dirty="0">
                <a:latin typeface="Arial"/>
                <a:cs typeface="Arial"/>
              </a:rPr>
              <a:t>1,700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969134" y="7103237"/>
            <a:ext cx="480059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20" dirty="0">
                <a:latin typeface="Arial"/>
                <a:cs typeface="Arial"/>
              </a:rPr>
              <a:t>22.5</a:t>
            </a:r>
            <a:endParaRPr sz="18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1333127" y="7302627"/>
            <a:ext cx="609600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10" dirty="0">
                <a:latin typeface="Arial"/>
                <a:cs typeface="Arial"/>
              </a:rPr>
              <a:t>1,800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2216754" y="7222871"/>
            <a:ext cx="3982720" cy="74549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65"/>
              </a:spcBef>
              <a:tabLst>
                <a:tab pos="1026160" algn="l"/>
                <a:tab pos="2052955" algn="l"/>
                <a:tab pos="3079750" algn="l"/>
              </a:tabLst>
            </a:pPr>
            <a:r>
              <a:rPr sz="1800" spc="-10" dirty="0">
                <a:latin typeface="Arial"/>
                <a:cs typeface="Arial"/>
              </a:rPr>
              <a:t>1,900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2,000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2,100</a:t>
            </a:r>
            <a:r>
              <a:rPr sz="1800" dirty="0">
                <a:latin typeface="Arial"/>
                <a:cs typeface="Arial"/>
              </a:rPr>
              <a:t>	</a:t>
            </a:r>
            <a:r>
              <a:rPr sz="1800" spc="-10" dirty="0">
                <a:latin typeface="Arial"/>
                <a:cs typeface="Arial"/>
              </a:rPr>
              <a:t>2,200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75"/>
              </a:spcBef>
            </a:pPr>
            <a:r>
              <a:rPr sz="1800" dirty="0">
                <a:latin typeface="Arial"/>
                <a:cs typeface="Arial"/>
              </a:rPr>
              <a:t>Ekonomiskās</a:t>
            </a:r>
            <a:r>
              <a:rPr sz="1800" spc="17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komponentes,</a:t>
            </a:r>
            <a:r>
              <a:rPr sz="1800" spc="180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milj.</a:t>
            </a:r>
            <a:r>
              <a:rPr sz="1800" spc="175" dirty="0">
                <a:latin typeface="Arial"/>
                <a:cs typeface="Arial"/>
              </a:rPr>
              <a:t> </a:t>
            </a:r>
            <a:r>
              <a:rPr sz="1800" spc="-25" dirty="0">
                <a:latin typeface="Arial"/>
                <a:cs typeface="Arial"/>
              </a:rPr>
              <a:t>EUR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466650" y="7302627"/>
            <a:ext cx="609600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10" dirty="0">
                <a:latin typeface="Arial"/>
                <a:cs typeface="Arial"/>
              </a:rPr>
              <a:t>2,300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7493355" y="7302627"/>
            <a:ext cx="609600" cy="3060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800" spc="-10" dirty="0">
                <a:latin typeface="Arial"/>
                <a:cs typeface="Arial"/>
              </a:rPr>
              <a:t>2,400</a:t>
            </a:r>
            <a:endParaRPr sz="18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6842739" y="9612193"/>
            <a:ext cx="285115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75" dirty="0">
                <a:solidFill>
                  <a:srgbClr val="1B4232"/>
                </a:solidFill>
                <a:latin typeface="Microsoft Sans Serif"/>
                <a:cs typeface="Microsoft Sans Serif"/>
              </a:rPr>
              <a:t>08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893142" y="981138"/>
            <a:ext cx="8848090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700" dirty="0"/>
              <a:t>PARETO</a:t>
            </a:r>
            <a:r>
              <a:rPr sz="4700" spc="-310" dirty="0"/>
              <a:t> </a:t>
            </a:r>
            <a:r>
              <a:rPr sz="4700" spc="-70" dirty="0"/>
              <a:t>LĪDZSVARA</a:t>
            </a:r>
            <a:r>
              <a:rPr sz="4700" spc="-290" dirty="0"/>
              <a:t> </a:t>
            </a:r>
            <a:r>
              <a:rPr sz="4700" spc="-114" dirty="0"/>
              <a:t>MODELIS</a:t>
            </a:r>
            <a:endParaRPr sz="47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4856" y="352424"/>
            <a:ext cx="837842" cy="1397000"/>
          </a:xfrm>
          <a:prstGeom prst="rect">
            <a:avLst/>
          </a:prstGeom>
        </p:spPr>
      </p:pic>
      <p:sp>
        <p:nvSpPr>
          <p:cNvPr id="31" name="object 31"/>
          <p:cNvSpPr txBox="1"/>
          <p:nvPr/>
        </p:nvSpPr>
        <p:spPr>
          <a:xfrm>
            <a:off x="761999" y="2571750"/>
            <a:ext cx="6572250" cy="809625"/>
          </a:xfrm>
          <a:prstGeom prst="rect">
            <a:avLst/>
          </a:prstGeom>
          <a:solidFill>
            <a:srgbClr val="ECDFD4"/>
          </a:solidFill>
        </p:spPr>
        <p:txBody>
          <a:bodyPr vert="horz" wrap="square" lIns="0" tIns="118745" rIns="0" bIns="0" rtlCol="0">
            <a:spAutoFit/>
          </a:bodyPr>
          <a:lstStyle/>
          <a:p>
            <a:pPr marL="281305">
              <a:lnSpc>
                <a:spcPct val="100000"/>
              </a:lnSpc>
              <a:spcBef>
                <a:spcPts val="935"/>
              </a:spcBef>
            </a:pPr>
            <a:r>
              <a:rPr sz="3400" b="1" spc="-165" dirty="0">
                <a:solidFill>
                  <a:srgbClr val="173A2D"/>
                </a:solidFill>
                <a:latin typeface="Tahoma"/>
                <a:cs typeface="Tahoma"/>
              </a:rPr>
              <a:t>IEGUVUMI</a:t>
            </a:r>
            <a:r>
              <a:rPr sz="3400" b="1" spc="-200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3400" b="1" spc="-10" dirty="0">
                <a:solidFill>
                  <a:srgbClr val="173A2D"/>
                </a:solidFill>
                <a:latin typeface="Tahoma"/>
                <a:cs typeface="Tahoma"/>
              </a:rPr>
              <a:t>JĀLĪDZSVARO</a:t>
            </a:r>
            <a:endParaRPr sz="34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32999" y="2745105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33349" y="266699"/>
                </a:moveTo>
                <a:lnTo>
                  <a:pt x="94640" y="260959"/>
                </a:lnTo>
                <a:lnTo>
                  <a:pt x="59264" y="244226"/>
                </a:lnTo>
                <a:lnTo>
                  <a:pt x="30267" y="217947"/>
                </a:lnTo>
                <a:lnTo>
                  <a:pt x="10150" y="184380"/>
                </a:lnTo>
                <a:lnTo>
                  <a:pt x="640" y="146420"/>
                </a:lnTo>
                <a:lnTo>
                  <a:pt x="0" y="133349"/>
                </a:lnTo>
                <a:lnTo>
                  <a:pt x="160" y="126798"/>
                </a:lnTo>
                <a:lnTo>
                  <a:pt x="7791" y="88432"/>
                </a:lnTo>
                <a:lnTo>
                  <a:pt x="26246" y="53906"/>
                </a:lnTo>
                <a:lnTo>
                  <a:pt x="53906" y="26246"/>
                </a:lnTo>
                <a:lnTo>
                  <a:pt x="88432" y="7791"/>
                </a:lnTo>
                <a:lnTo>
                  <a:pt x="126798" y="160"/>
                </a:lnTo>
                <a:lnTo>
                  <a:pt x="133349" y="0"/>
                </a:lnTo>
                <a:lnTo>
                  <a:pt x="139901" y="160"/>
                </a:lnTo>
                <a:lnTo>
                  <a:pt x="178267" y="7791"/>
                </a:lnTo>
                <a:lnTo>
                  <a:pt x="212793" y="26246"/>
                </a:lnTo>
                <a:lnTo>
                  <a:pt x="240453" y="53906"/>
                </a:lnTo>
                <a:lnTo>
                  <a:pt x="258908" y="88432"/>
                </a:lnTo>
                <a:lnTo>
                  <a:pt x="266539" y="126798"/>
                </a:lnTo>
                <a:lnTo>
                  <a:pt x="266699" y="133349"/>
                </a:lnTo>
                <a:lnTo>
                  <a:pt x="266539" y="139901"/>
                </a:lnTo>
                <a:lnTo>
                  <a:pt x="258908" y="178267"/>
                </a:lnTo>
                <a:lnTo>
                  <a:pt x="240453" y="212793"/>
                </a:lnTo>
                <a:lnTo>
                  <a:pt x="212793" y="240453"/>
                </a:lnTo>
                <a:lnTo>
                  <a:pt x="178267" y="258908"/>
                </a:lnTo>
                <a:lnTo>
                  <a:pt x="139901" y="266539"/>
                </a:lnTo>
                <a:lnTo>
                  <a:pt x="133349" y="266699"/>
                </a:lnTo>
                <a:close/>
              </a:path>
            </a:pathLst>
          </a:custGeom>
          <a:solidFill>
            <a:srgbClr val="6E7B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701299" y="2689542"/>
            <a:ext cx="47053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latin typeface="Arial"/>
                <a:cs typeface="Arial"/>
              </a:rPr>
              <a:t>IKD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635907" y="2745105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33349" y="266699"/>
                </a:moveTo>
                <a:lnTo>
                  <a:pt x="94640" y="260959"/>
                </a:lnTo>
                <a:lnTo>
                  <a:pt x="59264" y="244226"/>
                </a:lnTo>
                <a:lnTo>
                  <a:pt x="30267" y="217947"/>
                </a:lnTo>
                <a:lnTo>
                  <a:pt x="10150" y="184380"/>
                </a:lnTo>
                <a:lnTo>
                  <a:pt x="640" y="146420"/>
                </a:lnTo>
                <a:lnTo>
                  <a:pt x="0" y="133349"/>
                </a:lnTo>
                <a:lnTo>
                  <a:pt x="160" y="126798"/>
                </a:lnTo>
                <a:lnTo>
                  <a:pt x="7791" y="88432"/>
                </a:lnTo>
                <a:lnTo>
                  <a:pt x="26246" y="53906"/>
                </a:lnTo>
                <a:lnTo>
                  <a:pt x="53906" y="26246"/>
                </a:lnTo>
                <a:lnTo>
                  <a:pt x="88432" y="7791"/>
                </a:lnTo>
                <a:lnTo>
                  <a:pt x="126798" y="160"/>
                </a:lnTo>
                <a:lnTo>
                  <a:pt x="133349" y="0"/>
                </a:lnTo>
                <a:lnTo>
                  <a:pt x="139901" y="160"/>
                </a:lnTo>
                <a:lnTo>
                  <a:pt x="178267" y="7791"/>
                </a:lnTo>
                <a:lnTo>
                  <a:pt x="212793" y="26246"/>
                </a:lnTo>
                <a:lnTo>
                  <a:pt x="240453" y="53906"/>
                </a:lnTo>
                <a:lnTo>
                  <a:pt x="258908" y="88432"/>
                </a:lnTo>
                <a:lnTo>
                  <a:pt x="266539" y="126798"/>
                </a:lnTo>
                <a:lnTo>
                  <a:pt x="266699" y="133349"/>
                </a:lnTo>
                <a:lnTo>
                  <a:pt x="266539" y="139901"/>
                </a:lnTo>
                <a:lnTo>
                  <a:pt x="258908" y="178267"/>
                </a:lnTo>
                <a:lnTo>
                  <a:pt x="240453" y="212793"/>
                </a:lnTo>
                <a:lnTo>
                  <a:pt x="212793" y="240453"/>
                </a:lnTo>
                <a:lnTo>
                  <a:pt x="178267" y="258908"/>
                </a:lnTo>
                <a:lnTo>
                  <a:pt x="139901" y="266539"/>
                </a:lnTo>
                <a:lnTo>
                  <a:pt x="133349" y="266699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2023257" y="2689542"/>
            <a:ext cx="3810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latin typeface="Arial"/>
                <a:cs typeface="Arial"/>
              </a:rPr>
              <a:t>ZD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868793" y="2745105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33349" y="266699"/>
                </a:moveTo>
                <a:lnTo>
                  <a:pt x="94640" y="260959"/>
                </a:lnTo>
                <a:lnTo>
                  <a:pt x="59264" y="244226"/>
                </a:lnTo>
                <a:lnTo>
                  <a:pt x="30267" y="217947"/>
                </a:lnTo>
                <a:lnTo>
                  <a:pt x="10150" y="184380"/>
                </a:lnTo>
                <a:lnTo>
                  <a:pt x="640" y="146420"/>
                </a:lnTo>
                <a:lnTo>
                  <a:pt x="0" y="133349"/>
                </a:lnTo>
                <a:lnTo>
                  <a:pt x="160" y="126798"/>
                </a:lnTo>
                <a:lnTo>
                  <a:pt x="7791" y="88432"/>
                </a:lnTo>
                <a:lnTo>
                  <a:pt x="26246" y="53906"/>
                </a:lnTo>
                <a:lnTo>
                  <a:pt x="53906" y="26246"/>
                </a:lnTo>
                <a:lnTo>
                  <a:pt x="88432" y="7791"/>
                </a:lnTo>
                <a:lnTo>
                  <a:pt x="126798" y="160"/>
                </a:lnTo>
                <a:lnTo>
                  <a:pt x="133349" y="0"/>
                </a:lnTo>
                <a:lnTo>
                  <a:pt x="139901" y="160"/>
                </a:lnTo>
                <a:lnTo>
                  <a:pt x="178267" y="7791"/>
                </a:lnTo>
                <a:lnTo>
                  <a:pt x="212793" y="26246"/>
                </a:lnTo>
                <a:lnTo>
                  <a:pt x="240453" y="53906"/>
                </a:lnTo>
                <a:lnTo>
                  <a:pt x="258908" y="88432"/>
                </a:lnTo>
                <a:lnTo>
                  <a:pt x="266539" y="126798"/>
                </a:lnTo>
                <a:lnTo>
                  <a:pt x="266699" y="133349"/>
                </a:lnTo>
                <a:lnTo>
                  <a:pt x="266539" y="139901"/>
                </a:lnTo>
                <a:lnTo>
                  <a:pt x="258908" y="178267"/>
                </a:lnTo>
                <a:lnTo>
                  <a:pt x="240453" y="212793"/>
                </a:lnTo>
                <a:lnTo>
                  <a:pt x="212793" y="240453"/>
                </a:lnTo>
                <a:lnTo>
                  <a:pt x="178267" y="258908"/>
                </a:lnTo>
                <a:lnTo>
                  <a:pt x="139901" y="266539"/>
                </a:lnTo>
                <a:lnTo>
                  <a:pt x="133349" y="266699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3237094" y="2689542"/>
            <a:ext cx="3219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latin typeface="Arial"/>
                <a:cs typeface="Arial"/>
              </a:rPr>
              <a:t>IM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4022392" y="2745105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133349" y="266699"/>
                </a:moveTo>
                <a:lnTo>
                  <a:pt x="94640" y="260959"/>
                </a:lnTo>
                <a:lnTo>
                  <a:pt x="59264" y="244226"/>
                </a:lnTo>
                <a:lnTo>
                  <a:pt x="30267" y="217947"/>
                </a:lnTo>
                <a:lnTo>
                  <a:pt x="10150" y="184380"/>
                </a:lnTo>
                <a:lnTo>
                  <a:pt x="640" y="146420"/>
                </a:lnTo>
                <a:lnTo>
                  <a:pt x="0" y="133349"/>
                </a:lnTo>
                <a:lnTo>
                  <a:pt x="160" y="126798"/>
                </a:lnTo>
                <a:lnTo>
                  <a:pt x="7791" y="88432"/>
                </a:lnTo>
                <a:lnTo>
                  <a:pt x="26246" y="53906"/>
                </a:lnTo>
                <a:lnTo>
                  <a:pt x="53906" y="26246"/>
                </a:lnTo>
                <a:lnTo>
                  <a:pt x="88432" y="7791"/>
                </a:lnTo>
                <a:lnTo>
                  <a:pt x="126798" y="160"/>
                </a:lnTo>
                <a:lnTo>
                  <a:pt x="133349" y="0"/>
                </a:lnTo>
                <a:lnTo>
                  <a:pt x="139901" y="160"/>
                </a:lnTo>
                <a:lnTo>
                  <a:pt x="178267" y="7791"/>
                </a:lnTo>
                <a:lnTo>
                  <a:pt x="212793" y="26246"/>
                </a:lnTo>
                <a:lnTo>
                  <a:pt x="240453" y="53906"/>
                </a:lnTo>
                <a:lnTo>
                  <a:pt x="258908" y="88432"/>
                </a:lnTo>
                <a:lnTo>
                  <a:pt x="266539" y="126798"/>
                </a:lnTo>
                <a:lnTo>
                  <a:pt x="266699" y="133349"/>
                </a:lnTo>
                <a:lnTo>
                  <a:pt x="266539" y="139901"/>
                </a:lnTo>
                <a:lnTo>
                  <a:pt x="258908" y="178267"/>
                </a:lnTo>
                <a:lnTo>
                  <a:pt x="240453" y="212793"/>
                </a:lnTo>
                <a:lnTo>
                  <a:pt x="212793" y="240453"/>
                </a:lnTo>
                <a:lnTo>
                  <a:pt x="178267" y="258908"/>
                </a:lnTo>
                <a:lnTo>
                  <a:pt x="139901" y="266539"/>
                </a:lnTo>
                <a:lnTo>
                  <a:pt x="133349" y="266699"/>
                </a:lnTo>
                <a:close/>
              </a:path>
            </a:pathLst>
          </a:custGeom>
          <a:solidFill>
            <a:srgbClr val="7C62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390692" y="2689542"/>
            <a:ext cx="4997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5" dirty="0">
                <a:latin typeface="Arial"/>
                <a:cs typeface="Arial"/>
              </a:rPr>
              <a:t>IMA</a:t>
            </a:r>
            <a:endParaRPr sz="21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209308" y="3150552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2,400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1239" y="3652519"/>
            <a:ext cx="534797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Ekonomiskā</a:t>
            </a:r>
            <a:r>
              <a:rPr sz="3000" spc="21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70" dirty="0">
                <a:solidFill>
                  <a:srgbClr val="173A2D"/>
                </a:solidFill>
                <a:latin typeface="Microsoft Sans Serif"/>
                <a:cs typeface="Microsoft Sans Serif"/>
              </a:rPr>
              <a:t>atdeve</a:t>
            </a:r>
            <a:r>
              <a:rPr sz="3000" spc="21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pret</a:t>
            </a:r>
            <a:endParaRPr sz="3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rekreāciju,</a:t>
            </a:r>
            <a:r>
              <a:rPr sz="30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noturību</a:t>
            </a:r>
            <a:r>
              <a:rPr sz="30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un</a:t>
            </a:r>
            <a:r>
              <a:rPr sz="30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40" dirty="0">
                <a:solidFill>
                  <a:srgbClr val="173A2D"/>
                </a:solidFill>
                <a:latin typeface="Microsoft Sans Serif"/>
                <a:cs typeface="Microsoft Sans Serif"/>
              </a:rPr>
              <a:t>vizuālo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pievilcību.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86868" y="3396233"/>
            <a:ext cx="323850" cy="45466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</a:pPr>
            <a:r>
              <a:rPr sz="2100" dirty="0">
                <a:latin typeface="Arial"/>
                <a:cs typeface="Arial"/>
              </a:rPr>
              <a:t>Ekonomiskās komponentes, milj. </a:t>
            </a:r>
            <a:r>
              <a:rPr sz="2100" spc="-25" dirty="0">
                <a:latin typeface="Arial"/>
                <a:cs typeface="Arial"/>
              </a:rPr>
              <a:t>EUR</a:t>
            </a:r>
            <a:endParaRPr sz="21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209308" y="3810770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2,300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09308" y="4470989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2,200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209308" y="5131208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2,100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31239" y="5481319"/>
            <a:ext cx="5229225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IMA</a:t>
            </a:r>
            <a:r>
              <a:rPr sz="3000" spc="10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23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000" spc="10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lielākais</a:t>
            </a:r>
            <a:r>
              <a:rPr sz="3000" spc="10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ekonomiskais ieguvums.</a:t>
            </a:r>
            <a:endParaRPr sz="3000">
              <a:latin typeface="Microsoft Sans Serif"/>
              <a:cs typeface="Microsoft Sans Serif"/>
            </a:endParaRPr>
          </a:p>
          <a:p>
            <a:pPr marL="12700" marR="488950">
              <a:lnSpc>
                <a:spcPct val="100000"/>
              </a:lnSpc>
            </a:pP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IKD</a:t>
            </a:r>
            <a:r>
              <a:rPr sz="3000" spc="-1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23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000" spc="-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augstākā</a:t>
            </a:r>
            <a:r>
              <a:rPr sz="3000" spc="-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subjektīvā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vērtība.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09308" y="5791426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2,000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209308" y="6451644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1,900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09308" y="7111863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1,800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9086615" y="3353752"/>
            <a:ext cx="8242934" cy="4631055"/>
            <a:chOff x="9086615" y="3353752"/>
            <a:chExt cx="8242934" cy="4631055"/>
          </a:xfrm>
        </p:grpSpPr>
        <p:sp>
          <p:nvSpPr>
            <p:cNvPr id="14" name="object 14"/>
            <p:cNvSpPr/>
            <p:nvPr/>
          </p:nvSpPr>
          <p:spPr>
            <a:xfrm>
              <a:off x="9091377" y="3358514"/>
              <a:ext cx="8233409" cy="4621530"/>
            </a:xfrm>
            <a:custGeom>
              <a:avLst/>
              <a:gdLst/>
              <a:ahLst/>
              <a:cxnLst/>
              <a:rect l="l" t="t" r="r" b="b"/>
              <a:pathLst>
                <a:path w="8233409" h="4621530">
                  <a:moveTo>
                    <a:pt x="0" y="4621529"/>
                  </a:moveTo>
                  <a:lnTo>
                    <a:pt x="0" y="0"/>
                  </a:lnTo>
                </a:path>
                <a:path w="8233409" h="4621530">
                  <a:moveTo>
                    <a:pt x="1646610" y="4621529"/>
                  </a:moveTo>
                  <a:lnTo>
                    <a:pt x="1646610" y="0"/>
                  </a:lnTo>
                </a:path>
                <a:path w="8233409" h="4621530">
                  <a:moveTo>
                    <a:pt x="3293221" y="4621529"/>
                  </a:moveTo>
                  <a:lnTo>
                    <a:pt x="3293221" y="0"/>
                  </a:lnTo>
                </a:path>
                <a:path w="8233409" h="4621530">
                  <a:moveTo>
                    <a:pt x="4939832" y="4621529"/>
                  </a:moveTo>
                  <a:lnTo>
                    <a:pt x="4939832" y="0"/>
                  </a:lnTo>
                </a:path>
                <a:path w="8233409" h="4621530">
                  <a:moveTo>
                    <a:pt x="6586443" y="4621529"/>
                  </a:moveTo>
                  <a:lnTo>
                    <a:pt x="6586443" y="0"/>
                  </a:lnTo>
                </a:path>
                <a:path w="8233409" h="4621530">
                  <a:moveTo>
                    <a:pt x="8233053" y="4621529"/>
                  </a:moveTo>
                  <a:lnTo>
                    <a:pt x="8233053" y="0"/>
                  </a:lnTo>
                </a:path>
                <a:path w="8233409" h="4621530">
                  <a:moveTo>
                    <a:pt x="0" y="4621529"/>
                  </a:moveTo>
                  <a:lnTo>
                    <a:pt x="8233053" y="4621529"/>
                  </a:lnTo>
                </a:path>
                <a:path w="8233409" h="4621530">
                  <a:moveTo>
                    <a:pt x="0" y="3961311"/>
                  </a:moveTo>
                  <a:lnTo>
                    <a:pt x="8233053" y="3961311"/>
                  </a:lnTo>
                </a:path>
                <a:path w="8233409" h="4621530">
                  <a:moveTo>
                    <a:pt x="0" y="3301092"/>
                  </a:moveTo>
                  <a:lnTo>
                    <a:pt x="8233053" y="3301092"/>
                  </a:lnTo>
                </a:path>
                <a:path w="8233409" h="4621530">
                  <a:moveTo>
                    <a:pt x="0" y="2640874"/>
                  </a:moveTo>
                  <a:lnTo>
                    <a:pt x="8233053" y="2640874"/>
                  </a:lnTo>
                </a:path>
                <a:path w="8233409" h="4621530">
                  <a:moveTo>
                    <a:pt x="0" y="1980655"/>
                  </a:moveTo>
                  <a:lnTo>
                    <a:pt x="8233053" y="1980655"/>
                  </a:lnTo>
                </a:path>
                <a:path w="8233409" h="4621530">
                  <a:moveTo>
                    <a:pt x="0" y="1320437"/>
                  </a:moveTo>
                  <a:lnTo>
                    <a:pt x="8233053" y="1320437"/>
                  </a:lnTo>
                </a:path>
                <a:path w="8233409" h="4621530">
                  <a:moveTo>
                    <a:pt x="0" y="660218"/>
                  </a:moveTo>
                  <a:lnTo>
                    <a:pt x="8233053" y="660218"/>
                  </a:lnTo>
                </a:path>
                <a:path w="8233409" h="4621530">
                  <a:moveTo>
                    <a:pt x="0" y="0"/>
                  </a:moveTo>
                  <a:lnTo>
                    <a:pt x="823305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049922" y="6793319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147637" y="295274"/>
                  </a:moveTo>
                  <a:lnTo>
                    <a:pt x="104780" y="288919"/>
                  </a:lnTo>
                  <a:lnTo>
                    <a:pt x="65614" y="270393"/>
                  </a:lnTo>
                  <a:lnTo>
                    <a:pt x="33510" y="241298"/>
                  </a:lnTo>
                  <a:lnTo>
                    <a:pt x="11238" y="204135"/>
                  </a:lnTo>
                  <a:lnTo>
                    <a:pt x="709" y="162108"/>
                  </a:lnTo>
                  <a:lnTo>
                    <a:pt x="0" y="147637"/>
                  </a:lnTo>
                  <a:lnTo>
                    <a:pt x="177" y="140384"/>
                  </a:lnTo>
                  <a:lnTo>
                    <a:pt x="8626" y="97907"/>
                  </a:lnTo>
                  <a:lnTo>
                    <a:pt x="29058" y="59682"/>
                  </a:lnTo>
                  <a:lnTo>
                    <a:pt x="59682" y="29058"/>
                  </a:lnTo>
                  <a:lnTo>
                    <a:pt x="97907" y="8626"/>
                  </a:lnTo>
                  <a:lnTo>
                    <a:pt x="140384" y="177"/>
                  </a:lnTo>
                  <a:lnTo>
                    <a:pt x="147637" y="0"/>
                  </a:lnTo>
                  <a:lnTo>
                    <a:pt x="154890" y="177"/>
                  </a:lnTo>
                  <a:lnTo>
                    <a:pt x="197367" y="8626"/>
                  </a:lnTo>
                  <a:lnTo>
                    <a:pt x="235592" y="29058"/>
                  </a:lnTo>
                  <a:lnTo>
                    <a:pt x="266216" y="59682"/>
                  </a:lnTo>
                  <a:lnTo>
                    <a:pt x="286648" y="97907"/>
                  </a:lnTo>
                  <a:lnTo>
                    <a:pt x="295097" y="140384"/>
                  </a:lnTo>
                  <a:lnTo>
                    <a:pt x="295274" y="147637"/>
                  </a:lnTo>
                  <a:lnTo>
                    <a:pt x="295097" y="154890"/>
                  </a:lnTo>
                  <a:lnTo>
                    <a:pt x="286648" y="197367"/>
                  </a:lnTo>
                  <a:lnTo>
                    <a:pt x="266216" y="235592"/>
                  </a:lnTo>
                  <a:lnTo>
                    <a:pt x="235592" y="266216"/>
                  </a:lnTo>
                  <a:lnTo>
                    <a:pt x="197367" y="286648"/>
                  </a:lnTo>
                  <a:lnTo>
                    <a:pt x="154890" y="295097"/>
                  </a:lnTo>
                  <a:lnTo>
                    <a:pt x="147637" y="295274"/>
                  </a:lnTo>
                  <a:close/>
                </a:path>
              </a:pathLst>
            </a:custGeom>
            <a:solidFill>
              <a:srgbClr val="6E7B7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4308946" y="7063717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147637" y="295274"/>
                  </a:moveTo>
                  <a:lnTo>
                    <a:pt x="104780" y="288919"/>
                  </a:lnTo>
                  <a:lnTo>
                    <a:pt x="65614" y="270393"/>
                  </a:lnTo>
                  <a:lnTo>
                    <a:pt x="33510" y="241298"/>
                  </a:lnTo>
                  <a:lnTo>
                    <a:pt x="11238" y="204135"/>
                  </a:lnTo>
                  <a:lnTo>
                    <a:pt x="709" y="162108"/>
                  </a:lnTo>
                  <a:lnTo>
                    <a:pt x="0" y="147637"/>
                  </a:lnTo>
                  <a:lnTo>
                    <a:pt x="177" y="140384"/>
                  </a:lnTo>
                  <a:lnTo>
                    <a:pt x="8626" y="97907"/>
                  </a:lnTo>
                  <a:lnTo>
                    <a:pt x="29058" y="59682"/>
                  </a:lnTo>
                  <a:lnTo>
                    <a:pt x="59682" y="29058"/>
                  </a:lnTo>
                  <a:lnTo>
                    <a:pt x="97907" y="8626"/>
                  </a:lnTo>
                  <a:lnTo>
                    <a:pt x="140384" y="177"/>
                  </a:lnTo>
                  <a:lnTo>
                    <a:pt x="147637" y="0"/>
                  </a:lnTo>
                  <a:lnTo>
                    <a:pt x="154890" y="177"/>
                  </a:lnTo>
                  <a:lnTo>
                    <a:pt x="197367" y="8626"/>
                  </a:lnTo>
                  <a:lnTo>
                    <a:pt x="235592" y="29058"/>
                  </a:lnTo>
                  <a:lnTo>
                    <a:pt x="266216" y="59682"/>
                  </a:lnTo>
                  <a:lnTo>
                    <a:pt x="286648" y="97907"/>
                  </a:lnTo>
                  <a:lnTo>
                    <a:pt x="295097" y="140384"/>
                  </a:lnTo>
                  <a:lnTo>
                    <a:pt x="295274" y="147637"/>
                  </a:lnTo>
                  <a:lnTo>
                    <a:pt x="295097" y="154890"/>
                  </a:lnTo>
                  <a:lnTo>
                    <a:pt x="286648" y="197367"/>
                  </a:lnTo>
                  <a:lnTo>
                    <a:pt x="266216" y="235592"/>
                  </a:lnTo>
                  <a:lnTo>
                    <a:pt x="235592" y="266216"/>
                  </a:lnTo>
                  <a:lnTo>
                    <a:pt x="197367" y="286648"/>
                  </a:lnTo>
                  <a:lnTo>
                    <a:pt x="154890" y="295097"/>
                  </a:lnTo>
                  <a:lnTo>
                    <a:pt x="147637" y="29527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4212894" y="5959158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147637" y="295274"/>
                  </a:moveTo>
                  <a:lnTo>
                    <a:pt x="104780" y="288919"/>
                  </a:lnTo>
                  <a:lnTo>
                    <a:pt x="65614" y="270393"/>
                  </a:lnTo>
                  <a:lnTo>
                    <a:pt x="33510" y="241298"/>
                  </a:lnTo>
                  <a:lnTo>
                    <a:pt x="11238" y="204135"/>
                  </a:lnTo>
                  <a:lnTo>
                    <a:pt x="709" y="162108"/>
                  </a:lnTo>
                  <a:lnTo>
                    <a:pt x="0" y="147637"/>
                  </a:lnTo>
                  <a:lnTo>
                    <a:pt x="177" y="140384"/>
                  </a:lnTo>
                  <a:lnTo>
                    <a:pt x="8626" y="97907"/>
                  </a:lnTo>
                  <a:lnTo>
                    <a:pt x="29058" y="59682"/>
                  </a:lnTo>
                  <a:lnTo>
                    <a:pt x="59682" y="29058"/>
                  </a:lnTo>
                  <a:lnTo>
                    <a:pt x="97907" y="8626"/>
                  </a:lnTo>
                  <a:lnTo>
                    <a:pt x="140384" y="177"/>
                  </a:lnTo>
                  <a:lnTo>
                    <a:pt x="147637" y="0"/>
                  </a:lnTo>
                  <a:lnTo>
                    <a:pt x="154890" y="177"/>
                  </a:lnTo>
                  <a:lnTo>
                    <a:pt x="197367" y="8626"/>
                  </a:lnTo>
                  <a:lnTo>
                    <a:pt x="235592" y="29058"/>
                  </a:lnTo>
                  <a:lnTo>
                    <a:pt x="266216" y="59682"/>
                  </a:lnTo>
                  <a:lnTo>
                    <a:pt x="286648" y="97907"/>
                  </a:lnTo>
                  <a:lnTo>
                    <a:pt x="295097" y="140384"/>
                  </a:lnTo>
                  <a:lnTo>
                    <a:pt x="295274" y="147637"/>
                  </a:lnTo>
                  <a:lnTo>
                    <a:pt x="295097" y="154890"/>
                  </a:lnTo>
                  <a:lnTo>
                    <a:pt x="286648" y="197367"/>
                  </a:lnTo>
                  <a:lnTo>
                    <a:pt x="266216" y="235592"/>
                  </a:lnTo>
                  <a:lnTo>
                    <a:pt x="235592" y="266216"/>
                  </a:lnTo>
                  <a:lnTo>
                    <a:pt x="197367" y="286648"/>
                  </a:lnTo>
                  <a:lnTo>
                    <a:pt x="154890" y="295097"/>
                  </a:lnTo>
                  <a:lnTo>
                    <a:pt x="147637" y="29527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140910" y="4052507"/>
              <a:ext cx="295275" cy="295275"/>
            </a:xfrm>
            <a:custGeom>
              <a:avLst/>
              <a:gdLst/>
              <a:ahLst/>
              <a:cxnLst/>
              <a:rect l="l" t="t" r="r" b="b"/>
              <a:pathLst>
                <a:path w="295275" h="295275">
                  <a:moveTo>
                    <a:pt x="147637" y="295274"/>
                  </a:moveTo>
                  <a:lnTo>
                    <a:pt x="104780" y="288919"/>
                  </a:lnTo>
                  <a:lnTo>
                    <a:pt x="65614" y="270393"/>
                  </a:lnTo>
                  <a:lnTo>
                    <a:pt x="33510" y="241298"/>
                  </a:lnTo>
                  <a:lnTo>
                    <a:pt x="11238" y="204135"/>
                  </a:lnTo>
                  <a:lnTo>
                    <a:pt x="709" y="162108"/>
                  </a:lnTo>
                  <a:lnTo>
                    <a:pt x="0" y="147637"/>
                  </a:lnTo>
                  <a:lnTo>
                    <a:pt x="177" y="140384"/>
                  </a:lnTo>
                  <a:lnTo>
                    <a:pt x="8626" y="97907"/>
                  </a:lnTo>
                  <a:lnTo>
                    <a:pt x="29058" y="59682"/>
                  </a:lnTo>
                  <a:lnTo>
                    <a:pt x="59682" y="29058"/>
                  </a:lnTo>
                  <a:lnTo>
                    <a:pt x="97907" y="8626"/>
                  </a:lnTo>
                  <a:lnTo>
                    <a:pt x="140384" y="177"/>
                  </a:lnTo>
                  <a:lnTo>
                    <a:pt x="147637" y="0"/>
                  </a:lnTo>
                  <a:lnTo>
                    <a:pt x="154890" y="177"/>
                  </a:lnTo>
                  <a:lnTo>
                    <a:pt x="197367" y="8626"/>
                  </a:lnTo>
                  <a:lnTo>
                    <a:pt x="235592" y="29058"/>
                  </a:lnTo>
                  <a:lnTo>
                    <a:pt x="266216" y="59682"/>
                  </a:lnTo>
                  <a:lnTo>
                    <a:pt x="286648" y="97907"/>
                  </a:lnTo>
                  <a:lnTo>
                    <a:pt x="295097" y="140384"/>
                  </a:lnTo>
                  <a:lnTo>
                    <a:pt x="295274" y="147637"/>
                  </a:lnTo>
                  <a:lnTo>
                    <a:pt x="295097" y="154890"/>
                  </a:lnTo>
                  <a:lnTo>
                    <a:pt x="286648" y="197367"/>
                  </a:lnTo>
                  <a:lnTo>
                    <a:pt x="266216" y="235592"/>
                  </a:lnTo>
                  <a:lnTo>
                    <a:pt x="235592" y="266216"/>
                  </a:lnTo>
                  <a:lnTo>
                    <a:pt x="197367" y="286648"/>
                  </a:lnTo>
                  <a:lnTo>
                    <a:pt x="154890" y="295097"/>
                  </a:lnTo>
                  <a:lnTo>
                    <a:pt x="147637" y="295274"/>
                  </a:lnTo>
                  <a:close/>
                </a:path>
              </a:pathLst>
            </a:custGeom>
            <a:solidFill>
              <a:srgbClr val="7C62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031239" y="7767319"/>
            <a:ext cx="582993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Pareto</a:t>
            </a:r>
            <a:r>
              <a:rPr sz="3000" spc="12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75" dirty="0">
                <a:solidFill>
                  <a:srgbClr val="173A2D"/>
                </a:solidFill>
                <a:latin typeface="Microsoft Sans Serif"/>
                <a:cs typeface="Microsoft Sans Serif"/>
              </a:rPr>
              <a:t>optimums:</a:t>
            </a:r>
            <a:r>
              <a:rPr sz="3000" spc="12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70" dirty="0">
                <a:solidFill>
                  <a:srgbClr val="173A2D"/>
                </a:solidFill>
                <a:latin typeface="Microsoft Sans Serif"/>
                <a:cs typeface="Microsoft Sans Serif"/>
              </a:rPr>
              <a:t>vienu</a:t>
            </a:r>
            <a:r>
              <a:rPr sz="3000" spc="12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-10" dirty="0">
                <a:solidFill>
                  <a:srgbClr val="173A2D"/>
                </a:solidFill>
                <a:latin typeface="Microsoft Sans Serif"/>
                <a:cs typeface="Microsoft Sans Serif"/>
              </a:rPr>
              <a:t>rādītāju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vairs</a:t>
            </a:r>
            <a:r>
              <a:rPr sz="30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nevar</a:t>
            </a:r>
            <a:r>
              <a:rPr sz="30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uzlabot,</a:t>
            </a:r>
            <a:r>
              <a:rPr sz="30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nepasliktinot otru.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17083" y="8014969"/>
            <a:ext cx="5448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0" dirty="0">
                <a:latin typeface="Arial"/>
                <a:cs typeface="Arial"/>
              </a:rPr>
              <a:t>0.59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209308" y="7772082"/>
            <a:ext cx="6934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Arial"/>
                <a:cs typeface="Arial"/>
              </a:rPr>
              <a:t>1,700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921730" y="7963534"/>
            <a:ext cx="6572884" cy="76835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554355">
              <a:lnSpc>
                <a:spcPct val="100000"/>
              </a:lnSpc>
              <a:spcBef>
                <a:spcPts val="505"/>
              </a:spcBef>
              <a:tabLst>
                <a:tab pos="2200910" algn="l"/>
                <a:tab pos="3847465" algn="l"/>
                <a:tab pos="5494020" algn="l"/>
              </a:tabLst>
            </a:pPr>
            <a:r>
              <a:rPr sz="2100" spc="-20" dirty="0">
                <a:latin typeface="Arial"/>
                <a:cs typeface="Arial"/>
              </a:rPr>
              <a:t>0.60</a:t>
            </a:r>
            <a:r>
              <a:rPr sz="2100" dirty="0">
                <a:latin typeface="Arial"/>
                <a:cs typeface="Arial"/>
              </a:rPr>
              <a:t>	</a:t>
            </a:r>
            <a:r>
              <a:rPr sz="2100" spc="-20" dirty="0">
                <a:latin typeface="Arial"/>
                <a:cs typeface="Arial"/>
              </a:rPr>
              <a:t>0.61</a:t>
            </a:r>
            <a:r>
              <a:rPr sz="2100" dirty="0">
                <a:latin typeface="Arial"/>
                <a:cs typeface="Arial"/>
              </a:rPr>
              <a:t>	</a:t>
            </a:r>
            <a:r>
              <a:rPr sz="2100" spc="-20" dirty="0">
                <a:latin typeface="Arial"/>
                <a:cs typeface="Arial"/>
              </a:rPr>
              <a:t>0.62</a:t>
            </a:r>
            <a:r>
              <a:rPr sz="2100" dirty="0">
                <a:latin typeface="Arial"/>
                <a:cs typeface="Arial"/>
              </a:rPr>
              <a:t>	</a:t>
            </a:r>
            <a:r>
              <a:rPr sz="2100" spc="-20" dirty="0">
                <a:latin typeface="Arial"/>
                <a:cs typeface="Arial"/>
              </a:rPr>
              <a:t>0.63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5"/>
              </a:spcBef>
            </a:pPr>
            <a:r>
              <a:rPr sz="2100" dirty="0">
                <a:latin typeface="Arial"/>
                <a:cs typeface="Arial"/>
              </a:rPr>
              <a:t>Vidējais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normētais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mežu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subjektīvās</a:t>
            </a:r>
            <a:r>
              <a:rPr sz="2100" spc="-10" dirty="0">
                <a:latin typeface="Arial"/>
                <a:cs typeface="Arial"/>
              </a:rPr>
              <a:t> </a:t>
            </a:r>
            <a:r>
              <a:rPr sz="2100" dirty="0">
                <a:latin typeface="Arial"/>
                <a:cs typeface="Arial"/>
              </a:rPr>
              <a:t>vērtības</a:t>
            </a:r>
            <a:r>
              <a:rPr sz="2100" spc="-5" dirty="0">
                <a:latin typeface="Arial"/>
                <a:cs typeface="Arial"/>
              </a:rPr>
              <a:t> </a:t>
            </a:r>
            <a:r>
              <a:rPr sz="2100" spc="-10" dirty="0">
                <a:latin typeface="Arial"/>
                <a:cs typeface="Arial"/>
              </a:rPr>
              <a:t>indikators</a:t>
            </a:r>
            <a:endParaRPr sz="21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050139" y="8014969"/>
            <a:ext cx="5448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20" dirty="0">
                <a:latin typeface="Arial"/>
                <a:cs typeface="Arial"/>
              </a:rPr>
              <a:t>0.64</a:t>
            </a:r>
            <a:endParaRPr sz="21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842739" y="9612193"/>
            <a:ext cx="285115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80" dirty="0">
                <a:solidFill>
                  <a:srgbClr val="1B4232"/>
                </a:solidFill>
                <a:latin typeface="Microsoft Sans Serif"/>
                <a:cs typeface="Microsoft Sans Serif"/>
              </a:rPr>
              <a:t>09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32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25" dirty="0">
                <a:solidFill>
                  <a:srgbClr val="FFFFFF"/>
                </a:solidFill>
              </a:rPr>
              <a:t>PĒTĪJUMA</a:t>
            </a:r>
            <a:r>
              <a:rPr sz="3900" spc="-245" dirty="0">
                <a:solidFill>
                  <a:srgbClr val="FFFFFF"/>
                </a:solidFill>
              </a:rPr>
              <a:t> </a:t>
            </a:r>
            <a:r>
              <a:rPr sz="3900" spc="-70" dirty="0">
                <a:solidFill>
                  <a:srgbClr val="FFFFFF"/>
                </a:solidFill>
              </a:rPr>
              <a:t>SECINĀJUMI</a:t>
            </a:r>
            <a:endParaRPr sz="3900"/>
          </a:p>
        </p:txBody>
      </p:sp>
      <p:sp>
        <p:nvSpPr>
          <p:cNvPr id="5" name="object 5"/>
          <p:cNvSpPr txBox="1"/>
          <p:nvPr/>
        </p:nvSpPr>
        <p:spPr>
          <a:xfrm>
            <a:off x="1016000" y="1882757"/>
            <a:ext cx="12332335" cy="131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400" dirty="0">
                <a:solidFill>
                  <a:srgbClr val="ECDFD4"/>
                </a:solidFill>
                <a:latin typeface="Tahoma"/>
                <a:cs typeface="Tahoma"/>
              </a:rPr>
              <a:t>70%</a:t>
            </a:r>
            <a:r>
              <a:rPr sz="4800" b="1" spc="-285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4800" b="1" spc="-155" dirty="0">
                <a:solidFill>
                  <a:srgbClr val="ECDFD4"/>
                </a:solidFill>
                <a:latin typeface="Tahoma"/>
                <a:cs typeface="Tahoma"/>
              </a:rPr>
              <a:t>SAIMNIECISKĀS</a:t>
            </a:r>
            <a:r>
              <a:rPr sz="4800" b="1" spc="-285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4800" b="1" spc="55" dirty="0">
                <a:solidFill>
                  <a:srgbClr val="ECDFD4"/>
                </a:solidFill>
                <a:latin typeface="Tahoma"/>
                <a:cs typeface="Tahoma"/>
              </a:rPr>
              <a:t>ZONAS</a:t>
            </a:r>
            <a:endParaRPr sz="4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b="1" spc="-30" dirty="0">
                <a:solidFill>
                  <a:srgbClr val="FFFFFF"/>
                </a:solidFill>
                <a:latin typeface="Tahoma"/>
                <a:cs typeface="Tahoma"/>
              </a:rPr>
              <a:t>Augstāka</a:t>
            </a:r>
            <a:r>
              <a:rPr sz="3600" b="1" spc="-2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95" dirty="0">
                <a:solidFill>
                  <a:srgbClr val="FFFFFF"/>
                </a:solidFill>
                <a:latin typeface="Tahoma"/>
                <a:cs typeface="Tahoma"/>
              </a:rPr>
              <a:t>produktivitāte</a:t>
            </a:r>
            <a:r>
              <a:rPr sz="3600" b="1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00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3600" b="1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95" dirty="0">
                <a:solidFill>
                  <a:srgbClr val="FFFFFF"/>
                </a:solidFill>
                <a:latin typeface="Tahoma"/>
                <a:cs typeface="Tahoma"/>
              </a:rPr>
              <a:t>modernāka</a:t>
            </a:r>
            <a:r>
              <a:rPr sz="3600" b="1" spc="-19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mežsaimniecība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1239" y="3912933"/>
            <a:ext cx="6015990" cy="1970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29"/>
              </a:lnSpc>
              <a:spcBef>
                <a:spcPts val="100"/>
              </a:spcBef>
            </a:pPr>
            <a:r>
              <a:rPr sz="3200" b="1" spc="40" dirty="0">
                <a:solidFill>
                  <a:srgbClr val="ECDFD4"/>
                </a:solidFill>
                <a:latin typeface="Tahoma"/>
                <a:cs typeface="Tahoma"/>
              </a:rPr>
              <a:t>KĀPĒC?</a:t>
            </a:r>
            <a:endParaRPr sz="3200">
              <a:latin typeface="Tahoma"/>
              <a:cs typeface="Tahoma"/>
            </a:endParaRPr>
          </a:p>
          <a:p>
            <a:pPr marL="12700" marR="5080">
              <a:lnSpc>
                <a:spcPts val="3829"/>
              </a:lnSpc>
              <a:spcBef>
                <a:spcPts val="90"/>
              </a:spcBef>
            </a:pPr>
            <a:r>
              <a:rPr sz="3200" spc="280" dirty="0">
                <a:solidFill>
                  <a:srgbClr val="FFFFFF"/>
                </a:solidFill>
                <a:latin typeface="Microsoft Sans Serif"/>
                <a:cs typeface="Microsoft Sans Serif"/>
              </a:rPr>
              <a:t>“70–</a:t>
            </a:r>
            <a:r>
              <a:rPr sz="3200" spc="335" dirty="0">
                <a:solidFill>
                  <a:srgbClr val="FFFFFF"/>
                </a:solidFill>
                <a:latin typeface="Microsoft Sans Serif"/>
                <a:cs typeface="Microsoft Sans Serif"/>
              </a:rPr>
              <a:t>20–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10ˮ</a:t>
            </a:r>
            <a:r>
              <a:rPr sz="3200" spc="2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sadalījums</a:t>
            </a:r>
            <a:r>
              <a:rPr sz="3200" spc="2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bez </a:t>
            </a:r>
            <a:r>
              <a:rPr sz="32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korekcijām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nesniedz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maksimālu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sabiedrisko</a:t>
            </a:r>
            <a:r>
              <a:rPr sz="32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labumu.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096375" y="3857625"/>
            <a:ext cx="57150" cy="4714875"/>
          </a:xfrm>
          <a:custGeom>
            <a:avLst/>
            <a:gdLst/>
            <a:ahLst/>
            <a:cxnLst/>
            <a:rect l="l" t="t" r="r" b="b"/>
            <a:pathLst>
              <a:path w="57150" h="4714875">
                <a:moveTo>
                  <a:pt x="57150" y="4714875"/>
                </a:moveTo>
                <a:lnTo>
                  <a:pt x="0" y="4714875"/>
                </a:lnTo>
                <a:lnTo>
                  <a:pt x="0" y="0"/>
                </a:lnTo>
                <a:lnTo>
                  <a:pt x="57150" y="0"/>
                </a:lnTo>
                <a:lnTo>
                  <a:pt x="57150" y="4714875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698989" y="3919219"/>
            <a:ext cx="6475730" cy="84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sz="2700" b="1" spc="-260" dirty="0">
                <a:solidFill>
                  <a:srgbClr val="ECDFD4"/>
                </a:solidFill>
                <a:latin typeface="Tahoma"/>
                <a:cs typeface="Tahoma"/>
              </a:rPr>
              <a:t>01</a:t>
            </a:r>
            <a:r>
              <a:rPr sz="2700" b="1" spc="61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RAŽĪGĀKA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MEŽSAIMNIECĪBA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229"/>
              </a:lnSpc>
            </a:pPr>
            <a:r>
              <a:rPr sz="27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Augstražīgas</a:t>
            </a:r>
            <a:r>
              <a:rPr sz="27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sugas</a:t>
            </a:r>
            <a:r>
              <a:rPr sz="27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7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oglekļa</a:t>
            </a:r>
            <a:r>
              <a:rPr sz="27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piesaiste.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98989" y="5147944"/>
            <a:ext cx="6475095" cy="125603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1675764">
              <a:lnSpc>
                <a:spcPts val="3229"/>
              </a:lnSpc>
              <a:spcBef>
                <a:spcPts val="215"/>
              </a:spcBef>
            </a:pPr>
            <a:r>
              <a:rPr sz="2700" b="1" dirty="0">
                <a:solidFill>
                  <a:srgbClr val="ECDFD4"/>
                </a:solidFill>
                <a:latin typeface="Tahoma"/>
                <a:cs typeface="Tahoma"/>
              </a:rPr>
              <a:t>02</a:t>
            </a:r>
            <a:r>
              <a:rPr sz="2700" b="1" spc="67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70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DEGRADĒTO</a:t>
            </a:r>
            <a:r>
              <a:rPr sz="27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TERITORIJU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APMEŽOŠANA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115"/>
              </a:lnSpc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Vietās,</a:t>
            </a:r>
            <a:r>
              <a:rPr sz="2700" spc="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kur</a:t>
            </a:r>
            <a:r>
              <a:rPr sz="2700" spc="22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lauksaimniecība</a:t>
            </a:r>
            <a:r>
              <a:rPr sz="2700" spc="22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nav</a:t>
            </a:r>
            <a:r>
              <a:rPr sz="2700" spc="2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efektīva.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1239" y="6341808"/>
            <a:ext cx="7052945" cy="148463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>
              <a:lnSpc>
                <a:spcPts val="3829"/>
              </a:lnSpc>
              <a:spcBef>
                <a:spcPts val="200"/>
              </a:spcBef>
            </a:pPr>
            <a:r>
              <a:rPr sz="3200" dirty="0">
                <a:solidFill>
                  <a:srgbClr val="FFFFFF"/>
                </a:solidFill>
                <a:latin typeface="Microsoft Sans Serif"/>
                <a:cs typeface="Microsoft Sans Serif"/>
              </a:rPr>
              <a:t>Zema</a:t>
            </a:r>
            <a:r>
              <a:rPr sz="32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ražība</a:t>
            </a:r>
            <a:r>
              <a:rPr sz="32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2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novecojusi </a:t>
            </a:r>
            <a:r>
              <a:rPr sz="32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infrastruktūra</a:t>
            </a:r>
            <a:r>
              <a:rPr sz="3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ierobežo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koksnes ieguvi,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oglekļa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piesaisti </a:t>
            </a:r>
            <a:r>
              <a:rPr sz="32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2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inovācijas.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698989" y="6786244"/>
            <a:ext cx="5765165" cy="84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sz="2700" b="1" dirty="0">
                <a:solidFill>
                  <a:srgbClr val="ECDFD4"/>
                </a:solidFill>
                <a:latin typeface="Tahoma"/>
                <a:cs typeface="Tahoma"/>
              </a:rPr>
              <a:t>03</a:t>
            </a:r>
            <a:r>
              <a:rPr sz="2700" b="1" spc="625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7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PRECĪZĀ</a:t>
            </a:r>
            <a:r>
              <a:rPr sz="270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MEŽSAIMNIECĪBA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235"/>
              </a:lnSpc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Dronu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monitorings</a:t>
            </a:r>
            <a:r>
              <a:rPr sz="27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7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AI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prognozes.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98989" y="8014969"/>
            <a:ext cx="6360160" cy="846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229"/>
              </a:lnSpc>
              <a:spcBef>
                <a:spcPts val="100"/>
              </a:spcBef>
            </a:pPr>
            <a:r>
              <a:rPr sz="2700" b="1" spc="65" dirty="0">
                <a:solidFill>
                  <a:srgbClr val="ECDFD4"/>
                </a:solidFill>
                <a:latin typeface="Tahoma"/>
                <a:cs typeface="Tahoma"/>
              </a:rPr>
              <a:t>04</a:t>
            </a:r>
            <a:r>
              <a:rPr sz="2700" b="1" spc="61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700" spc="-45" dirty="0">
                <a:solidFill>
                  <a:srgbClr val="FFFFFF"/>
                </a:solidFill>
                <a:latin typeface="Microsoft Sans Serif"/>
                <a:cs typeface="Microsoft Sans Serif"/>
              </a:rPr>
              <a:t>INFRASTRUKTŪRAS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UZLABOŠANA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235"/>
              </a:lnSpc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Piekļuves</a:t>
            </a:r>
            <a:r>
              <a:rPr sz="2700" spc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ceļi</a:t>
            </a:r>
            <a:r>
              <a:rPr sz="2700" spc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700" spc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meliorācijas</a:t>
            </a:r>
            <a:r>
              <a:rPr sz="2700" spc="2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sistēmas.</a:t>
            </a:r>
            <a:endParaRPr sz="2700">
              <a:latin typeface="Microsoft Sans Serif"/>
              <a:cs typeface="Microsoft Sans Serif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525000"/>
            <a:ext cx="18287997" cy="76199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47769"/>
            <a:ext cx="18287999" cy="83923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6842739" y="9612193"/>
            <a:ext cx="240029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-50" dirty="0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32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25" dirty="0">
                <a:solidFill>
                  <a:srgbClr val="FFFFFF"/>
                </a:solidFill>
              </a:rPr>
              <a:t>PĒTĪJUMA</a:t>
            </a:r>
            <a:r>
              <a:rPr sz="3900" spc="-245" dirty="0">
                <a:solidFill>
                  <a:srgbClr val="FFFFFF"/>
                </a:solidFill>
              </a:rPr>
              <a:t> </a:t>
            </a:r>
            <a:r>
              <a:rPr sz="3900" spc="-70" dirty="0">
                <a:solidFill>
                  <a:srgbClr val="FFFFFF"/>
                </a:solidFill>
              </a:rPr>
              <a:t>SECINĀJUMI</a:t>
            </a:r>
            <a:endParaRPr sz="3900"/>
          </a:p>
        </p:txBody>
      </p:sp>
      <p:sp>
        <p:nvSpPr>
          <p:cNvPr id="4" name="object 4"/>
          <p:cNvSpPr txBox="1"/>
          <p:nvPr/>
        </p:nvSpPr>
        <p:spPr>
          <a:xfrm>
            <a:off x="1031239" y="1819002"/>
            <a:ext cx="12577445" cy="1316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spc="-280" dirty="0">
                <a:solidFill>
                  <a:srgbClr val="ECDFD4"/>
                </a:solidFill>
                <a:latin typeface="Tahoma"/>
                <a:cs typeface="Tahoma"/>
              </a:rPr>
              <a:t>30% </a:t>
            </a:r>
            <a:r>
              <a:rPr sz="4800" b="1" spc="65" dirty="0">
                <a:solidFill>
                  <a:srgbClr val="ECDFD4"/>
                </a:solidFill>
                <a:latin typeface="Tahoma"/>
                <a:cs typeface="Tahoma"/>
              </a:rPr>
              <a:t>ZONA</a:t>
            </a:r>
            <a:r>
              <a:rPr sz="4800" b="1" spc="-28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4800" b="1" spc="-195" dirty="0">
                <a:solidFill>
                  <a:srgbClr val="ECDFD4"/>
                </a:solidFill>
                <a:latin typeface="Tahoma"/>
                <a:cs typeface="Tahoma"/>
              </a:rPr>
              <a:t>DABAI</a:t>
            </a:r>
            <a:r>
              <a:rPr sz="4800" b="1" spc="-28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4800" b="1" spc="-114" dirty="0">
                <a:solidFill>
                  <a:srgbClr val="ECDFD4"/>
                </a:solidFill>
                <a:latin typeface="Tahoma"/>
                <a:cs typeface="Tahoma"/>
              </a:rPr>
              <a:t>UN</a:t>
            </a:r>
            <a:r>
              <a:rPr sz="4800" b="1" spc="-28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4800" b="1" spc="-10" dirty="0">
                <a:solidFill>
                  <a:srgbClr val="ECDFD4"/>
                </a:solidFill>
                <a:latin typeface="Tahoma"/>
                <a:cs typeface="Tahoma"/>
              </a:rPr>
              <a:t>ATPŪTAI</a:t>
            </a:r>
            <a:endParaRPr sz="4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600" spc="100" dirty="0">
                <a:solidFill>
                  <a:srgbClr val="ECDFD4"/>
                </a:solidFill>
                <a:latin typeface="Microsoft Sans Serif"/>
                <a:cs typeface="Microsoft Sans Serif"/>
              </a:rPr>
              <a:t>Koncentrēt</a:t>
            </a:r>
            <a:r>
              <a:rPr sz="3600" spc="55" dirty="0">
                <a:solidFill>
                  <a:srgbClr val="ECDFD4"/>
                </a:solidFill>
                <a:latin typeface="Microsoft Sans Serif"/>
                <a:cs typeface="Microsoft Sans Serif"/>
              </a:rPr>
              <a:t> </a:t>
            </a:r>
            <a:r>
              <a:rPr sz="3600" spc="65" dirty="0">
                <a:solidFill>
                  <a:srgbClr val="ECDFD4"/>
                </a:solidFill>
                <a:latin typeface="Microsoft Sans Serif"/>
                <a:cs typeface="Microsoft Sans Serif"/>
              </a:rPr>
              <a:t>aizsardzību</a:t>
            </a:r>
            <a:r>
              <a:rPr sz="3600" spc="60" dirty="0">
                <a:solidFill>
                  <a:srgbClr val="ECDFD4"/>
                </a:solidFill>
                <a:latin typeface="Microsoft Sans Serif"/>
                <a:cs typeface="Microsoft Sans Serif"/>
              </a:rPr>
              <a:t> </a:t>
            </a:r>
            <a:r>
              <a:rPr sz="3600" spc="80" dirty="0">
                <a:solidFill>
                  <a:srgbClr val="ECDFD4"/>
                </a:solidFill>
                <a:latin typeface="Microsoft Sans Serif"/>
                <a:cs typeface="Microsoft Sans Serif"/>
              </a:rPr>
              <a:t>un</a:t>
            </a:r>
            <a:r>
              <a:rPr sz="3600" spc="55" dirty="0">
                <a:solidFill>
                  <a:srgbClr val="ECDFD4"/>
                </a:solidFill>
                <a:latin typeface="Microsoft Sans Serif"/>
                <a:cs typeface="Microsoft Sans Serif"/>
              </a:rPr>
              <a:t> </a:t>
            </a:r>
            <a:r>
              <a:rPr sz="3600" spc="75" dirty="0">
                <a:solidFill>
                  <a:srgbClr val="ECDFD4"/>
                </a:solidFill>
                <a:latin typeface="Microsoft Sans Serif"/>
                <a:cs typeface="Microsoft Sans Serif"/>
              </a:rPr>
              <a:t>rekreāciju</a:t>
            </a:r>
            <a:r>
              <a:rPr sz="3600" spc="60" dirty="0">
                <a:solidFill>
                  <a:srgbClr val="ECDFD4"/>
                </a:solidFill>
                <a:latin typeface="Microsoft Sans Serif"/>
                <a:cs typeface="Microsoft Sans Serif"/>
              </a:rPr>
              <a:t> vērtīgākajās </a:t>
            </a:r>
            <a:r>
              <a:rPr sz="3600" spc="55" dirty="0">
                <a:solidFill>
                  <a:srgbClr val="ECDFD4"/>
                </a:solidFill>
                <a:latin typeface="Microsoft Sans Serif"/>
                <a:cs typeface="Microsoft Sans Serif"/>
              </a:rPr>
              <a:t>teritorijās</a:t>
            </a:r>
            <a:endParaRPr sz="3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239" y="3921125"/>
            <a:ext cx="632714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DATOS</a:t>
            </a:r>
            <a:r>
              <a:rPr sz="30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BALSTĪTS</a:t>
            </a:r>
            <a:r>
              <a:rPr sz="3000" spc="-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SADALĪJUMS</a:t>
            </a:r>
            <a:endParaRPr sz="30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Ražošanas,</a:t>
            </a:r>
            <a:r>
              <a:rPr sz="3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aizsardzības</a:t>
            </a:r>
            <a:r>
              <a:rPr sz="3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atpūtas </a:t>
            </a:r>
            <a:r>
              <a:rPr sz="30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funkciju</a:t>
            </a:r>
            <a:r>
              <a:rPr sz="3000" spc="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pārklāšanās</a:t>
            </a:r>
            <a:r>
              <a:rPr sz="3000" spc="2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dirty="0">
                <a:solidFill>
                  <a:srgbClr val="FFFFFF"/>
                </a:solidFill>
                <a:latin typeface="Microsoft Sans Serif"/>
                <a:cs typeface="Microsoft Sans Serif"/>
              </a:rPr>
              <a:t>rada</a:t>
            </a:r>
            <a:r>
              <a:rPr sz="3000" spc="25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interešu </a:t>
            </a:r>
            <a:r>
              <a:rPr sz="3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konfliktus.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1239" y="6207124"/>
            <a:ext cx="723582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Teritoriju</a:t>
            </a:r>
            <a:r>
              <a:rPr sz="3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izvēli</a:t>
            </a:r>
            <a:r>
              <a:rPr sz="3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balstīt</a:t>
            </a:r>
            <a:r>
              <a:rPr sz="3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ekosistēmu</a:t>
            </a:r>
            <a:r>
              <a:rPr sz="3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vērtību </a:t>
            </a:r>
            <a:r>
              <a:rPr sz="30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telpiskajā</a:t>
            </a:r>
            <a:r>
              <a:rPr sz="3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novērtējumā</a:t>
            </a:r>
            <a:r>
              <a:rPr sz="30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30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3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sabiedrības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30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vajadzībās.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2" name="object 2"/>
          <p:cNvSpPr/>
          <p:nvPr/>
        </p:nvSpPr>
        <p:spPr>
          <a:xfrm>
            <a:off x="9286875" y="3952875"/>
            <a:ext cx="57150" cy="4572000"/>
          </a:xfrm>
          <a:custGeom>
            <a:avLst/>
            <a:gdLst/>
            <a:ahLst/>
            <a:cxnLst/>
            <a:rect l="l" t="t" r="r" b="b"/>
            <a:pathLst>
              <a:path w="57150" h="4572000">
                <a:moveTo>
                  <a:pt x="57150" y="4572000"/>
                </a:moveTo>
                <a:lnTo>
                  <a:pt x="0" y="4572000"/>
                </a:lnTo>
                <a:lnTo>
                  <a:pt x="0" y="0"/>
                </a:lnTo>
                <a:lnTo>
                  <a:pt x="57150" y="0"/>
                </a:lnTo>
                <a:lnTo>
                  <a:pt x="57150" y="4572000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984739" y="3668426"/>
            <a:ext cx="6534150" cy="1709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b="1" spc="-275" dirty="0">
                <a:solidFill>
                  <a:srgbClr val="ECDFD4"/>
                </a:solidFill>
                <a:latin typeface="Tahoma"/>
                <a:cs typeface="Tahoma"/>
              </a:rPr>
              <a:t>01</a:t>
            </a:r>
            <a:r>
              <a:rPr sz="2800" b="1" spc="484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60" dirty="0">
                <a:solidFill>
                  <a:srgbClr val="ECDFD4"/>
                </a:solidFill>
                <a:latin typeface="Tahoma"/>
                <a:cs typeface="Tahoma"/>
              </a:rPr>
              <a:t>SAGLABĀT</a:t>
            </a:r>
            <a:r>
              <a:rPr sz="2800" b="1" spc="-17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ECDFD4"/>
                </a:solidFill>
                <a:latin typeface="Tahoma"/>
                <a:cs typeface="Tahoma"/>
              </a:rPr>
              <a:t>VĒRTĪGĀKO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ts val="3300"/>
              </a:lnSpc>
              <a:spcBef>
                <a:spcPts val="130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Bioloģisko</a:t>
            </a:r>
            <a:r>
              <a:rPr sz="2800" spc="4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daudzveidību,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kultūrvēsturiskās vērtības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un 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nozīmīgas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atpūtas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vietas.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84739" y="5763926"/>
            <a:ext cx="4959985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b="1" dirty="0">
                <a:solidFill>
                  <a:srgbClr val="ECDFD4"/>
                </a:solidFill>
                <a:latin typeface="Tahoma"/>
                <a:cs typeface="Tahoma"/>
              </a:rPr>
              <a:t>02</a:t>
            </a:r>
            <a:r>
              <a:rPr sz="2800" b="1" spc="49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ECDFD4"/>
                </a:solidFill>
                <a:latin typeface="Tahoma"/>
                <a:cs typeface="Tahoma"/>
              </a:rPr>
              <a:t>MAZINĀT</a:t>
            </a:r>
            <a:r>
              <a:rPr sz="2800" b="1" spc="-17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ECDFD4"/>
                </a:solidFill>
                <a:latin typeface="Tahoma"/>
                <a:cs typeface="Tahoma"/>
              </a:rPr>
              <a:t>KONFLIKTUS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ts val="3300"/>
              </a:lnSpc>
              <a:spcBef>
                <a:spcPts val="130"/>
              </a:spcBef>
            </a:pP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Skaidrāk</a:t>
            </a:r>
            <a:r>
              <a:rPr sz="28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nodalīt</a:t>
            </a:r>
            <a:r>
              <a:rPr sz="280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ražošanas</a:t>
            </a:r>
            <a:r>
              <a:rPr sz="28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un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saglabāšanas</a:t>
            </a:r>
            <a:r>
              <a:rPr sz="2800" spc="22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mērķus.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84739" y="7440326"/>
            <a:ext cx="6913245" cy="1290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9"/>
              </a:lnSpc>
              <a:spcBef>
                <a:spcPts val="100"/>
              </a:spcBef>
            </a:pPr>
            <a:r>
              <a:rPr sz="2800" b="1" dirty="0">
                <a:solidFill>
                  <a:srgbClr val="ECDFD4"/>
                </a:solidFill>
                <a:latin typeface="Tahoma"/>
                <a:cs typeface="Tahoma"/>
              </a:rPr>
              <a:t>03</a:t>
            </a:r>
            <a:r>
              <a:rPr sz="2800" b="1" spc="53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40" dirty="0">
                <a:solidFill>
                  <a:srgbClr val="ECDFD4"/>
                </a:solidFill>
                <a:latin typeface="Tahoma"/>
                <a:cs typeface="Tahoma"/>
              </a:rPr>
              <a:t>APVIENOT</a:t>
            </a:r>
            <a:r>
              <a:rPr sz="2800" b="1" spc="-15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40" dirty="0">
                <a:solidFill>
                  <a:srgbClr val="ECDFD4"/>
                </a:solidFill>
                <a:latin typeface="Tahoma"/>
                <a:cs typeface="Tahoma"/>
              </a:rPr>
              <a:t>DABU</a:t>
            </a:r>
            <a:r>
              <a:rPr sz="2800" b="1" spc="-150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65" dirty="0">
                <a:solidFill>
                  <a:srgbClr val="ECDFD4"/>
                </a:solidFill>
                <a:latin typeface="Tahoma"/>
                <a:cs typeface="Tahoma"/>
              </a:rPr>
              <a:t>UN</a:t>
            </a:r>
            <a:r>
              <a:rPr sz="2800" b="1" spc="-145" dirty="0">
                <a:solidFill>
                  <a:srgbClr val="ECDFD4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ECDFD4"/>
                </a:solidFill>
                <a:latin typeface="Tahoma"/>
                <a:cs typeface="Tahoma"/>
              </a:rPr>
              <a:t>EKONOMIKU</a:t>
            </a:r>
            <a:endParaRPr sz="2800">
              <a:latin typeface="Tahoma"/>
              <a:cs typeface="Tahoma"/>
            </a:endParaRPr>
          </a:p>
          <a:p>
            <a:pPr marL="12700" marR="5080">
              <a:lnSpc>
                <a:spcPts val="3300"/>
              </a:lnSpc>
              <a:spcBef>
                <a:spcPts val="130"/>
              </a:spcBef>
            </a:pP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Nodrošināt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rekreāciju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izglītību,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saglabājot</a:t>
            </a:r>
            <a:r>
              <a:rPr sz="2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nozares</a:t>
            </a:r>
            <a:r>
              <a:rPr sz="2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ekonomisko</a:t>
            </a:r>
            <a:r>
              <a:rPr sz="28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dinamiku.</a:t>
            </a:r>
            <a:endParaRPr sz="28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447769"/>
            <a:ext cx="18287999" cy="83923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6842739" y="9612193"/>
            <a:ext cx="191770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-290" dirty="0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815970" y="364985"/>
            <a:ext cx="9769475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spc="114" dirty="0">
                <a:solidFill>
                  <a:srgbClr val="ECDFD4"/>
                </a:solidFill>
              </a:rPr>
              <a:t>MEŽA</a:t>
            </a:r>
            <a:r>
              <a:rPr sz="3350" spc="-204" dirty="0">
                <a:solidFill>
                  <a:srgbClr val="ECDFD4"/>
                </a:solidFill>
              </a:rPr>
              <a:t> </a:t>
            </a:r>
            <a:r>
              <a:rPr sz="3350" spc="95" dirty="0">
                <a:solidFill>
                  <a:srgbClr val="ECDFD4"/>
                </a:solidFill>
              </a:rPr>
              <a:t>TUVUMS</a:t>
            </a:r>
            <a:r>
              <a:rPr sz="3350" spc="-204" dirty="0">
                <a:solidFill>
                  <a:srgbClr val="ECDFD4"/>
                </a:solidFill>
              </a:rPr>
              <a:t> </a:t>
            </a:r>
            <a:r>
              <a:rPr sz="3350" spc="-10" dirty="0">
                <a:solidFill>
                  <a:srgbClr val="ECDFD4"/>
                </a:solidFill>
              </a:rPr>
              <a:t>UN</a:t>
            </a:r>
            <a:r>
              <a:rPr sz="3350" spc="-200" dirty="0">
                <a:solidFill>
                  <a:srgbClr val="ECDFD4"/>
                </a:solidFill>
              </a:rPr>
              <a:t> </a:t>
            </a:r>
            <a:r>
              <a:rPr sz="3350" spc="60" dirty="0">
                <a:solidFill>
                  <a:srgbClr val="ECDFD4"/>
                </a:solidFill>
              </a:rPr>
              <a:t>APMEKLĒŠANA</a:t>
            </a:r>
            <a:r>
              <a:rPr sz="3350" spc="-204" dirty="0">
                <a:solidFill>
                  <a:srgbClr val="ECDFD4"/>
                </a:solidFill>
              </a:rPr>
              <a:t> </a:t>
            </a:r>
            <a:r>
              <a:rPr sz="3350" spc="-70" dirty="0">
                <a:solidFill>
                  <a:srgbClr val="ECDFD4"/>
                </a:solidFill>
              </a:rPr>
              <a:t>REĢIONOS</a:t>
            </a:r>
            <a:endParaRPr sz="3350"/>
          </a:p>
        </p:txBody>
      </p:sp>
      <p:sp>
        <p:nvSpPr>
          <p:cNvPr id="3" name="object 3"/>
          <p:cNvSpPr/>
          <p:nvPr/>
        </p:nvSpPr>
        <p:spPr>
          <a:xfrm>
            <a:off x="5472454" y="230330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87542" y="230330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BD8F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36650" y="2967285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6650" y="4128333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077702" y="983263"/>
            <a:ext cx="15008225" cy="3322954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6119495" marR="5080" indent="-5869940">
              <a:lnSpc>
                <a:spcPct val="102899"/>
              </a:lnSpc>
              <a:spcBef>
                <a:spcPts val="25"/>
              </a:spcBef>
            </a:pP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Vidzemē</a:t>
            </a:r>
            <a:r>
              <a:rPr sz="28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visbiežāk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dzīvo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45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28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km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no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(53,1%),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bet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iknedēļas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apmeklējumos</a:t>
            </a:r>
            <a:r>
              <a:rPr sz="28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pirmā</a:t>
            </a:r>
            <a:r>
              <a:rPr sz="28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ir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Kurzeme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(43,5%).</a:t>
            </a:r>
            <a:endParaRPr sz="2800">
              <a:latin typeface="Microsoft Sans Serif"/>
              <a:cs typeface="Microsoft Sans Serif"/>
            </a:endParaRPr>
          </a:p>
          <a:p>
            <a:pPr marL="520700" algn="ctr">
              <a:lnSpc>
                <a:spcPct val="100000"/>
              </a:lnSpc>
              <a:spcBef>
                <a:spcPts val="2930"/>
              </a:spcBef>
              <a:tabLst>
                <a:tab pos="4653915" algn="l"/>
              </a:tabLst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Dzīvo</a:t>
            </a:r>
            <a:r>
              <a:rPr sz="22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</a:t>
            </a:r>
            <a:r>
              <a:rPr sz="22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365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22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km</a:t>
            </a:r>
            <a:r>
              <a:rPr sz="22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no</a:t>
            </a:r>
            <a:r>
              <a:rPr sz="22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Apmeklē</a:t>
            </a:r>
            <a:r>
              <a:rPr sz="225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vismaz</a:t>
            </a:r>
            <a:r>
              <a:rPr sz="2250" spc="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reizi</a:t>
            </a:r>
            <a:r>
              <a:rPr sz="2250" spc="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nedēļā</a:t>
            </a:r>
            <a:endParaRPr sz="2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50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100%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130810">
              <a:lnSpc>
                <a:spcPct val="100000"/>
              </a:lnSpc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80%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95659" y="5097470"/>
            <a:ext cx="6540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60%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36650" y="5289381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5739278" y="5304351"/>
            <a:ext cx="53086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95" dirty="0">
                <a:solidFill>
                  <a:srgbClr val="FFFFFF"/>
                </a:solidFill>
                <a:latin typeface="Microsoft Sans Serif"/>
                <a:cs typeface="Microsoft Sans Serif"/>
              </a:rPr>
              <a:t>53.1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36650" y="5689943"/>
            <a:ext cx="14351635" cy="3078480"/>
            <a:chOff x="3036650" y="5689943"/>
            <a:chExt cx="14351635" cy="3078480"/>
          </a:xfrm>
        </p:grpSpPr>
        <p:sp>
          <p:nvSpPr>
            <p:cNvPr id="9" name="object 9"/>
            <p:cNvSpPr/>
            <p:nvPr/>
          </p:nvSpPr>
          <p:spPr>
            <a:xfrm>
              <a:off x="3036650" y="6450429"/>
              <a:ext cx="14351635" cy="1161415"/>
            </a:xfrm>
            <a:custGeom>
              <a:avLst/>
              <a:gdLst/>
              <a:ahLst/>
              <a:cxnLst/>
              <a:rect l="l" t="t" r="r" b="b"/>
              <a:pathLst>
                <a:path w="14351635" h="1161415">
                  <a:moveTo>
                    <a:pt x="0" y="1161047"/>
                  </a:moveTo>
                  <a:lnTo>
                    <a:pt x="14351183" y="1161047"/>
                  </a:lnTo>
                </a:path>
                <a:path w="14351635" h="1161415">
                  <a:moveTo>
                    <a:pt x="0" y="0"/>
                  </a:moveTo>
                  <a:lnTo>
                    <a:pt x="14351183" y="0"/>
                  </a:lnTo>
                </a:path>
              </a:pathLst>
            </a:custGeom>
            <a:ln w="89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36650" y="6287883"/>
              <a:ext cx="1005840" cy="2480310"/>
            </a:xfrm>
            <a:custGeom>
              <a:avLst/>
              <a:gdLst/>
              <a:ahLst/>
              <a:cxnLst/>
              <a:rect l="l" t="t" r="r" b="b"/>
              <a:pathLst>
                <a:path w="1005839" h="2480309">
                  <a:moveTo>
                    <a:pt x="1005641" y="2480161"/>
                  </a:moveTo>
                  <a:lnTo>
                    <a:pt x="0" y="2480161"/>
                  </a:lnTo>
                  <a:lnTo>
                    <a:pt x="0" y="150846"/>
                  </a:lnTo>
                  <a:lnTo>
                    <a:pt x="6493" y="107056"/>
                  </a:lnTo>
                  <a:lnTo>
                    <a:pt x="25422" y="67040"/>
                  </a:lnTo>
                  <a:lnTo>
                    <a:pt x="55149" y="34238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2" y="55149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6"/>
                  </a:lnTo>
                  <a:lnTo>
                    <a:pt x="1005641" y="2480161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95220" y="6665223"/>
              <a:ext cx="1005840" cy="2103120"/>
            </a:xfrm>
            <a:custGeom>
              <a:avLst/>
              <a:gdLst/>
              <a:ahLst/>
              <a:cxnLst/>
              <a:rect l="l" t="t" r="r" b="b"/>
              <a:pathLst>
                <a:path w="1005839" h="2103120">
                  <a:moveTo>
                    <a:pt x="1005641" y="2102821"/>
                  </a:moveTo>
                  <a:lnTo>
                    <a:pt x="0" y="2102821"/>
                  </a:lnTo>
                  <a:lnTo>
                    <a:pt x="0" y="150846"/>
                  </a:lnTo>
                  <a:lnTo>
                    <a:pt x="6493" y="107056"/>
                  </a:lnTo>
                  <a:lnTo>
                    <a:pt x="25422" y="67040"/>
                  </a:lnTo>
                  <a:lnTo>
                    <a:pt x="55149" y="34239"/>
                  </a:lnTo>
                  <a:lnTo>
                    <a:pt x="93120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2"/>
                  </a:lnTo>
                  <a:lnTo>
                    <a:pt x="971402" y="55149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6"/>
                  </a:lnTo>
                  <a:lnTo>
                    <a:pt x="1005641" y="2102821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94044" y="5689943"/>
              <a:ext cx="1005840" cy="3078480"/>
            </a:xfrm>
            <a:custGeom>
              <a:avLst/>
              <a:gdLst/>
              <a:ahLst/>
              <a:cxnLst/>
              <a:rect l="l" t="t" r="r" b="b"/>
              <a:pathLst>
                <a:path w="1005839" h="3078479">
                  <a:moveTo>
                    <a:pt x="1005641" y="3078101"/>
                  </a:moveTo>
                  <a:lnTo>
                    <a:pt x="0" y="3078101"/>
                  </a:lnTo>
                  <a:lnTo>
                    <a:pt x="0" y="150845"/>
                  </a:lnTo>
                  <a:lnTo>
                    <a:pt x="6493" y="107056"/>
                  </a:lnTo>
                  <a:lnTo>
                    <a:pt x="25421" y="67039"/>
                  </a:lnTo>
                  <a:lnTo>
                    <a:pt x="55148" y="34238"/>
                  </a:lnTo>
                  <a:lnTo>
                    <a:pt x="93119" y="11481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2" y="55148"/>
                  </a:lnTo>
                  <a:lnTo>
                    <a:pt x="994158" y="93119"/>
                  </a:lnTo>
                  <a:lnTo>
                    <a:pt x="1004916" y="136059"/>
                  </a:lnTo>
                  <a:lnTo>
                    <a:pt x="1005641" y="150845"/>
                  </a:lnTo>
                  <a:lnTo>
                    <a:pt x="1005641" y="3078101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552614" y="6444624"/>
              <a:ext cx="1005840" cy="2323465"/>
            </a:xfrm>
            <a:custGeom>
              <a:avLst/>
              <a:gdLst/>
              <a:ahLst/>
              <a:cxnLst/>
              <a:rect l="l" t="t" r="r" b="b"/>
              <a:pathLst>
                <a:path w="1005840" h="2323465">
                  <a:moveTo>
                    <a:pt x="1005641" y="2323420"/>
                  </a:moveTo>
                  <a:lnTo>
                    <a:pt x="0" y="2323420"/>
                  </a:lnTo>
                  <a:lnTo>
                    <a:pt x="0" y="150846"/>
                  </a:lnTo>
                  <a:lnTo>
                    <a:pt x="6493" y="107057"/>
                  </a:lnTo>
                  <a:lnTo>
                    <a:pt x="25421" y="67039"/>
                  </a:lnTo>
                  <a:lnTo>
                    <a:pt x="55149" y="34238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1" y="55148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6"/>
                  </a:lnTo>
                  <a:lnTo>
                    <a:pt x="1005641" y="2323420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951439" y="6618781"/>
              <a:ext cx="1005840" cy="2149475"/>
            </a:xfrm>
            <a:custGeom>
              <a:avLst/>
              <a:gdLst/>
              <a:ahLst/>
              <a:cxnLst/>
              <a:rect l="l" t="t" r="r" b="b"/>
              <a:pathLst>
                <a:path w="1005840" h="2149475">
                  <a:moveTo>
                    <a:pt x="1005641" y="2149263"/>
                  </a:moveTo>
                  <a:lnTo>
                    <a:pt x="0" y="2149263"/>
                  </a:lnTo>
                  <a:lnTo>
                    <a:pt x="0" y="150845"/>
                  </a:lnTo>
                  <a:lnTo>
                    <a:pt x="6492" y="107056"/>
                  </a:lnTo>
                  <a:lnTo>
                    <a:pt x="25421" y="67039"/>
                  </a:lnTo>
                  <a:lnTo>
                    <a:pt x="55148" y="34238"/>
                  </a:lnTo>
                  <a:lnTo>
                    <a:pt x="93119" y="11481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4" y="0"/>
                  </a:lnTo>
                  <a:lnTo>
                    <a:pt x="898582" y="6493"/>
                  </a:lnTo>
                  <a:lnTo>
                    <a:pt x="938599" y="25421"/>
                  </a:lnTo>
                  <a:lnTo>
                    <a:pt x="971401" y="55148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2149263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010009" y="6572339"/>
              <a:ext cx="1005840" cy="2195830"/>
            </a:xfrm>
            <a:custGeom>
              <a:avLst/>
              <a:gdLst/>
              <a:ahLst/>
              <a:cxnLst/>
              <a:rect l="l" t="t" r="r" b="b"/>
              <a:pathLst>
                <a:path w="1005840" h="2195829">
                  <a:moveTo>
                    <a:pt x="1005641" y="2195705"/>
                  </a:moveTo>
                  <a:lnTo>
                    <a:pt x="0" y="2195705"/>
                  </a:lnTo>
                  <a:lnTo>
                    <a:pt x="0" y="150845"/>
                  </a:lnTo>
                  <a:lnTo>
                    <a:pt x="6493" y="107056"/>
                  </a:lnTo>
                  <a:lnTo>
                    <a:pt x="25421" y="67039"/>
                  </a:lnTo>
                  <a:lnTo>
                    <a:pt x="55148" y="34238"/>
                  </a:lnTo>
                  <a:lnTo>
                    <a:pt x="93119" y="11481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0" y="55148"/>
                  </a:lnTo>
                  <a:lnTo>
                    <a:pt x="994157" y="93119"/>
                  </a:lnTo>
                  <a:lnTo>
                    <a:pt x="1004916" y="136059"/>
                  </a:lnTo>
                  <a:lnTo>
                    <a:pt x="1005642" y="150845"/>
                  </a:lnTo>
                  <a:lnTo>
                    <a:pt x="1005641" y="2195705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408833" y="6560729"/>
              <a:ext cx="1005840" cy="2207895"/>
            </a:xfrm>
            <a:custGeom>
              <a:avLst/>
              <a:gdLst/>
              <a:ahLst/>
              <a:cxnLst/>
              <a:rect l="l" t="t" r="r" b="b"/>
              <a:pathLst>
                <a:path w="1005840" h="2207895">
                  <a:moveTo>
                    <a:pt x="1005641" y="2207315"/>
                  </a:moveTo>
                  <a:lnTo>
                    <a:pt x="0" y="2207315"/>
                  </a:lnTo>
                  <a:lnTo>
                    <a:pt x="0" y="150845"/>
                  </a:lnTo>
                  <a:lnTo>
                    <a:pt x="6492" y="107056"/>
                  </a:lnTo>
                  <a:lnTo>
                    <a:pt x="25420" y="67039"/>
                  </a:lnTo>
                  <a:lnTo>
                    <a:pt x="55148" y="34238"/>
                  </a:lnTo>
                  <a:lnTo>
                    <a:pt x="93118" y="11481"/>
                  </a:lnTo>
                  <a:lnTo>
                    <a:pt x="136059" y="724"/>
                  </a:lnTo>
                  <a:lnTo>
                    <a:pt x="150846" y="0"/>
                  </a:lnTo>
                  <a:lnTo>
                    <a:pt x="854794" y="0"/>
                  </a:lnTo>
                  <a:lnTo>
                    <a:pt x="898582" y="6493"/>
                  </a:lnTo>
                  <a:lnTo>
                    <a:pt x="938598" y="25421"/>
                  </a:lnTo>
                  <a:lnTo>
                    <a:pt x="971400" y="55148"/>
                  </a:lnTo>
                  <a:lnTo>
                    <a:pt x="994157" y="93118"/>
                  </a:lnTo>
                  <a:lnTo>
                    <a:pt x="1004915" y="136059"/>
                  </a:lnTo>
                  <a:lnTo>
                    <a:pt x="1005641" y="2207315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67404" y="6247246"/>
              <a:ext cx="1005840" cy="2520950"/>
            </a:xfrm>
            <a:custGeom>
              <a:avLst/>
              <a:gdLst/>
              <a:ahLst/>
              <a:cxnLst/>
              <a:rect l="l" t="t" r="r" b="b"/>
              <a:pathLst>
                <a:path w="1005840" h="2520950">
                  <a:moveTo>
                    <a:pt x="1005641" y="2520798"/>
                  </a:moveTo>
                  <a:lnTo>
                    <a:pt x="0" y="2520798"/>
                  </a:lnTo>
                  <a:lnTo>
                    <a:pt x="0" y="150846"/>
                  </a:lnTo>
                  <a:lnTo>
                    <a:pt x="6493" y="107057"/>
                  </a:lnTo>
                  <a:lnTo>
                    <a:pt x="25421" y="67040"/>
                  </a:lnTo>
                  <a:lnTo>
                    <a:pt x="55148" y="34238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2" y="6493"/>
                  </a:lnTo>
                  <a:lnTo>
                    <a:pt x="938600" y="25421"/>
                  </a:lnTo>
                  <a:lnTo>
                    <a:pt x="971400" y="55148"/>
                  </a:lnTo>
                  <a:lnTo>
                    <a:pt x="994157" y="93119"/>
                  </a:lnTo>
                  <a:lnTo>
                    <a:pt x="1004916" y="136060"/>
                  </a:lnTo>
                  <a:lnTo>
                    <a:pt x="1005642" y="150846"/>
                  </a:lnTo>
                  <a:lnTo>
                    <a:pt x="1005641" y="2520798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866228" y="6276272"/>
              <a:ext cx="1005840" cy="2492375"/>
            </a:xfrm>
            <a:custGeom>
              <a:avLst/>
              <a:gdLst/>
              <a:ahLst/>
              <a:cxnLst/>
              <a:rect l="l" t="t" r="r" b="b"/>
              <a:pathLst>
                <a:path w="1005840" h="2492375">
                  <a:moveTo>
                    <a:pt x="1005641" y="2491772"/>
                  </a:moveTo>
                  <a:lnTo>
                    <a:pt x="0" y="2491772"/>
                  </a:lnTo>
                  <a:lnTo>
                    <a:pt x="0" y="150846"/>
                  </a:lnTo>
                  <a:lnTo>
                    <a:pt x="6493" y="107056"/>
                  </a:lnTo>
                  <a:lnTo>
                    <a:pt x="25422" y="67039"/>
                  </a:lnTo>
                  <a:lnTo>
                    <a:pt x="55149" y="34238"/>
                  </a:lnTo>
                  <a:lnTo>
                    <a:pt x="93117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4" y="6493"/>
                  </a:lnTo>
                  <a:lnTo>
                    <a:pt x="938599" y="25421"/>
                  </a:lnTo>
                  <a:lnTo>
                    <a:pt x="971401" y="55148"/>
                  </a:lnTo>
                  <a:lnTo>
                    <a:pt x="994157" y="93119"/>
                  </a:lnTo>
                  <a:lnTo>
                    <a:pt x="1004917" y="136060"/>
                  </a:lnTo>
                  <a:lnTo>
                    <a:pt x="1005642" y="150846"/>
                  </a:lnTo>
                  <a:lnTo>
                    <a:pt x="1005641" y="2491772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924798" y="6415598"/>
              <a:ext cx="1005840" cy="2352675"/>
            </a:xfrm>
            <a:custGeom>
              <a:avLst/>
              <a:gdLst/>
              <a:ahLst/>
              <a:cxnLst/>
              <a:rect l="l" t="t" r="r" b="b"/>
              <a:pathLst>
                <a:path w="1005840" h="2352675">
                  <a:moveTo>
                    <a:pt x="1005641" y="2352446"/>
                  </a:moveTo>
                  <a:lnTo>
                    <a:pt x="0" y="2352446"/>
                  </a:lnTo>
                  <a:lnTo>
                    <a:pt x="0" y="150845"/>
                  </a:lnTo>
                  <a:lnTo>
                    <a:pt x="6492" y="107056"/>
                  </a:lnTo>
                  <a:lnTo>
                    <a:pt x="25421" y="67039"/>
                  </a:lnTo>
                  <a:lnTo>
                    <a:pt x="55148" y="34238"/>
                  </a:lnTo>
                  <a:lnTo>
                    <a:pt x="93118" y="11481"/>
                  </a:lnTo>
                  <a:lnTo>
                    <a:pt x="136059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2" y="6493"/>
                  </a:lnTo>
                  <a:lnTo>
                    <a:pt x="938599" y="25421"/>
                  </a:lnTo>
                  <a:lnTo>
                    <a:pt x="971401" y="55148"/>
                  </a:lnTo>
                  <a:lnTo>
                    <a:pt x="994157" y="93118"/>
                  </a:lnTo>
                  <a:lnTo>
                    <a:pt x="1004916" y="136060"/>
                  </a:lnTo>
                  <a:lnTo>
                    <a:pt x="1005642" y="150845"/>
                  </a:lnTo>
                  <a:lnTo>
                    <a:pt x="1005641" y="2352446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5323622" y="6282078"/>
              <a:ext cx="1005840" cy="2486025"/>
            </a:xfrm>
            <a:custGeom>
              <a:avLst/>
              <a:gdLst/>
              <a:ahLst/>
              <a:cxnLst/>
              <a:rect l="l" t="t" r="r" b="b"/>
              <a:pathLst>
                <a:path w="1005840" h="2486025">
                  <a:moveTo>
                    <a:pt x="1005641" y="2485966"/>
                  </a:moveTo>
                  <a:lnTo>
                    <a:pt x="0" y="2485966"/>
                  </a:lnTo>
                  <a:lnTo>
                    <a:pt x="1" y="150845"/>
                  </a:lnTo>
                  <a:lnTo>
                    <a:pt x="6492" y="107056"/>
                  </a:lnTo>
                  <a:lnTo>
                    <a:pt x="25420" y="67039"/>
                  </a:lnTo>
                  <a:lnTo>
                    <a:pt x="55147" y="34238"/>
                  </a:lnTo>
                  <a:lnTo>
                    <a:pt x="93117" y="11481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2" y="6493"/>
                  </a:lnTo>
                  <a:lnTo>
                    <a:pt x="938598" y="25421"/>
                  </a:lnTo>
                  <a:lnTo>
                    <a:pt x="971401" y="55148"/>
                  </a:lnTo>
                  <a:lnTo>
                    <a:pt x="994157" y="93119"/>
                  </a:lnTo>
                  <a:lnTo>
                    <a:pt x="1004917" y="136059"/>
                  </a:lnTo>
                  <a:lnTo>
                    <a:pt x="1005641" y="150845"/>
                  </a:lnTo>
                  <a:lnTo>
                    <a:pt x="1005641" y="2485966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82192" y="6525897"/>
              <a:ext cx="1005840" cy="2242185"/>
            </a:xfrm>
            <a:custGeom>
              <a:avLst/>
              <a:gdLst/>
              <a:ahLst/>
              <a:cxnLst/>
              <a:rect l="l" t="t" r="r" b="b"/>
              <a:pathLst>
                <a:path w="1005840" h="2242184">
                  <a:moveTo>
                    <a:pt x="1005641" y="2242146"/>
                  </a:moveTo>
                  <a:lnTo>
                    <a:pt x="0" y="2242146"/>
                  </a:lnTo>
                  <a:lnTo>
                    <a:pt x="0" y="150845"/>
                  </a:lnTo>
                  <a:lnTo>
                    <a:pt x="6492" y="107056"/>
                  </a:lnTo>
                  <a:lnTo>
                    <a:pt x="25420" y="67039"/>
                  </a:lnTo>
                  <a:lnTo>
                    <a:pt x="55148" y="34238"/>
                  </a:lnTo>
                  <a:lnTo>
                    <a:pt x="93118" y="11481"/>
                  </a:lnTo>
                  <a:lnTo>
                    <a:pt x="136059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1" y="55148"/>
                  </a:lnTo>
                  <a:lnTo>
                    <a:pt x="994156" y="93119"/>
                  </a:lnTo>
                  <a:lnTo>
                    <a:pt x="1004916" y="136060"/>
                  </a:lnTo>
                  <a:lnTo>
                    <a:pt x="1005642" y="150845"/>
                  </a:lnTo>
                  <a:lnTo>
                    <a:pt x="1005641" y="2242146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227663" y="5902328"/>
            <a:ext cx="6286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42.8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658845" y="5861725"/>
            <a:ext cx="62166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43.5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3054731" y="5890707"/>
            <a:ext cx="62928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43.0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789063" y="6059137"/>
            <a:ext cx="54800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40.1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187818" y="6258517"/>
            <a:ext cx="66167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40%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93129" y="6279651"/>
            <a:ext cx="61531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36.3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216312" y="6233308"/>
            <a:ext cx="49149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70" dirty="0">
                <a:solidFill>
                  <a:srgbClr val="FFFFFF"/>
                </a:solidFill>
                <a:latin typeface="Microsoft Sans Serif"/>
                <a:cs typeface="Microsoft Sans Serif"/>
              </a:rPr>
              <a:t>37.1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227315" y="6186825"/>
            <a:ext cx="57658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37.9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651063" y="6175205"/>
            <a:ext cx="53657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75" dirty="0">
                <a:solidFill>
                  <a:srgbClr val="FFFFFF"/>
                </a:solidFill>
                <a:latin typeface="Microsoft Sans Serif"/>
                <a:cs typeface="Microsoft Sans Serif"/>
              </a:rPr>
              <a:t>38.1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4116277" y="6030016"/>
            <a:ext cx="62801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40.6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5512863" y="5896587"/>
            <a:ext cx="63309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42.9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582251" y="6140343"/>
            <a:ext cx="6032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38.7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99509" y="7419564"/>
            <a:ext cx="650240" cy="153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20%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184150">
              <a:lnSpc>
                <a:spcPct val="100000"/>
              </a:lnSpc>
            </a:pPr>
            <a:r>
              <a:rPr sz="225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50094" y="8840469"/>
            <a:ext cx="2034539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Rīga</a:t>
            </a: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Pierīga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938504" y="8840469"/>
            <a:ext cx="11874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7795075" y="8840469"/>
            <a:ext cx="4244975" cy="927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99440" algn="ctr">
              <a:lnSpc>
                <a:spcPct val="100000"/>
              </a:lnSpc>
              <a:spcBef>
                <a:spcPts val="105"/>
              </a:spcBef>
              <a:tabLst>
                <a:tab pos="3040380" algn="l"/>
              </a:tabLst>
            </a:pP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Zemgale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Kurzeme</a:t>
            </a:r>
            <a:endParaRPr sz="2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985"/>
              </a:spcBef>
            </a:pPr>
            <a:r>
              <a:rPr sz="20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N1011.</a:t>
            </a:r>
            <a:r>
              <a:rPr sz="2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r>
              <a:rPr sz="2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no</a:t>
            </a:r>
            <a:r>
              <a:rPr sz="2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attiecīgās</a:t>
            </a:r>
            <a:r>
              <a:rPr sz="20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grupas.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397213" y="8840469"/>
            <a:ext cx="99631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Latgale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000987" y="8840469"/>
            <a:ext cx="70675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Kopā</a:t>
            </a:r>
            <a:endParaRPr sz="2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287660" y="441266"/>
            <a:ext cx="8825865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spc="114" dirty="0">
                <a:solidFill>
                  <a:srgbClr val="ECDFD4"/>
                </a:solidFill>
              </a:rPr>
              <a:t>MEŽA</a:t>
            </a:r>
            <a:r>
              <a:rPr sz="3350" spc="-185" dirty="0">
                <a:solidFill>
                  <a:srgbClr val="ECDFD4"/>
                </a:solidFill>
              </a:rPr>
              <a:t> </a:t>
            </a:r>
            <a:r>
              <a:rPr sz="3350" spc="-50" dirty="0">
                <a:solidFill>
                  <a:srgbClr val="ECDFD4"/>
                </a:solidFill>
              </a:rPr>
              <a:t>IEGUVUMU</a:t>
            </a:r>
            <a:r>
              <a:rPr sz="3350" spc="-180" dirty="0">
                <a:solidFill>
                  <a:srgbClr val="ECDFD4"/>
                </a:solidFill>
              </a:rPr>
              <a:t> </a:t>
            </a:r>
            <a:r>
              <a:rPr sz="3350" spc="70" dirty="0">
                <a:solidFill>
                  <a:srgbClr val="ECDFD4"/>
                </a:solidFill>
              </a:rPr>
              <a:t>VĒRTĒJUMS</a:t>
            </a:r>
            <a:r>
              <a:rPr sz="3350" spc="-185" dirty="0">
                <a:solidFill>
                  <a:srgbClr val="ECDFD4"/>
                </a:solidFill>
              </a:rPr>
              <a:t> </a:t>
            </a:r>
            <a:r>
              <a:rPr sz="3350" spc="-90" dirty="0">
                <a:solidFill>
                  <a:srgbClr val="ECDFD4"/>
                </a:solidFill>
              </a:rPr>
              <a:t>REĢIONOS</a:t>
            </a:r>
            <a:endParaRPr sz="3350"/>
          </a:p>
        </p:txBody>
      </p:sp>
      <p:sp>
        <p:nvSpPr>
          <p:cNvPr id="3" name="object 3"/>
          <p:cNvSpPr/>
          <p:nvPr/>
        </p:nvSpPr>
        <p:spPr>
          <a:xfrm>
            <a:off x="5063909" y="236166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23245" y="236166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BD8F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58818" y="1041623"/>
            <a:ext cx="14683740" cy="160972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5243830" marR="5080" indent="-5231765">
              <a:lnSpc>
                <a:spcPct val="102899"/>
              </a:lnSpc>
              <a:spcBef>
                <a:spcPts val="25"/>
              </a:spcBef>
            </a:pP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Vidzemē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biežāk </a:t>
            </a:r>
            <a:r>
              <a:rPr sz="28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dzīvo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pie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meža,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taču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abiem 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ieguvumiem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piekrīt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visretāk.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Rīgā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 un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Pierīgā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piekrišana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ir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visaugstākā.</a:t>
            </a:r>
            <a:endParaRPr sz="2800">
              <a:latin typeface="Microsoft Sans Serif"/>
              <a:cs typeface="Microsoft Sans Serif"/>
            </a:endParaRPr>
          </a:p>
          <a:p>
            <a:pPr marL="273050" algn="ctr">
              <a:lnSpc>
                <a:spcPct val="100000"/>
              </a:lnSpc>
              <a:spcBef>
                <a:spcPts val="2930"/>
              </a:spcBef>
              <a:tabLst>
                <a:tab pos="4832350" algn="l"/>
              </a:tabLst>
            </a:pP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Meži</a:t>
            </a:r>
            <a:r>
              <a:rPr sz="225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uzlabo</a:t>
            </a: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dzīves</a:t>
            </a:r>
            <a:r>
              <a:rPr sz="225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kvalitāti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Meži</a:t>
            </a:r>
            <a:r>
              <a:rPr sz="2250" spc="1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mazina</a:t>
            </a:r>
            <a:r>
              <a:rPr sz="225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klimata</a:t>
            </a:r>
            <a:r>
              <a:rPr sz="2250" spc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pārmaiņas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77702" y="2833734"/>
            <a:ext cx="7715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100%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36650" y="3025645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236063" y="2901498"/>
            <a:ext cx="60579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95.5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36650" y="3286881"/>
            <a:ext cx="14351635" cy="5539740"/>
            <a:chOff x="3036650" y="3286881"/>
            <a:chExt cx="14351635" cy="5539740"/>
          </a:xfrm>
        </p:grpSpPr>
        <p:sp>
          <p:nvSpPr>
            <p:cNvPr id="8" name="object 8"/>
            <p:cNvSpPr/>
            <p:nvPr/>
          </p:nvSpPr>
          <p:spPr>
            <a:xfrm>
              <a:off x="3036650" y="4186693"/>
              <a:ext cx="14351635" cy="3483610"/>
            </a:xfrm>
            <a:custGeom>
              <a:avLst/>
              <a:gdLst/>
              <a:ahLst/>
              <a:cxnLst/>
              <a:rect l="l" t="t" r="r" b="b"/>
              <a:pathLst>
                <a:path w="14351635" h="3483609">
                  <a:moveTo>
                    <a:pt x="0" y="3483143"/>
                  </a:moveTo>
                  <a:lnTo>
                    <a:pt x="14351183" y="3483143"/>
                  </a:lnTo>
                </a:path>
                <a:path w="14351635" h="3483609">
                  <a:moveTo>
                    <a:pt x="0" y="2322095"/>
                  </a:moveTo>
                  <a:lnTo>
                    <a:pt x="14351183" y="2322095"/>
                  </a:lnTo>
                </a:path>
                <a:path w="14351635" h="3483609">
                  <a:moveTo>
                    <a:pt x="0" y="1161047"/>
                  </a:moveTo>
                  <a:lnTo>
                    <a:pt x="14351183" y="1161047"/>
                  </a:lnTo>
                </a:path>
                <a:path w="14351635" h="3483609">
                  <a:moveTo>
                    <a:pt x="0" y="0"/>
                  </a:moveTo>
                  <a:lnTo>
                    <a:pt x="14351183" y="0"/>
                  </a:lnTo>
                </a:path>
              </a:pathLst>
            </a:custGeom>
            <a:ln w="89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36650" y="3286881"/>
              <a:ext cx="1005840" cy="5539740"/>
            </a:xfrm>
            <a:custGeom>
              <a:avLst/>
              <a:gdLst/>
              <a:ahLst/>
              <a:cxnLst/>
              <a:rect l="l" t="t" r="r" b="b"/>
              <a:pathLst>
                <a:path w="1005839" h="5539740">
                  <a:moveTo>
                    <a:pt x="1005641" y="5539522"/>
                  </a:moveTo>
                  <a:lnTo>
                    <a:pt x="0" y="5539522"/>
                  </a:lnTo>
                  <a:lnTo>
                    <a:pt x="0" y="150846"/>
                  </a:lnTo>
                  <a:lnTo>
                    <a:pt x="6493" y="107057"/>
                  </a:lnTo>
                  <a:lnTo>
                    <a:pt x="25422" y="67040"/>
                  </a:lnTo>
                  <a:lnTo>
                    <a:pt x="55149" y="34239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2"/>
                  </a:lnTo>
                  <a:lnTo>
                    <a:pt x="971402" y="55149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6"/>
                  </a:lnTo>
                  <a:lnTo>
                    <a:pt x="1005641" y="5539522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95220" y="3577143"/>
              <a:ext cx="1005840" cy="5249545"/>
            </a:xfrm>
            <a:custGeom>
              <a:avLst/>
              <a:gdLst/>
              <a:ahLst/>
              <a:cxnLst/>
              <a:rect l="l" t="t" r="r" b="b"/>
              <a:pathLst>
                <a:path w="1005839" h="5249545">
                  <a:moveTo>
                    <a:pt x="1005641" y="5249260"/>
                  </a:moveTo>
                  <a:lnTo>
                    <a:pt x="0" y="5249260"/>
                  </a:lnTo>
                  <a:lnTo>
                    <a:pt x="0" y="150846"/>
                  </a:lnTo>
                  <a:lnTo>
                    <a:pt x="6493" y="107057"/>
                  </a:lnTo>
                  <a:lnTo>
                    <a:pt x="25422" y="67040"/>
                  </a:lnTo>
                  <a:lnTo>
                    <a:pt x="55149" y="34238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2" y="55149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6"/>
                  </a:lnTo>
                  <a:lnTo>
                    <a:pt x="1005641" y="5249260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94044" y="3855795"/>
              <a:ext cx="1005840" cy="4970780"/>
            </a:xfrm>
            <a:custGeom>
              <a:avLst/>
              <a:gdLst/>
              <a:ahLst/>
              <a:cxnLst/>
              <a:rect l="l" t="t" r="r" b="b"/>
              <a:pathLst>
                <a:path w="1005839" h="4970780">
                  <a:moveTo>
                    <a:pt x="1005641" y="4970609"/>
                  </a:moveTo>
                  <a:lnTo>
                    <a:pt x="0" y="4970609"/>
                  </a:lnTo>
                  <a:lnTo>
                    <a:pt x="0" y="150845"/>
                  </a:lnTo>
                  <a:lnTo>
                    <a:pt x="6493" y="107057"/>
                  </a:lnTo>
                  <a:lnTo>
                    <a:pt x="25421" y="67040"/>
                  </a:lnTo>
                  <a:lnTo>
                    <a:pt x="55148" y="34238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2" y="55149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5"/>
                  </a:lnTo>
                  <a:lnTo>
                    <a:pt x="1005641" y="4970609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52614" y="4250551"/>
              <a:ext cx="1005840" cy="4576445"/>
            </a:xfrm>
            <a:custGeom>
              <a:avLst/>
              <a:gdLst/>
              <a:ahLst/>
              <a:cxnLst/>
              <a:rect l="l" t="t" r="r" b="b"/>
              <a:pathLst>
                <a:path w="1005840" h="4576445">
                  <a:moveTo>
                    <a:pt x="1005641" y="4575852"/>
                  </a:moveTo>
                  <a:lnTo>
                    <a:pt x="0" y="4575852"/>
                  </a:lnTo>
                  <a:lnTo>
                    <a:pt x="0" y="150846"/>
                  </a:lnTo>
                  <a:lnTo>
                    <a:pt x="6493" y="107056"/>
                  </a:lnTo>
                  <a:lnTo>
                    <a:pt x="25421" y="67040"/>
                  </a:lnTo>
                  <a:lnTo>
                    <a:pt x="55149" y="34238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1" y="55148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150846"/>
                  </a:lnTo>
                  <a:lnTo>
                    <a:pt x="1005641" y="4575852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951439" y="3449428"/>
              <a:ext cx="1005840" cy="5377180"/>
            </a:xfrm>
            <a:custGeom>
              <a:avLst/>
              <a:gdLst/>
              <a:ahLst/>
              <a:cxnLst/>
              <a:rect l="l" t="t" r="r" b="b"/>
              <a:pathLst>
                <a:path w="1005840" h="5377180">
                  <a:moveTo>
                    <a:pt x="1005641" y="5376976"/>
                  </a:moveTo>
                  <a:lnTo>
                    <a:pt x="0" y="5376976"/>
                  </a:lnTo>
                  <a:lnTo>
                    <a:pt x="0" y="150846"/>
                  </a:lnTo>
                  <a:lnTo>
                    <a:pt x="6492" y="107057"/>
                  </a:lnTo>
                  <a:lnTo>
                    <a:pt x="25421" y="67040"/>
                  </a:lnTo>
                  <a:lnTo>
                    <a:pt x="55148" y="34239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4" y="0"/>
                  </a:lnTo>
                  <a:lnTo>
                    <a:pt x="898582" y="6493"/>
                  </a:lnTo>
                  <a:lnTo>
                    <a:pt x="938599" y="25422"/>
                  </a:lnTo>
                  <a:lnTo>
                    <a:pt x="971401" y="55149"/>
                  </a:lnTo>
                  <a:lnTo>
                    <a:pt x="994158" y="93119"/>
                  </a:lnTo>
                  <a:lnTo>
                    <a:pt x="1004916" y="136060"/>
                  </a:lnTo>
                  <a:lnTo>
                    <a:pt x="1005641" y="5376976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010009" y="3774521"/>
              <a:ext cx="1005840" cy="5052060"/>
            </a:xfrm>
            <a:custGeom>
              <a:avLst/>
              <a:gdLst/>
              <a:ahLst/>
              <a:cxnLst/>
              <a:rect l="l" t="t" r="r" b="b"/>
              <a:pathLst>
                <a:path w="1005840" h="5052059">
                  <a:moveTo>
                    <a:pt x="1005641" y="5051882"/>
                  </a:moveTo>
                  <a:lnTo>
                    <a:pt x="0" y="5051882"/>
                  </a:lnTo>
                  <a:lnTo>
                    <a:pt x="0" y="150846"/>
                  </a:lnTo>
                  <a:lnTo>
                    <a:pt x="6493" y="107057"/>
                  </a:lnTo>
                  <a:lnTo>
                    <a:pt x="25421" y="67040"/>
                  </a:lnTo>
                  <a:lnTo>
                    <a:pt x="55148" y="34239"/>
                  </a:lnTo>
                  <a:lnTo>
                    <a:pt x="93119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599" y="25422"/>
                  </a:lnTo>
                  <a:lnTo>
                    <a:pt x="971400" y="55149"/>
                  </a:lnTo>
                  <a:lnTo>
                    <a:pt x="994157" y="93119"/>
                  </a:lnTo>
                  <a:lnTo>
                    <a:pt x="1004916" y="136060"/>
                  </a:lnTo>
                  <a:lnTo>
                    <a:pt x="1005642" y="150846"/>
                  </a:lnTo>
                  <a:lnTo>
                    <a:pt x="1005641" y="5051882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408833" y="3617780"/>
              <a:ext cx="1005840" cy="5208905"/>
            </a:xfrm>
            <a:custGeom>
              <a:avLst/>
              <a:gdLst/>
              <a:ahLst/>
              <a:cxnLst/>
              <a:rect l="l" t="t" r="r" b="b"/>
              <a:pathLst>
                <a:path w="1005840" h="5208905">
                  <a:moveTo>
                    <a:pt x="1005641" y="5208623"/>
                  </a:moveTo>
                  <a:lnTo>
                    <a:pt x="0" y="5208623"/>
                  </a:lnTo>
                  <a:lnTo>
                    <a:pt x="0" y="150846"/>
                  </a:lnTo>
                  <a:lnTo>
                    <a:pt x="6492" y="107057"/>
                  </a:lnTo>
                  <a:lnTo>
                    <a:pt x="25420" y="67040"/>
                  </a:lnTo>
                  <a:lnTo>
                    <a:pt x="55148" y="34238"/>
                  </a:lnTo>
                  <a:lnTo>
                    <a:pt x="93118" y="11482"/>
                  </a:lnTo>
                  <a:lnTo>
                    <a:pt x="136059" y="724"/>
                  </a:lnTo>
                  <a:lnTo>
                    <a:pt x="150846" y="0"/>
                  </a:lnTo>
                  <a:lnTo>
                    <a:pt x="854794" y="0"/>
                  </a:lnTo>
                  <a:lnTo>
                    <a:pt x="898582" y="6493"/>
                  </a:lnTo>
                  <a:lnTo>
                    <a:pt x="938598" y="25421"/>
                  </a:lnTo>
                  <a:lnTo>
                    <a:pt x="971400" y="55148"/>
                  </a:lnTo>
                  <a:lnTo>
                    <a:pt x="994157" y="93119"/>
                  </a:lnTo>
                  <a:lnTo>
                    <a:pt x="1004915" y="136060"/>
                  </a:lnTo>
                  <a:lnTo>
                    <a:pt x="1005641" y="5208623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467404" y="3971899"/>
              <a:ext cx="1005840" cy="4854575"/>
            </a:xfrm>
            <a:custGeom>
              <a:avLst/>
              <a:gdLst/>
              <a:ahLst/>
              <a:cxnLst/>
              <a:rect l="l" t="t" r="r" b="b"/>
              <a:pathLst>
                <a:path w="1005840" h="4854575">
                  <a:moveTo>
                    <a:pt x="1005641" y="4854504"/>
                  </a:moveTo>
                  <a:lnTo>
                    <a:pt x="0" y="4854504"/>
                  </a:lnTo>
                  <a:lnTo>
                    <a:pt x="0" y="150846"/>
                  </a:lnTo>
                  <a:lnTo>
                    <a:pt x="6493" y="107057"/>
                  </a:lnTo>
                  <a:lnTo>
                    <a:pt x="25420" y="67040"/>
                  </a:lnTo>
                  <a:lnTo>
                    <a:pt x="55148" y="34239"/>
                  </a:lnTo>
                  <a:lnTo>
                    <a:pt x="93118" y="11482"/>
                  </a:lnTo>
                  <a:lnTo>
                    <a:pt x="136060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2" y="6493"/>
                  </a:lnTo>
                  <a:lnTo>
                    <a:pt x="938600" y="25421"/>
                  </a:lnTo>
                  <a:lnTo>
                    <a:pt x="971400" y="55149"/>
                  </a:lnTo>
                  <a:lnTo>
                    <a:pt x="994157" y="93119"/>
                  </a:lnTo>
                  <a:lnTo>
                    <a:pt x="1004916" y="136060"/>
                  </a:lnTo>
                  <a:lnTo>
                    <a:pt x="1005642" y="150846"/>
                  </a:lnTo>
                  <a:lnTo>
                    <a:pt x="1005641" y="4854504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866228" y="3524896"/>
              <a:ext cx="1005840" cy="5301615"/>
            </a:xfrm>
            <a:custGeom>
              <a:avLst/>
              <a:gdLst/>
              <a:ahLst/>
              <a:cxnLst/>
              <a:rect l="l" t="t" r="r" b="b"/>
              <a:pathLst>
                <a:path w="1005840" h="5301615">
                  <a:moveTo>
                    <a:pt x="1005641" y="5301508"/>
                  </a:moveTo>
                  <a:lnTo>
                    <a:pt x="0" y="5301508"/>
                  </a:lnTo>
                  <a:lnTo>
                    <a:pt x="0" y="150846"/>
                  </a:lnTo>
                  <a:lnTo>
                    <a:pt x="180" y="143435"/>
                  </a:lnTo>
                  <a:lnTo>
                    <a:pt x="8813" y="100035"/>
                  </a:lnTo>
                  <a:lnTo>
                    <a:pt x="29689" y="60979"/>
                  </a:lnTo>
                  <a:lnTo>
                    <a:pt x="60979" y="29689"/>
                  </a:lnTo>
                  <a:lnTo>
                    <a:pt x="100034" y="8813"/>
                  </a:lnTo>
                  <a:lnTo>
                    <a:pt x="143435" y="181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4" y="6493"/>
                  </a:lnTo>
                  <a:lnTo>
                    <a:pt x="938599" y="25422"/>
                  </a:lnTo>
                  <a:lnTo>
                    <a:pt x="971401" y="55149"/>
                  </a:lnTo>
                  <a:lnTo>
                    <a:pt x="994157" y="93119"/>
                  </a:lnTo>
                  <a:lnTo>
                    <a:pt x="1004917" y="136060"/>
                  </a:lnTo>
                  <a:lnTo>
                    <a:pt x="1005642" y="150846"/>
                  </a:lnTo>
                  <a:lnTo>
                    <a:pt x="1005641" y="5301508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924798" y="3751300"/>
              <a:ext cx="1005840" cy="5075555"/>
            </a:xfrm>
            <a:custGeom>
              <a:avLst/>
              <a:gdLst/>
              <a:ahLst/>
              <a:cxnLst/>
              <a:rect l="l" t="t" r="r" b="b"/>
              <a:pathLst>
                <a:path w="1005840" h="5075555">
                  <a:moveTo>
                    <a:pt x="1005641" y="5075103"/>
                  </a:moveTo>
                  <a:lnTo>
                    <a:pt x="0" y="5075103"/>
                  </a:lnTo>
                  <a:lnTo>
                    <a:pt x="0" y="150846"/>
                  </a:lnTo>
                  <a:lnTo>
                    <a:pt x="6492" y="107057"/>
                  </a:lnTo>
                  <a:lnTo>
                    <a:pt x="25421" y="67040"/>
                  </a:lnTo>
                  <a:lnTo>
                    <a:pt x="55148" y="34238"/>
                  </a:lnTo>
                  <a:lnTo>
                    <a:pt x="93118" y="11482"/>
                  </a:lnTo>
                  <a:lnTo>
                    <a:pt x="136059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2" y="6493"/>
                  </a:lnTo>
                  <a:lnTo>
                    <a:pt x="938599" y="25421"/>
                  </a:lnTo>
                  <a:lnTo>
                    <a:pt x="971401" y="55149"/>
                  </a:lnTo>
                  <a:lnTo>
                    <a:pt x="994157" y="93119"/>
                  </a:lnTo>
                  <a:lnTo>
                    <a:pt x="1004916" y="136060"/>
                  </a:lnTo>
                  <a:lnTo>
                    <a:pt x="1005642" y="150846"/>
                  </a:lnTo>
                  <a:lnTo>
                    <a:pt x="1005641" y="5075103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5323622" y="3466843"/>
              <a:ext cx="1005840" cy="5360035"/>
            </a:xfrm>
            <a:custGeom>
              <a:avLst/>
              <a:gdLst/>
              <a:ahLst/>
              <a:cxnLst/>
              <a:rect l="l" t="t" r="r" b="b"/>
              <a:pathLst>
                <a:path w="1005840" h="5360034">
                  <a:moveTo>
                    <a:pt x="1005641" y="5359560"/>
                  </a:moveTo>
                  <a:lnTo>
                    <a:pt x="0" y="5359560"/>
                  </a:lnTo>
                  <a:lnTo>
                    <a:pt x="1" y="150846"/>
                  </a:lnTo>
                  <a:lnTo>
                    <a:pt x="180" y="143435"/>
                  </a:lnTo>
                  <a:lnTo>
                    <a:pt x="8812" y="100035"/>
                  </a:lnTo>
                  <a:lnTo>
                    <a:pt x="29688" y="60979"/>
                  </a:lnTo>
                  <a:lnTo>
                    <a:pt x="60977" y="29689"/>
                  </a:lnTo>
                  <a:lnTo>
                    <a:pt x="100033" y="8813"/>
                  </a:lnTo>
                  <a:lnTo>
                    <a:pt x="143435" y="181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2" y="6493"/>
                  </a:lnTo>
                  <a:lnTo>
                    <a:pt x="938598" y="25422"/>
                  </a:lnTo>
                  <a:lnTo>
                    <a:pt x="971402" y="55149"/>
                  </a:lnTo>
                  <a:lnTo>
                    <a:pt x="994157" y="93119"/>
                  </a:lnTo>
                  <a:lnTo>
                    <a:pt x="1004917" y="136060"/>
                  </a:lnTo>
                  <a:lnTo>
                    <a:pt x="1005641" y="150846"/>
                  </a:lnTo>
                  <a:lnTo>
                    <a:pt x="1005641" y="5359560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82192" y="3780326"/>
              <a:ext cx="1005840" cy="5046345"/>
            </a:xfrm>
            <a:custGeom>
              <a:avLst/>
              <a:gdLst/>
              <a:ahLst/>
              <a:cxnLst/>
              <a:rect l="l" t="t" r="r" b="b"/>
              <a:pathLst>
                <a:path w="1005840" h="5046345">
                  <a:moveTo>
                    <a:pt x="1005641" y="5046077"/>
                  </a:moveTo>
                  <a:lnTo>
                    <a:pt x="0" y="5046077"/>
                  </a:lnTo>
                  <a:lnTo>
                    <a:pt x="0" y="150846"/>
                  </a:lnTo>
                  <a:lnTo>
                    <a:pt x="6492" y="107057"/>
                  </a:lnTo>
                  <a:lnTo>
                    <a:pt x="25420" y="67040"/>
                  </a:lnTo>
                  <a:lnTo>
                    <a:pt x="55148" y="34238"/>
                  </a:lnTo>
                  <a:lnTo>
                    <a:pt x="93118" y="11482"/>
                  </a:lnTo>
                  <a:lnTo>
                    <a:pt x="136059" y="724"/>
                  </a:lnTo>
                  <a:lnTo>
                    <a:pt x="150846" y="0"/>
                  </a:lnTo>
                  <a:lnTo>
                    <a:pt x="854795" y="0"/>
                  </a:lnTo>
                  <a:lnTo>
                    <a:pt x="898583" y="6493"/>
                  </a:lnTo>
                  <a:lnTo>
                    <a:pt x="938600" y="25421"/>
                  </a:lnTo>
                  <a:lnTo>
                    <a:pt x="971401" y="55149"/>
                  </a:lnTo>
                  <a:lnTo>
                    <a:pt x="994156" y="93119"/>
                  </a:lnTo>
                  <a:lnTo>
                    <a:pt x="1004916" y="136060"/>
                  </a:lnTo>
                  <a:lnTo>
                    <a:pt x="1005642" y="150846"/>
                  </a:lnTo>
                  <a:lnTo>
                    <a:pt x="1005641" y="5046077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4289068" y="3191596"/>
            <a:ext cx="61722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90.5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150088" y="3063908"/>
            <a:ext cx="6064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92.7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0605840" y="3232199"/>
            <a:ext cx="61658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89.8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3082874" y="3139373"/>
            <a:ext cx="57658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91.4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5511324" y="3081269"/>
            <a:ext cx="63500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92.4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698256" y="3470214"/>
            <a:ext cx="59499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85.7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275337" y="3389009"/>
            <a:ext cx="49085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65" dirty="0">
                <a:solidFill>
                  <a:srgbClr val="FFFFFF"/>
                </a:solidFill>
                <a:latin typeface="Microsoft Sans Serif"/>
                <a:cs typeface="Microsoft Sans Serif"/>
              </a:rPr>
              <a:t>87.1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4143580" y="3365767"/>
            <a:ext cx="56705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87.5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598072" y="3394748"/>
            <a:ext cx="57467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87.0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667525" y="3586421"/>
            <a:ext cx="6032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83.7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96219" y="3994782"/>
            <a:ext cx="65341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80%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757561" y="3865038"/>
            <a:ext cx="60134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78.9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87818" y="5155829"/>
            <a:ext cx="661670" cy="385317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60%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225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40%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20%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45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225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050094" y="8898829"/>
            <a:ext cx="2034539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Rīga</a:t>
            </a: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Pierīga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938504" y="8898829"/>
            <a:ext cx="11874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53348" y="8898829"/>
            <a:ext cx="4694555" cy="927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2700" algn="r">
              <a:lnSpc>
                <a:spcPct val="100000"/>
              </a:lnSpc>
              <a:spcBef>
                <a:spcPts val="105"/>
              </a:spcBef>
              <a:tabLst>
                <a:tab pos="2440940" algn="l"/>
              </a:tabLst>
            </a:pP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Zemgale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Kurzeme</a:t>
            </a:r>
            <a:endParaRPr sz="2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  <a:spcBef>
                <a:spcPts val="1985"/>
              </a:spcBef>
            </a:pPr>
            <a:r>
              <a:rPr sz="2000" spc="-210" dirty="0">
                <a:solidFill>
                  <a:srgbClr val="FFFFFF"/>
                </a:solidFill>
                <a:latin typeface="Microsoft Sans Serif"/>
                <a:cs typeface="Microsoft Sans Serif"/>
              </a:rPr>
              <a:t>N1011.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Pilnīga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daļēja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FFFFFF"/>
                </a:solidFill>
                <a:latin typeface="Microsoft Sans Serif"/>
                <a:cs typeface="Microsoft Sans Serif"/>
              </a:rPr>
              <a:t>piekrišana,</a:t>
            </a:r>
            <a:r>
              <a:rPr sz="2000" spc="18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%.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397213" y="8898829"/>
            <a:ext cx="99631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Latgale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00987" y="8898829"/>
            <a:ext cx="70675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Kopā</a:t>
            </a:r>
            <a:endParaRPr sz="22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110829" y="450227"/>
            <a:ext cx="9179560" cy="5416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350" dirty="0">
                <a:solidFill>
                  <a:srgbClr val="ECDFD4"/>
                </a:solidFill>
              </a:rPr>
              <a:t>DABAS</a:t>
            </a:r>
            <a:r>
              <a:rPr sz="3350" spc="-135" dirty="0">
                <a:solidFill>
                  <a:srgbClr val="ECDFD4"/>
                </a:solidFill>
              </a:rPr>
              <a:t> </a:t>
            </a:r>
            <a:r>
              <a:rPr sz="3350" spc="-80" dirty="0">
                <a:solidFill>
                  <a:srgbClr val="ECDFD4"/>
                </a:solidFill>
              </a:rPr>
              <a:t>AIZSARDZĪBAS</a:t>
            </a:r>
            <a:r>
              <a:rPr sz="3350" spc="-135" dirty="0">
                <a:solidFill>
                  <a:srgbClr val="ECDFD4"/>
                </a:solidFill>
              </a:rPr>
              <a:t> </a:t>
            </a:r>
            <a:r>
              <a:rPr sz="3350" spc="-10" dirty="0">
                <a:solidFill>
                  <a:srgbClr val="ECDFD4"/>
                </a:solidFill>
              </a:rPr>
              <a:t>METODES:</a:t>
            </a:r>
            <a:r>
              <a:rPr sz="3350" spc="-135" dirty="0">
                <a:solidFill>
                  <a:srgbClr val="ECDFD4"/>
                </a:solidFill>
              </a:rPr>
              <a:t> </a:t>
            </a:r>
            <a:r>
              <a:rPr sz="3350" spc="-10" dirty="0">
                <a:solidFill>
                  <a:srgbClr val="ECDFD4"/>
                </a:solidFill>
              </a:rPr>
              <a:t>VIDZEME</a:t>
            </a:r>
            <a:endParaRPr sz="3350"/>
          </a:p>
        </p:txBody>
      </p:sp>
      <p:sp>
        <p:nvSpPr>
          <p:cNvPr id="3" name="object 3"/>
          <p:cNvSpPr/>
          <p:nvPr/>
        </p:nvSpPr>
        <p:spPr>
          <a:xfrm>
            <a:off x="7502300" y="236614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BD8F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75299" y="236614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6650" y="3025645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36650" y="4186693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195659" y="5155829"/>
            <a:ext cx="6540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60%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036650" y="5231636"/>
            <a:ext cx="14351635" cy="3595370"/>
            <a:chOff x="3036650" y="5231636"/>
            <a:chExt cx="14351635" cy="3595370"/>
          </a:xfrm>
        </p:grpSpPr>
        <p:sp>
          <p:nvSpPr>
            <p:cNvPr id="8" name="object 8"/>
            <p:cNvSpPr/>
            <p:nvPr/>
          </p:nvSpPr>
          <p:spPr>
            <a:xfrm>
              <a:off x="3036650" y="5347741"/>
              <a:ext cx="14351635" cy="2322195"/>
            </a:xfrm>
            <a:custGeom>
              <a:avLst/>
              <a:gdLst/>
              <a:ahLst/>
              <a:cxnLst/>
              <a:rect l="l" t="t" r="r" b="b"/>
              <a:pathLst>
                <a:path w="14351635" h="2322195">
                  <a:moveTo>
                    <a:pt x="0" y="2322095"/>
                  </a:moveTo>
                  <a:lnTo>
                    <a:pt x="14351183" y="2322095"/>
                  </a:lnTo>
                </a:path>
                <a:path w="14351635" h="2322195">
                  <a:moveTo>
                    <a:pt x="0" y="1161047"/>
                  </a:moveTo>
                  <a:lnTo>
                    <a:pt x="14351183" y="1161047"/>
                  </a:lnTo>
                </a:path>
                <a:path w="14351635" h="2322195">
                  <a:moveTo>
                    <a:pt x="0" y="0"/>
                  </a:moveTo>
                  <a:lnTo>
                    <a:pt x="14351183" y="0"/>
                  </a:lnTo>
                </a:path>
              </a:pathLst>
            </a:custGeom>
            <a:ln w="89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036650" y="6038565"/>
              <a:ext cx="2068195" cy="2788285"/>
            </a:xfrm>
            <a:custGeom>
              <a:avLst/>
              <a:gdLst/>
              <a:ahLst/>
              <a:cxnLst/>
              <a:rect l="l" t="t" r="r" b="b"/>
              <a:pathLst>
                <a:path w="2068195" h="2788284">
                  <a:moveTo>
                    <a:pt x="2067938" y="2787839"/>
                  </a:moveTo>
                  <a:lnTo>
                    <a:pt x="0" y="2787839"/>
                  </a:lnTo>
                  <a:lnTo>
                    <a:pt x="0" y="302575"/>
                  </a:lnTo>
                  <a:lnTo>
                    <a:pt x="4566" y="257161"/>
                  </a:lnTo>
                  <a:lnTo>
                    <a:pt x="15656" y="212886"/>
                  </a:lnTo>
                  <a:lnTo>
                    <a:pt x="33119" y="170726"/>
                  </a:lnTo>
                  <a:lnTo>
                    <a:pt x="56584" y="131577"/>
                  </a:lnTo>
                  <a:lnTo>
                    <a:pt x="85534" y="96302"/>
                  </a:lnTo>
                  <a:lnTo>
                    <a:pt x="119353" y="65651"/>
                  </a:lnTo>
                  <a:lnTo>
                    <a:pt x="157296" y="40298"/>
                  </a:lnTo>
                  <a:lnTo>
                    <a:pt x="198556" y="20783"/>
                  </a:lnTo>
                  <a:lnTo>
                    <a:pt x="242225" y="7537"/>
                  </a:lnTo>
                  <a:lnTo>
                    <a:pt x="287374" y="839"/>
                  </a:lnTo>
                  <a:lnTo>
                    <a:pt x="302576" y="0"/>
                  </a:lnTo>
                  <a:lnTo>
                    <a:pt x="1765362" y="0"/>
                  </a:lnTo>
                  <a:lnTo>
                    <a:pt x="1810776" y="4565"/>
                  </a:lnTo>
                  <a:lnTo>
                    <a:pt x="1855051" y="15656"/>
                  </a:lnTo>
                  <a:lnTo>
                    <a:pt x="1897210" y="33119"/>
                  </a:lnTo>
                  <a:lnTo>
                    <a:pt x="1936359" y="56584"/>
                  </a:lnTo>
                  <a:lnTo>
                    <a:pt x="1971635" y="85533"/>
                  </a:lnTo>
                  <a:lnTo>
                    <a:pt x="2002286" y="119352"/>
                  </a:lnTo>
                  <a:lnTo>
                    <a:pt x="2027639" y="157295"/>
                  </a:lnTo>
                  <a:lnTo>
                    <a:pt x="2047154" y="198555"/>
                  </a:lnTo>
                  <a:lnTo>
                    <a:pt x="2060401" y="242224"/>
                  </a:lnTo>
                  <a:lnTo>
                    <a:pt x="2067098" y="287373"/>
                  </a:lnTo>
                  <a:lnTo>
                    <a:pt x="2067938" y="302575"/>
                  </a:lnTo>
                  <a:lnTo>
                    <a:pt x="2067938" y="2787839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213428" y="5550925"/>
              <a:ext cx="2068195" cy="3275965"/>
            </a:xfrm>
            <a:custGeom>
              <a:avLst/>
              <a:gdLst/>
              <a:ahLst/>
              <a:cxnLst/>
              <a:rect l="l" t="t" r="r" b="b"/>
              <a:pathLst>
                <a:path w="2068195" h="3275965">
                  <a:moveTo>
                    <a:pt x="2067938" y="3275479"/>
                  </a:moveTo>
                  <a:lnTo>
                    <a:pt x="0" y="3275479"/>
                  </a:lnTo>
                  <a:lnTo>
                    <a:pt x="0" y="302575"/>
                  </a:lnTo>
                  <a:lnTo>
                    <a:pt x="4566" y="257161"/>
                  </a:lnTo>
                  <a:lnTo>
                    <a:pt x="15656" y="212886"/>
                  </a:lnTo>
                  <a:lnTo>
                    <a:pt x="33119" y="170726"/>
                  </a:lnTo>
                  <a:lnTo>
                    <a:pt x="56584" y="131577"/>
                  </a:lnTo>
                  <a:lnTo>
                    <a:pt x="85534" y="96302"/>
                  </a:lnTo>
                  <a:lnTo>
                    <a:pt x="119353" y="65650"/>
                  </a:lnTo>
                  <a:lnTo>
                    <a:pt x="157296" y="40298"/>
                  </a:lnTo>
                  <a:lnTo>
                    <a:pt x="198556" y="20783"/>
                  </a:lnTo>
                  <a:lnTo>
                    <a:pt x="242225" y="7536"/>
                  </a:lnTo>
                  <a:lnTo>
                    <a:pt x="287374" y="839"/>
                  </a:lnTo>
                  <a:lnTo>
                    <a:pt x="302576" y="0"/>
                  </a:lnTo>
                  <a:lnTo>
                    <a:pt x="1765362" y="0"/>
                  </a:lnTo>
                  <a:lnTo>
                    <a:pt x="1810776" y="4565"/>
                  </a:lnTo>
                  <a:lnTo>
                    <a:pt x="1855051" y="15655"/>
                  </a:lnTo>
                  <a:lnTo>
                    <a:pt x="1897211" y="33119"/>
                  </a:lnTo>
                  <a:lnTo>
                    <a:pt x="1936359" y="56584"/>
                  </a:lnTo>
                  <a:lnTo>
                    <a:pt x="1971635" y="85533"/>
                  </a:lnTo>
                  <a:lnTo>
                    <a:pt x="2002287" y="119352"/>
                  </a:lnTo>
                  <a:lnTo>
                    <a:pt x="2027639" y="157295"/>
                  </a:lnTo>
                  <a:lnTo>
                    <a:pt x="2047154" y="198556"/>
                  </a:lnTo>
                  <a:lnTo>
                    <a:pt x="2060400" y="242224"/>
                  </a:lnTo>
                  <a:lnTo>
                    <a:pt x="2067098" y="287373"/>
                  </a:lnTo>
                  <a:lnTo>
                    <a:pt x="2067938" y="302575"/>
                  </a:lnTo>
                  <a:lnTo>
                    <a:pt x="2067938" y="3275479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089884" y="5231636"/>
              <a:ext cx="2068195" cy="3595370"/>
            </a:xfrm>
            <a:custGeom>
              <a:avLst/>
              <a:gdLst/>
              <a:ahLst/>
              <a:cxnLst/>
              <a:rect l="l" t="t" r="r" b="b"/>
              <a:pathLst>
                <a:path w="2068195" h="3595370">
                  <a:moveTo>
                    <a:pt x="2067938" y="3594767"/>
                  </a:moveTo>
                  <a:lnTo>
                    <a:pt x="0" y="3594767"/>
                  </a:lnTo>
                  <a:lnTo>
                    <a:pt x="0" y="302575"/>
                  </a:lnTo>
                  <a:lnTo>
                    <a:pt x="4566" y="257161"/>
                  </a:lnTo>
                  <a:lnTo>
                    <a:pt x="15656" y="212886"/>
                  </a:lnTo>
                  <a:lnTo>
                    <a:pt x="33119" y="170726"/>
                  </a:lnTo>
                  <a:lnTo>
                    <a:pt x="56584" y="131577"/>
                  </a:lnTo>
                  <a:lnTo>
                    <a:pt x="85534" y="96302"/>
                  </a:lnTo>
                  <a:lnTo>
                    <a:pt x="119353" y="65651"/>
                  </a:lnTo>
                  <a:lnTo>
                    <a:pt x="157295" y="40298"/>
                  </a:lnTo>
                  <a:lnTo>
                    <a:pt x="198556" y="20783"/>
                  </a:lnTo>
                  <a:lnTo>
                    <a:pt x="242225" y="7537"/>
                  </a:lnTo>
                  <a:lnTo>
                    <a:pt x="287374" y="840"/>
                  </a:lnTo>
                  <a:lnTo>
                    <a:pt x="302576" y="0"/>
                  </a:lnTo>
                  <a:lnTo>
                    <a:pt x="1765362" y="0"/>
                  </a:lnTo>
                  <a:lnTo>
                    <a:pt x="1810776" y="4566"/>
                  </a:lnTo>
                  <a:lnTo>
                    <a:pt x="1855050" y="15656"/>
                  </a:lnTo>
                  <a:lnTo>
                    <a:pt x="1897210" y="33119"/>
                  </a:lnTo>
                  <a:lnTo>
                    <a:pt x="1936358" y="56584"/>
                  </a:lnTo>
                  <a:lnTo>
                    <a:pt x="1971634" y="85533"/>
                  </a:lnTo>
                  <a:lnTo>
                    <a:pt x="2002286" y="119352"/>
                  </a:lnTo>
                  <a:lnTo>
                    <a:pt x="2027639" y="157295"/>
                  </a:lnTo>
                  <a:lnTo>
                    <a:pt x="2047153" y="198555"/>
                  </a:lnTo>
                  <a:lnTo>
                    <a:pt x="2060400" y="242224"/>
                  </a:lnTo>
                  <a:lnTo>
                    <a:pt x="2067098" y="287373"/>
                  </a:lnTo>
                  <a:lnTo>
                    <a:pt x="2067938" y="3594767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66661" y="5910849"/>
              <a:ext cx="2068195" cy="2915920"/>
            </a:xfrm>
            <a:custGeom>
              <a:avLst/>
              <a:gdLst/>
              <a:ahLst/>
              <a:cxnLst/>
              <a:rect l="l" t="t" r="r" b="b"/>
              <a:pathLst>
                <a:path w="2068195" h="2915920">
                  <a:moveTo>
                    <a:pt x="2067938" y="2915554"/>
                  </a:moveTo>
                  <a:lnTo>
                    <a:pt x="0" y="2915554"/>
                  </a:lnTo>
                  <a:lnTo>
                    <a:pt x="0" y="302575"/>
                  </a:lnTo>
                  <a:lnTo>
                    <a:pt x="4566" y="257161"/>
                  </a:lnTo>
                  <a:lnTo>
                    <a:pt x="15656" y="212886"/>
                  </a:lnTo>
                  <a:lnTo>
                    <a:pt x="33119" y="170726"/>
                  </a:lnTo>
                  <a:lnTo>
                    <a:pt x="56584" y="131578"/>
                  </a:lnTo>
                  <a:lnTo>
                    <a:pt x="85534" y="96302"/>
                  </a:lnTo>
                  <a:lnTo>
                    <a:pt x="119353" y="65650"/>
                  </a:lnTo>
                  <a:lnTo>
                    <a:pt x="157296" y="40298"/>
                  </a:lnTo>
                  <a:lnTo>
                    <a:pt x="198555" y="20783"/>
                  </a:lnTo>
                  <a:lnTo>
                    <a:pt x="242224" y="7537"/>
                  </a:lnTo>
                  <a:lnTo>
                    <a:pt x="287374" y="840"/>
                  </a:lnTo>
                  <a:lnTo>
                    <a:pt x="302576" y="0"/>
                  </a:lnTo>
                  <a:lnTo>
                    <a:pt x="1765363" y="0"/>
                  </a:lnTo>
                  <a:lnTo>
                    <a:pt x="1810776" y="4566"/>
                  </a:lnTo>
                  <a:lnTo>
                    <a:pt x="1855050" y="15656"/>
                  </a:lnTo>
                  <a:lnTo>
                    <a:pt x="1897210" y="33118"/>
                  </a:lnTo>
                  <a:lnTo>
                    <a:pt x="1936359" y="56584"/>
                  </a:lnTo>
                  <a:lnTo>
                    <a:pt x="1971635" y="85533"/>
                  </a:lnTo>
                  <a:lnTo>
                    <a:pt x="2002287" y="119352"/>
                  </a:lnTo>
                  <a:lnTo>
                    <a:pt x="2027638" y="157295"/>
                  </a:lnTo>
                  <a:lnTo>
                    <a:pt x="2047153" y="198556"/>
                  </a:lnTo>
                  <a:lnTo>
                    <a:pt x="2060400" y="242224"/>
                  </a:lnTo>
                  <a:lnTo>
                    <a:pt x="2067098" y="287373"/>
                  </a:lnTo>
                  <a:lnTo>
                    <a:pt x="2067939" y="302575"/>
                  </a:lnTo>
                  <a:lnTo>
                    <a:pt x="2067938" y="2915554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3143118" y="6392684"/>
              <a:ext cx="2068195" cy="2433955"/>
            </a:xfrm>
            <a:custGeom>
              <a:avLst/>
              <a:gdLst/>
              <a:ahLst/>
              <a:cxnLst/>
              <a:rect l="l" t="t" r="r" b="b"/>
              <a:pathLst>
                <a:path w="2068194" h="2433954">
                  <a:moveTo>
                    <a:pt x="2067938" y="2433719"/>
                  </a:moveTo>
                  <a:lnTo>
                    <a:pt x="0" y="2433719"/>
                  </a:lnTo>
                  <a:lnTo>
                    <a:pt x="0" y="302575"/>
                  </a:lnTo>
                  <a:lnTo>
                    <a:pt x="4565" y="257161"/>
                  </a:lnTo>
                  <a:lnTo>
                    <a:pt x="15655" y="212886"/>
                  </a:lnTo>
                  <a:lnTo>
                    <a:pt x="33119" y="170727"/>
                  </a:lnTo>
                  <a:lnTo>
                    <a:pt x="56584" y="131577"/>
                  </a:lnTo>
                  <a:lnTo>
                    <a:pt x="85533" y="96303"/>
                  </a:lnTo>
                  <a:lnTo>
                    <a:pt x="119352" y="65651"/>
                  </a:lnTo>
                  <a:lnTo>
                    <a:pt x="157294" y="40298"/>
                  </a:lnTo>
                  <a:lnTo>
                    <a:pt x="198554" y="20783"/>
                  </a:lnTo>
                  <a:lnTo>
                    <a:pt x="242224" y="7537"/>
                  </a:lnTo>
                  <a:lnTo>
                    <a:pt x="287377" y="840"/>
                  </a:lnTo>
                  <a:lnTo>
                    <a:pt x="302575" y="0"/>
                  </a:lnTo>
                  <a:lnTo>
                    <a:pt x="1765363" y="0"/>
                  </a:lnTo>
                  <a:lnTo>
                    <a:pt x="1810777" y="4565"/>
                  </a:lnTo>
                  <a:lnTo>
                    <a:pt x="1855051" y="15656"/>
                  </a:lnTo>
                  <a:lnTo>
                    <a:pt x="1897211" y="33119"/>
                  </a:lnTo>
                  <a:lnTo>
                    <a:pt x="1936360" y="56584"/>
                  </a:lnTo>
                  <a:lnTo>
                    <a:pt x="1971635" y="85534"/>
                  </a:lnTo>
                  <a:lnTo>
                    <a:pt x="2002285" y="119352"/>
                  </a:lnTo>
                  <a:lnTo>
                    <a:pt x="2027637" y="157295"/>
                  </a:lnTo>
                  <a:lnTo>
                    <a:pt x="2047153" y="198556"/>
                  </a:lnTo>
                  <a:lnTo>
                    <a:pt x="2060401" y="242224"/>
                  </a:lnTo>
                  <a:lnTo>
                    <a:pt x="2067099" y="287373"/>
                  </a:lnTo>
                  <a:lnTo>
                    <a:pt x="2067940" y="302575"/>
                  </a:lnTo>
                  <a:lnTo>
                    <a:pt x="2067938" y="2433719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319895" y="7095118"/>
              <a:ext cx="2068195" cy="1731645"/>
            </a:xfrm>
            <a:custGeom>
              <a:avLst/>
              <a:gdLst/>
              <a:ahLst/>
              <a:cxnLst/>
              <a:rect l="l" t="t" r="r" b="b"/>
              <a:pathLst>
                <a:path w="2068194" h="1731645">
                  <a:moveTo>
                    <a:pt x="2067938" y="1731286"/>
                  </a:moveTo>
                  <a:lnTo>
                    <a:pt x="0" y="1731286"/>
                  </a:lnTo>
                  <a:lnTo>
                    <a:pt x="0" y="302575"/>
                  </a:lnTo>
                  <a:lnTo>
                    <a:pt x="4565" y="257162"/>
                  </a:lnTo>
                  <a:lnTo>
                    <a:pt x="15656" y="212887"/>
                  </a:lnTo>
                  <a:lnTo>
                    <a:pt x="33119" y="170727"/>
                  </a:lnTo>
                  <a:lnTo>
                    <a:pt x="56582" y="131577"/>
                  </a:lnTo>
                  <a:lnTo>
                    <a:pt x="85534" y="96303"/>
                  </a:lnTo>
                  <a:lnTo>
                    <a:pt x="119352" y="65651"/>
                  </a:lnTo>
                  <a:lnTo>
                    <a:pt x="157294" y="40298"/>
                  </a:lnTo>
                  <a:lnTo>
                    <a:pt x="198555" y="20783"/>
                  </a:lnTo>
                  <a:lnTo>
                    <a:pt x="242224" y="7536"/>
                  </a:lnTo>
                  <a:lnTo>
                    <a:pt x="287373" y="840"/>
                  </a:lnTo>
                  <a:lnTo>
                    <a:pt x="302575" y="0"/>
                  </a:lnTo>
                  <a:lnTo>
                    <a:pt x="1765363" y="0"/>
                  </a:lnTo>
                  <a:lnTo>
                    <a:pt x="1810776" y="4565"/>
                  </a:lnTo>
                  <a:lnTo>
                    <a:pt x="1855050" y="15656"/>
                  </a:lnTo>
                  <a:lnTo>
                    <a:pt x="1897210" y="33119"/>
                  </a:lnTo>
                  <a:lnTo>
                    <a:pt x="1936358" y="56583"/>
                  </a:lnTo>
                  <a:lnTo>
                    <a:pt x="1971633" y="85534"/>
                  </a:lnTo>
                  <a:lnTo>
                    <a:pt x="2002286" y="119352"/>
                  </a:lnTo>
                  <a:lnTo>
                    <a:pt x="2027639" y="157295"/>
                  </a:lnTo>
                  <a:lnTo>
                    <a:pt x="2047154" y="198556"/>
                  </a:lnTo>
                  <a:lnTo>
                    <a:pt x="2060401" y="242225"/>
                  </a:lnTo>
                  <a:lnTo>
                    <a:pt x="2067098" y="287373"/>
                  </a:lnTo>
                  <a:lnTo>
                    <a:pt x="2067939" y="302575"/>
                  </a:lnTo>
                  <a:lnTo>
                    <a:pt x="2067938" y="1731286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5944671" y="5165438"/>
            <a:ext cx="60452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56.5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77702" y="1050584"/>
            <a:ext cx="14323694" cy="416560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4497070" marR="5080" indent="-3562350">
              <a:lnSpc>
                <a:spcPct val="102899"/>
              </a:lnSpc>
              <a:spcBef>
                <a:spcPts val="25"/>
              </a:spcBef>
            </a:pP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Vidzemē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biežāk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izvēlas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invazīvo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sugu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kontroli,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retāk</a:t>
            </a:r>
            <a:r>
              <a:rPr sz="28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175" dirty="0">
                <a:solidFill>
                  <a:srgbClr val="FFFFFF"/>
                </a:solidFill>
                <a:latin typeface="Microsoft Sans Serif"/>
                <a:cs typeface="Microsoft Sans Serif"/>
              </a:rPr>
              <a:t>—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kailciršu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ierobežošanu</a:t>
            </a:r>
            <a:r>
              <a:rPr sz="28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Microsoft Sans Serif"/>
                <a:cs typeface="Microsoft Sans Serif"/>
              </a:rPr>
              <a:t>un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aizsargājamo</a:t>
            </a:r>
            <a:r>
              <a:rPr sz="2800" spc="2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teritoriju</a:t>
            </a:r>
            <a:r>
              <a:rPr sz="2800" spc="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paplašināšanu.</a:t>
            </a:r>
            <a:endParaRPr sz="2800">
              <a:latin typeface="Microsoft Sans Serif"/>
              <a:cs typeface="Microsoft Sans Serif"/>
            </a:endParaRPr>
          </a:p>
          <a:p>
            <a:pPr marL="5836285">
              <a:lnSpc>
                <a:spcPct val="100000"/>
              </a:lnSpc>
              <a:spcBef>
                <a:spcPts val="2930"/>
              </a:spcBef>
              <a:tabLst>
                <a:tab pos="8527415" algn="l"/>
              </a:tabLst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Kopējā</a:t>
            </a:r>
            <a:r>
              <a:rPr sz="2250" spc="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izlase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	</a:t>
            </a: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</a:t>
            </a:r>
            <a:endParaRPr sz="2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57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100%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130810">
              <a:lnSpc>
                <a:spcPct val="100000"/>
              </a:lnSpc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80%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455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R="223520" algn="ctr">
              <a:lnSpc>
                <a:spcPct val="100000"/>
              </a:lnSpc>
              <a:spcBef>
                <a:spcPts val="5"/>
              </a:spcBef>
            </a:pPr>
            <a:r>
              <a:rPr sz="22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62.0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06178" y="5653089"/>
            <a:ext cx="54419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48.1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996184" y="5525261"/>
            <a:ext cx="61468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50.3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861601" y="6007170"/>
            <a:ext cx="6318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42.0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87818" y="6316877"/>
            <a:ext cx="66167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40%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043357" y="6709595"/>
            <a:ext cx="61785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29.9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199509" y="7477924"/>
            <a:ext cx="650240" cy="153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20%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184150">
              <a:lnSpc>
                <a:spcPct val="100000"/>
              </a:lnSpc>
            </a:pPr>
            <a:r>
              <a:rPr sz="225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52906" y="8898829"/>
            <a:ext cx="300672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Invazīvo</a:t>
            </a:r>
            <a:r>
              <a:rPr sz="2250" spc="1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sugu</a:t>
            </a:r>
            <a:r>
              <a:rPr sz="2250" spc="17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kontrole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702710" y="8898829"/>
            <a:ext cx="30162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Kailciršu</a:t>
            </a:r>
            <a:r>
              <a:rPr sz="2250" spc="3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ierobežošana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683560" y="8898829"/>
            <a:ext cx="316992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Teritoriju</a:t>
            </a:r>
            <a:r>
              <a:rPr sz="225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paplašināšana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N1010.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2430" rIns="0" bIns="0" rtlCol="0">
            <a:spAutoFit/>
          </a:bodyPr>
          <a:lstStyle/>
          <a:p>
            <a:pPr marL="5459730">
              <a:lnSpc>
                <a:spcPct val="100000"/>
              </a:lnSpc>
              <a:spcBef>
                <a:spcPts val="135"/>
              </a:spcBef>
            </a:pPr>
            <a:r>
              <a:rPr sz="3350" spc="100" dirty="0">
                <a:solidFill>
                  <a:srgbClr val="FFFFFF"/>
                </a:solidFill>
              </a:rPr>
              <a:t>KAS</a:t>
            </a:r>
            <a:r>
              <a:rPr sz="3350" spc="-190" dirty="0">
                <a:solidFill>
                  <a:srgbClr val="FFFFFF"/>
                </a:solidFill>
              </a:rPr>
              <a:t> </a:t>
            </a:r>
            <a:r>
              <a:rPr sz="3350" spc="-50" dirty="0">
                <a:solidFill>
                  <a:srgbClr val="FFFFFF"/>
                </a:solidFill>
              </a:rPr>
              <a:t>MOTIVĒ</a:t>
            </a:r>
            <a:r>
              <a:rPr sz="3350" spc="-190" dirty="0">
                <a:solidFill>
                  <a:srgbClr val="FFFFFF"/>
                </a:solidFill>
              </a:rPr>
              <a:t> </a:t>
            </a:r>
            <a:r>
              <a:rPr sz="3350" spc="-105" dirty="0">
                <a:solidFill>
                  <a:srgbClr val="FFFFFF"/>
                </a:solidFill>
              </a:rPr>
              <a:t>LĪDZDARBOTIES?</a:t>
            </a:r>
            <a:endParaRPr sz="3350"/>
          </a:p>
        </p:txBody>
      </p:sp>
      <p:sp>
        <p:nvSpPr>
          <p:cNvPr id="3" name="object 3"/>
          <p:cNvSpPr/>
          <p:nvPr/>
        </p:nvSpPr>
        <p:spPr>
          <a:xfrm>
            <a:off x="7502300" y="230778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08124" y="2307788"/>
            <a:ext cx="287020" cy="287020"/>
          </a:xfrm>
          <a:custGeom>
            <a:avLst/>
            <a:gdLst/>
            <a:ahLst/>
            <a:cxnLst/>
            <a:rect l="l" t="t" r="r" b="b"/>
            <a:pathLst>
              <a:path w="287020" h="287019">
                <a:moveTo>
                  <a:pt x="143368" y="286737"/>
                </a:moveTo>
                <a:lnTo>
                  <a:pt x="101750" y="280565"/>
                </a:lnTo>
                <a:lnTo>
                  <a:pt x="63717" y="262575"/>
                </a:lnTo>
                <a:lnTo>
                  <a:pt x="32541" y="234322"/>
                </a:lnTo>
                <a:lnTo>
                  <a:pt x="10913" y="198233"/>
                </a:lnTo>
                <a:lnTo>
                  <a:pt x="688" y="157421"/>
                </a:lnTo>
                <a:lnTo>
                  <a:pt x="0" y="143368"/>
                </a:lnTo>
                <a:lnTo>
                  <a:pt x="172" y="136325"/>
                </a:lnTo>
                <a:lnTo>
                  <a:pt x="8377" y="95077"/>
                </a:lnTo>
                <a:lnTo>
                  <a:pt x="28218" y="57956"/>
                </a:lnTo>
                <a:lnTo>
                  <a:pt x="57956" y="28218"/>
                </a:lnTo>
                <a:lnTo>
                  <a:pt x="95077" y="8377"/>
                </a:lnTo>
                <a:lnTo>
                  <a:pt x="136325" y="172"/>
                </a:lnTo>
                <a:lnTo>
                  <a:pt x="143368" y="0"/>
                </a:lnTo>
                <a:lnTo>
                  <a:pt x="150412" y="172"/>
                </a:lnTo>
                <a:lnTo>
                  <a:pt x="191660" y="8377"/>
                </a:lnTo>
                <a:lnTo>
                  <a:pt x="228781" y="28218"/>
                </a:lnTo>
                <a:lnTo>
                  <a:pt x="258519" y="57956"/>
                </a:lnTo>
                <a:lnTo>
                  <a:pt x="278360" y="95077"/>
                </a:lnTo>
                <a:lnTo>
                  <a:pt x="286565" y="136325"/>
                </a:lnTo>
                <a:lnTo>
                  <a:pt x="286737" y="143368"/>
                </a:lnTo>
                <a:lnTo>
                  <a:pt x="286565" y="150412"/>
                </a:lnTo>
                <a:lnTo>
                  <a:pt x="278360" y="191660"/>
                </a:lnTo>
                <a:lnTo>
                  <a:pt x="258519" y="228781"/>
                </a:lnTo>
                <a:lnTo>
                  <a:pt x="228781" y="258519"/>
                </a:lnTo>
                <a:lnTo>
                  <a:pt x="191660" y="278360"/>
                </a:lnTo>
                <a:lnTo>
                  <a:pt x="150412" y="286565"/>
                </a:lnTo>
                <a:lnTo>
                  <a:pt x="143368" y="286737"/>
                </a:lnTo>
                <a:close/>
              </a:path>
            </a:pathLst>
          </a:custGeom>
          <a:solidFill>
            <a:srgbClr val="BD8F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313725" y="1431291"/>
            <a:ext cx="4773930" cy="117094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8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</a:t>
            </a:r>
            <a:r>
              <a:rPr sz="2800" spc="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8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kopējā</a:t>
            </a:r>
            <a:r>
              <a:rPr sz="28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dirty="0">
                <a:solidFill>
                  <a:srgbClr val="FFFFFF"/>
                </a:solidFill>
                <a:latin typeface="Microsoft Sans Serif"/>
                <a:cs typeface="Microsoft Sans Serif"/>
              </a:rPr>
              <a:t>izlase,</a:t>
            </a:r>
            <a:r>
              <a:rPr sz="280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80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%</a:t>
            </a:r>
            <a:endParaRPr sz="2800">
              <a:latin typeface="Microsoft Sans Serif"/>
              <a:cs typeface="Microsoft Sans Serif"/>
            </a:endParaRPr>
          </a:p>
          <a:p>
            <a:pPr marL="298450" algn="ctr">
              <a:lnSpc>
                <a:spcPct val="100000"/>
              </a:lnSpc>
              <a:spcBef>
                <a:spcPts val="2935"/>
              </a:spcBef>
              <a:tabLst>
                <a:tab pos="2386330" algn="l"/>
              </a:tabLst>
            </a:pPr>
            <a:r>
              <a:rPr sz="225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	Kopējā</a:t>
            </a:r>
            <a:r>
              <a:rPr sz="2250" spc="1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izlase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77702" y="2775374"/>
            <a:ext cx="771525" cy="15309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100%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L="130810">
              <a:lnSpc>
                <a:spcPct val="100000"/>
              </a:lnSpc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80%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36650" y="2967285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6650" y="4128333"/>
            <a:ext cx="14351635" cy="0"/>
          </a:xfrm>
          <a:custGeom>
            <a:avLst/>
            <a:gdLst/>
            <a:ahLst/>
            <a:cxnLst/>
            <a:rect l="l" t="t" r="r" b="b"/>
            <a:pathLst>
              <a:path w="14351635">
                <a:moveTo>
                  <a:pt x="0" y="0"/>
                </a:moveTo>
                <a:lnTo>
                  <a:pt x="14351183" y="0"/>
                </a:lnTo>
              </a:path>
            </a:pathLst>
          </a:custGeom>
          <a:ln w="896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3036650" y="4900431"/>
            <a:ext cx="14351635" cy="3867785"/>
            <a:chOff x="3036650" y="4900431"/>
            <a:chExt cx="14351635" cy="3867785"/>
          </a:xfrm>
        </p:grpSpPr>
        <p:sp>
          <p:nvSpPr>
            <p:cNvPr id="9" name="object 9"/>
            <p:cNvSpPr/>
            <p:nvPr/>
          </p:nvSpPr>
          <p:spPr>
            <a:xfrm>
              <a:off x="3036650" y="5289381"/>
              <a:ext cx="14351635" cy="2322195"/>
            </a:xfrm>
            <a:custGeom>
              <a:avLst/>
              <a:gdLst/>
              <a:ahLst/>
              <a:cxnLst/>
              <a:rect l="l" t="t" r="r" b="b"/>
              <a:pathLst>
                <a:path w="14351635" h="2322195">
                  <a:moveTo>
                    <a:pt x="0" y="2322095"/>
                  </a:moveTo>
                  <a:lnTo>
                    <a:pt x="14351183" y="2322095"/>
                  </a:lnTo>
                </a:path>
                <a:path w="14351635" h="2322195">
                  <a:moveTo>
                    <a:pt x="0" y="1161047"/>
                  </a:moveTo>
                  <a:lnTo>
                    <a:pt x="14351183" y="1161047"/>
                  </a:lnTo>
                </a:path>
                <a:path w="14351635" h="2322195">
                  <a:moveTo>
                    <a:pt x="0" y="0"/>
                  </a:moveTo>
                  <a:lnTo>
                    <a:pt x="14351183" y="0"/>
                  </a:lnTo>
                </a:path>
              </a:pathLst>
            </a:custGeom>
            <a:ln w="89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036650" y="4900431"/>
              <a:ext cx="3192145" cy="3867785"/>
            </a:xfrm>
            <a:custGeom>
              <a:avLst/>
              <a:gdLst/>
              <a:ahLst/>
              <a:cxnLst/>
              <a:rect l="l" t="t" r="r" b="b"/>
              <a:pathLst>
                <a:path w="3192145" h="3867784">
                  <a:moveTo>
                    <a:pt x="3191818" y="3867613"/>
                  </a:moveTo>
                  <a:lnTo>
                    <a:pt x="0" y="3867613"/>
                  </a:lnTo>
                  <a:lnTo>
                    <a:pt x="0" y="478772"/>
                  </a:lnTo>
                  <a:lnTo>
                    <a:pt x="2305" y="431844"/>
                  </a:lnTo>
                  <a:lnTo>
                    <a:pt x="9199" y="385368"/>
                  </a:lnTo>
                  <a:lnTo>
                    <a:pt x="20615" y="339791"/>
                  </a:lnTo>
                  <a:lnTo>
                    <a:pt x="36444" y="295553"/>
                  </a:lnTo>
                  <a:lnTo>
                    <a:pt x="56532" y="253080"/>
                  </a:lnTo>
                  <a:lnTo>
                    <a:pt x="80687" y="212780"/>
                  </a:lnTo>
                  <a:lnTo>
                    <a:pt x="108676" y="175042"/>
                  </a:lnTo>
                  <a:lnTo>
                    <a:pt x="140229" y="140229"/>
                  </a:lnTo>
                  <a:lnTo>
                    <a:pt x="175042" y="108676"/>
                  </a:lnTo>
                  <a:lnTo>
                    <a:pt x="212780" y="80687"/>
                  </a:lnTo>
                  <a:lnTo>
                    <a:pt x="253080" y="56532"/>
                  </a:lnTo>
                  <a:lnTo>
                    <a:pt x="295554" y="36444"/>
                  </a:lnTo>
                  <a:lnTo>
                    <a:pt x="339792" y="20615"/>
                  </a:lnTo>
                  <a:lnTo>
                    <a:pt x="385368" y="9199"/>
                  </a:lnTo>
                  <a:lnTo>
                    <a:pt x="431844" y="2305"/>
                  </a:lnTo>
                  <a:lnTo>
                    <a:pt x="478772" y="0"/>
                  </a:lnTo>
                  <a:lnTo>
                    <a:pt x="2713045" y="0"/>
                  </a:lnTo>
                  <a:lnTo>
                    <a:pt x="2759973" y="2305"/>
                  </a:lnTo>
                  <a:lnTo>
                    <a:pt x="2806449" y="9199"/>
                  </a:lnTo>
                  <a:lnTo>
                    <a:pt x="2852025" y="20615"/>
                  </a:lnTo>
                  <a:lnTo>
                    <a:pt x="2896263" y="36444"/>
                  </a:lnTo>
                  <a:lnTo>
                    <a:pt x="2938737" y="56532"/>
                  </a:lnTo>
                  <a:lnTo>
                    <a:pt x="2979037" y="80687"/>
                  </a:lnTo>
                  <a:lnTo>
                    <a:pt x="3016776" y="108676"/>
                  </a:lnTo>
                  <a:lnTo>
                    <a:pt x="3051589" y="140229"/>
                  </a:lnTo>
                  <a:lnTo>
                    <a:pt x="3083141" y="175042"/>
                  </a:lnTo>
                  <a:lnTo>
                    <a:pt x="3111130" y="212780"/>
                  </a:lnTo>
                  <a:lnTo>
                    <a:pt x="3135285" y="253080"/>
                  </a:lnTo>
                  <a:lnTo>
                    <a:pt x="3155373" y="295553"/>
                  </a:lnTo>
                  <a:lnTo>
                    <a:pt x="3171202" y="339791"/>
                  </a:lnTo>
                  <a:lnTo>
                    <a:pt x="3182619" y="385368"/>
                  </a:lnTo>
                  <a:lnTo>
                    <a:pt x="3189513" y="431844"/>
                  </a:lnTo>
                  <a:lnTo>
                    <a:pt x="3191818" y="478772"/>
                  </a:lnTo>
                  <a:lnTo>
                    <a:pt x="3191818" y="3867613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96459" y="5382265"/>
              <a:ext cx="3192145" cy="3385820"/>
            </a:xfrm>
            <a:custGeom>
              <a:avLst/>
              <a:gdLst/>
              <a:ahLst/>
              <a:cxnLst/>
              <a:rect l="l" t="t" r="r" b="b"/>
              <a:pathLst>
                <a:path w="3192145" h="3385820">
                  <a:moveTo>
                    <a:pt x="3191818" y="3385779"/>
                  </a:moveTo>
                  <a:lnTo>
                    <a:pt x="0" y="3385779"/>
                  </a:lnTo>
                  <a:lnTo>
                    <a:pt x="0" y="478772"/>
                  </a:lnTo>
                  <a:lnTo>
                    <a:pt x="2305" y="431844"/>
                  </a:lnTo>
                  <a:lnTo>
                    <a:pt x="9199" y="385368"/>
                  </a:lnTo>
                  <a:lnTo>
                    <a:pt x="20615" y="339792"/>
                  </a:lnTo>
                  <a:lnTo>
                    <a:pt x="36443" y="295554"/>
                  </a:lnTo>
                  <a:lnTo>
                    <a:pt x="56532" y="253081"/>
                  </a:lnTo>
                  <a:lnTo>
                    <a:pt x="80686" y="212781"/>
                  </a:lnTo>
                  <a:lnTo>
                    <a:pt x="108675" y="175042"/>
                  </a:lnTo>
                  <a:lnTo>
                    <a:pt x="140228" y="140229"/>
                  </a:lnTo>
                  <a:lnTo>
                    <a:pt x="175042" y="108676"/>
                  </a:lnTo>
                  <a:lnTo>
                    <a:pt x="212780" y="80687"/>
                  </a:lnTo>
                  <a:lnTo>
                    <a:pt x="253081" y="56532"/>
                  </a:lnTo>
                  <a:lnTo>
                    <a:pt x="295553" y="36444"/>
                  </a:lnTo>
                  <a:lnTo>
                    <a:pt x="339792" y="20615"/>
                  </a:lnTo>
                  <a:lnTo>
                    <a:pt x="385368" y="9199"/>
                  </a:lnTo>
                  <a:lnTo>
                    <a:pt x="431845" y="2305"/>
                  </a:lnTo>
                  <a:lnTo>
                    <a:pt x="478772" y="0"/>
                  </a:lnTo>
                  <a:lnTo>
                    <a:pt x="2713046" y="0"/>
                  </a:lnTo>
                  <a:lnTo>
                    <a:pt x="2759971" y="2305"/>
                  </a:lnTo>
                  <a:lnTo>
                    <a:pt x="2806447" y="9199"/>
                  </a:lnTo>
                  <a:lnTo>
                    <a:pt x="2852026" y="20615"/>
                  </a:lnTo>
                  <a:lnTo>
                    <a:pt x="2896263" y="36444"/>
                  </a:lnTo>
                  <a:lnTo>
                    <a:pt x="2938737" y="56532"/>
                  </a:lnTo>
                  <a:lnTo>
                    <a:pt x="2979036" y="80687"/>
                  </a:lnTo>
                  <a:lnTo>
                    <a:pt x="3016775" y="108676"/>
                  </a:lnTo>
                  <a:lnTo>
                    <a:pt x="3051588" y="140229"/>
                  </a:lnTo>
                  <a:lnTo>
                    <a:pt x="3083141" y="175042"/>
                  </a:lnTo>
                  <a:lnTo>
                    <a:pt x="3111130" y="212781"/>
                  </a:lnTo>
                  <a:lnTo>
                    <a:pt x="3135285" y="253081"/>
                  </a:lnTo>
                  <a:lnTo>
                    <a:pt x="3155373" y="295554"/>
                  </a:lnTo>
                  <a:lnTo>
                    <a:pt x="3171202" y="339792"/>
                  </a:lnTo>
                  <a:lnTo>
                    <a:pt x="3182618" y="385368"/>
                  </a:lnTo>
                  <a:lnTo>
                    <a:pt x="3189513" y="431844"/>
                  </a:lnTo>
                  <a:lnTo>
                    <a:pt x="3191818" y="478772"/>
                  </a:lnTo>
                  <a:lnTo>
                    <a:pt x="3191818" y="3385779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836206" y="5771217"/>
              <a:ext cx="3192145" cy="2997200"/>
            </a:xfrm>
            <a:custGeom>
              <a:avLst/>
              <a:gdLst/>
              <a:ahLst/>
              <a:cxnLst/>
              <a:rect l="l" t="t" r="r" b="b"/>
              <a:pathLst>
                <a:path w="3192144" h="2997200">
                  <a:moveTo>
                    <a:pt x="3191818" y="2996827"/>
                  </a:moveTo>
                  <a:lnTo>
                    <a:pt x="0" y="2996827"/>
                  </a:lnTo>
                  <a:lnTo>
                    <a:pt x="0" y="478772"/>
                  </a:lnTo>
                  <a:lnTo>
                    <a:pt x="2305" y="431844"/>
                  </a:lnTo>
                  <a:lnTo>
                    <a:pt x="9198" y="385368"/>
                  </a:lnTo>
                  <a:lnTo>
                    <a:pt x="20615" y="339792"/>
                  </a:lnTo>
                  <a:lnTo>
                    <a:pt x="36443" y="295553"/>
                  </a:lnTo>
                  <a:lnTo>
                    <a:pt x="56531" y="253080"/>
                  </a:lnTo>
                  <a:lnTo>
                    <a:pt x="80686" y="212780"/>
                  </a:lnTo>
                  <a:lnTo>
                    <a:pt x="108675" y="175042"/>
                  </a:lnTo>
                  <a:lnTo>
                    <a:pt x="140228" y="140229"/>
                  </a:lnTo>
                  <a:lnTo>
                    <a:pt x="175041" y="108676"/>
                  </a:lnTo>
                  <a:lnTo>
                    <a:pt x="212779" y="80687"/>
                  </a:lnTo>
                  <a:lnTo>
                    <a:pt x="253079" y="56532"/>
                  </a:lnTo>
                  <a:lnTo>
                    <a:pt x="295553" y="36443"/>
                  </a:lnTo>
                  <a:lnTo>
                    <a:pt x="339791" y="20615"/>
                  </a:lnTo>
                  <a:lnTo>
                    <a:pt x="385367" y="9199"/>
                  </a:lnTo>
                  <a:lnTo>
                    <a:pt x="431845" y="2305"/>
                  </a:lnTo>
                  <a:lnTo>
                    <a:pt x="478772" y="0"/>
                  </a:lnTo>
                  <a:lnTo>
                    <a:pt x="2713045" y="0"/>
                  </a:lnTo>
                  <a:lnTo>
                    <a:pt x="2759973" y="2305"/>
                  </a:lnTo>
                  <a:lnTo>
                    <a:pt x="2806448" y="9199"/>
                  </a:lnTo>
                  <a:lnTo>
                    <a:pt x="2852025" y="20615"/>
                  </a:lnTo>
                  <a:lnTo>
                    <a:pt x="2896261" y="36443"/>
                  </a:lnTo>
                  <a:lnTo>
                    <a:pt x="2938736" y="56532"/>
                  </a:lnTo>
                  <a:lnTo>
                    <a:pt x="2979036" y="80687"/>
                  </a:lnTo>
                  <a:lnTo>
                    <a:pt x="3016776" y="108676"/>
                  </a:lnTo>
                  <a:lnTo>
                    <a:pt x="3051589" y="140229"/>
                  </a:lnTo>
                  <a:lnTo>
                    <a:pt x="3083142" y="175042"/>
                  </a:lnTo>
                  <a:lnTo>
                    <a:pt x="3111129" y="212780"/>
                  </a:lnTo>
                  <a:lnTo>
                    <a:pt x="3135285" y="253080"/>
                  </a:lnTo>
                  <a:lnTo>
                    <a:pt x="3155372" y="295553"/>
                  </a:lnTo>
                  <a:lnTo>
                    <a:pt x="3171202" y="339792"/>
                  </a:lnTo>
                  <a:lnTo>
                    <a:pt x="3182619" y="385368"/>
                  </a:lnTo>
                  <a:lnTo>
                    <a:pt x="3189513" y="431844"/>
                  </a:lnTo>
                  <a:lnTo>
                    <a:pt x="3191819" y="478772"/>
                  </a:lnTo>
                  <a:lnTo>
                    <a:pt x="3191818" y="2996827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96015" y="5260355"/>
              <a:ext cx="3192145" cy="3507740"/>
            </a:xfrm>
            <a:custGeom>
              <a:avLst/>
              <a:gdLst/>
              <a:ahLst/>
              <a:cxnLst/>
              <a:rect l="l" t="t" r="r" b="b"/>
              <a:pathLst>
                <a:path w="3192144" h="3507740">
                  <a:moveTo>
                    <a:pt x="3191818" y="3507688"/>
                  </a:moveTo>
                  <a:lnTo>
                    <a:pt x="0" y="3507688"/>
                  </a:lnTo>
                  <a:lnTo>
                    <a:pt x="0" y="478772"/>
                  </a:lnTo>
                  <a:lnTo>
                    <a:pt x="2305" y="431844"/>
                  </a:lnTo>
                  <a:lnTo>
                    <a:pt x="9199" y="385367"/>
                  </a:lnTo>
                  <a:lnTo>
                    <a:pt x="20614" y="339791"/>
                  </a:lnTo>
                  <a:lnTo>
                    <a:pt x="36442" y="295553"/>
                  </a:lnTo>
                  <a:lnTo>
                    <a:pt x="56531" y="253080"/>
                  </a:lnTo>
                  <a:lnTo>
                    <a:pt x="80686" y="212780"/>
                  </a:lnTo>
                  <a:lnTo>
                    <a:pt x="108675" y="175042"/>
                  </a:lnTo>
                  <a:lnTo>
                    <a:pt x="140228" y="140228"/>
                  </a:lnTo>
                  <a:lnTo>
                    <a:pt x="175041" y="108676"/>
                  </a:lnTo>
                  <a:lnTo>
                    <a:pt x="212779" y="80687"/>
                  </a:lnTo>
                  <a:lnTo>
                    <a:pt x="253079" y="56532"/>
                  </a:lnTo>
                  <a:lnTo>
                    <a:pt x="295552" y="36443"/>
                  </a:lnTo>
                  <a:lnTo>
                    <a:pt x="339792" y="20615"/>
                  </a:lnTo>
                  <a:lnTo>
                    <a:pt x="385367" y="9199"/>
                  </a:lnTo>
                  <a:lnTo>
                    <a:pt x="431843" y="2305"/>
                  </a:lnTo>
                  <a:lnTo>
                    <a:pt x="478772" y="0"/>
                  </a:lnTo>
                  <a:lnTo>
                    <a:pt x="2713045" y="0"/>
                  </a:lnTo>
                  <a:lnTo>
                    <a:pt x="2759973" y="2305"/>
                  </a:lnTo>
                  <a:lnTo>
                    <a:pt x="2806448" y="9199"/>
                  </a:lnTo>
                  <a:lnTo>
                    <a:pt x="2852025" y="20615"/>
                  </a:lnTo>
                  <a:lnTo>
                    <a:pt x="2896262" y="36443"/>
                  </a:lnTo>
                  <a:lnTo>
                    <a:pt x="2938738" y="56532"/>
                  </a:lnTo>
                  <a:lnTo>
                    <a:pt x="2979036" y="80687"/>
                  </a:lnTo>
                  <a:lnTo>
                    <a:pt x="3016775" y="108676"/>
                  </a:lnTo>
                  <a:lnTo>
                    <a:pt x="3051588" y="140228"/>
                  </a:lnTo>
                  <a:lnTo>
                    <a:pt x="3083140" y="175042"/>
                  </a:lnTo>
                  <a:lnTo>
                    <a:pt x="3111128" y="212780"/>
                  </a:lnTo>
                  <a:lnTo>
                    <a:pt x="3135283" y="253080"/>
                  </a:lnTo>
                  <a:lnTo>
                    <a:pt x="3155370" y="295553"/>
                  </a:lnTo>
                  <a:lnTo>
                    <a:pt x="3171199" y="339791"/>
                  </a:lnTo>
                  <a:lnTo>
                    <a:pt x="3182616" y="385367"/>
                  </a:lnTo>
                  <a:lnTo>
                    <a:pt x="3189513" y="431844"/>
                  </a:lnTo>
                  <a:lnTo>
                    <a:pt x="3191818" y="478772"/>
                  </a:lnTo>
                  <a:lnTo>
                    <a:pt x="3191818" y="3507688"/>
                  </a:lnTo>
                  <a:close/>
                </a:path>
              </a:pathLst>
            </a:custGeom>
            <a:solidFill>
              <a:srgbClr val="BD8F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331071" y="4901966"/>
            <a:ext cx="60071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20" dirty="0">
                <a:latin typeface="Microsoft Sans Serif"/>
                <a:cs typeface="Microsoft Sans Serif"/>
              </a:rPr>
              <a:t>66.7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95659" y="5097469"/>
            <a:ext cx="65405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60%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682038" y="5383876"/>
            <a:ext cx="62484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58.4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5482903" y="5261928"/>
            <a:ext cx="61722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60.5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160777" y="5772820"/>
            <a:ext cx="54038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spc="-75" dirty="0">
                <a:latin typeface="Microsoft Sans Serif"/>
                <a:cs typeface="Microsoft Sans Serif"/>
              </a:rPr>
              <a:t>51.7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187818" y="6258517"/>
            <a:ext cx="661670" cy="26917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5"/>
              </a:spcBef>
            </a:pPr>
            <a:r>
              <a:rPr sz="2250" spc="140" dirty="0">
                <a:solidFill>
                  <a:srgbClr val="FFFFFF"/>
                </a:solidFill>
                <a:latin typeface="Microsoft Sans Serif"/>
                <a:cs typeface="Microsoft Sans Serif"/>
              </a:rPr>
              <a:t>40%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22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20%</a:t>
            </a: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</a:pPr>
            <a:endParaRPr sz="225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50"/>
              </a:spcBef>
            </a:pPr>
            <a:endParaRPr sz="2250">
              <a:latin typeface="Microsoft Sans Serif"/>
              <a:cs typeface="Microsoft Sans Serif"/>
            </a:endParaRPr>
          </a:p>
          <a:p>
            <a:pPr marR="5080" algn="r">
              <a:lnSpc>
                <a:spcPct val="100000"/>
              </a:lnSpc>
            </a:pPr>
            <a:r>
              <a:rPr sz="225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0%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82616" y="8840469"/>
            <a:ext cx="5455920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Ekonomiskais</a:t>
            </a:r>
            <a:r>
              <a:rPr sz="2250" spc="3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labums</a:t>
            </a:r>
            <a:r>
              <a:rPr sz="2250" spc="3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vietējai</a:t>
            </a:r>
            <a:r>
              <a:rPr sz="2250" spc="3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sabiedrībai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26070" y="8840469"/>
            <a:ext cx="4570095" cy="3695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50" dirty="0">
                <a:solidFill>
                  <a:srgbClr val="FFFFFF"/>
                </a:solidFill>
                <a:latin typeface="Microsoft Sans Serif"/>
                <a:cs typeface="Microsoft Sans Serif"/>
              </a:rPr>
              <a:t>Labāka</a:t>
            </a:r>
            <a:r>
              <a:rPr sz="225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informētība</a:t>
            </a:r>
            <a:r>
              <a:rPr sz="225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par</a:t>
            </a:r>
            <a:r>
              <a:rPr sz="2250" spc="1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25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lēmumiem</a:t>
            </a:r>
            <a:endParaRPr sz="225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</a:pPr>
            <a:r>
              <a:rPr spc="-270" dirty="0"/>
              <a:t>N1011.</a:t>
            </a:r>
            <a:r>
              <a:rPr spc="30" dirty="0"/>
              <a:t> </a:t>
            </a:r>
            <a:r>
              <a:rPr spc="50" dirty="0"/>
              <a:t>Līdz</a:t>
            </a:r>
            <a:r>
              <a:rPr spc="35" dirty="0"/>
              <a:t> </a:t>
            </a:r>
            <a:r>
              <a:rPr spc="130" dirty="0"/>
              <a:t>3</a:t>
            </a:r>
            <a:r>
              <a:rPr spc="35" dirty="0"/>
              <a:t> </a:t>
            </a:r>
            <a:r>
              <a:rPr spc="40" dirty="0"/>
              <a:t>atbildēm.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32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125" dirty="0">
                <a:solidFill>
                  <a:srgbClr val="FFFFFF"/>
                </a:solidFill>
              </a:rPr>
              <a:t>APTAUJAS</a:t>
            </a:r>
            <a:r>
              <a:rPr sz="3900" spc="-229" dirty="0">
                <a:solidFill>
                  <a:srgbClr val="FFFFFF"/>
                </a:solidFill>
              </a:rPr>
              <a:t> </a:t>
            </a:r>
            <a:r>
              <a:rPr sz="3900" spc="-10" dirty="0">
                <a:solidFill>
                  <a:srgbClr val="FFFFFF"/>
                </a:solidFill>
              </a:rPr>
              <a:t>KOPSAVILKUMS</a:t>
            </a:r>
            <a:endParaRPr sz="3900"/>
          </a:p>
        </p:txBody>
      </p:sp>
      <p:sp>
        <p:nvSpPr>
          <p:cNvPr id="2" name="object 2"/>
          <p:cNvSpPr txBox="1"/>
          <p:nvPr/>
        </p:nvSpPr>
        <p:spPr>
          <a:xfrm>
            <a:off x="1031239" y="2252344"/>
            <a:ext cx="87604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75" dirty="0">
                <a:solidFill>
                  <a:srgbClr val="FFFFFF"/>
                </a:solidFill>
                <a:latin typeface="Tahoma"/>
                <a:cs typeface="Tahoma"/>
              </a:rPr>
              <a:t>TUVUMS</a:t>
            </a:r>
            <a:r>
              <a:rPr sz="3600" b="1" spc="7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71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3600" b="1" spc="7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FFFFFF"/>
                </a:solidFill>
                <a:latin typeface="Tahoma"/>
                <a:cs typeface="Tahoma"/>
              </a:rPr>
              <a:t>VĒRTĒJUMS</a:t>
            </a:r>
            <a:r>
              <a:rPr sz="3600" b="1" spc="7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710" dirty="0">
                <a:solidFill>
                  <a:srgbClr val="FFFFFF"/>
                </a:solidFill>
                <a:latin typeface="Tahoma"/>
                <a:cs typeface="Tahoma"/>
              </a:rPr>
              <a:t>/</a:t>
            </a:r>
            <a:r>
              <a:rPr sz="3600" b="1" spc="7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25" dirty="0">
                <a:solidFill>
                  <a:srgbClr val="FFFFFF"/>
                </a:solidFill>
                <a:latin typeface="Tahoma"/>
                <a:cs typeface="Tahoma"/>
              </a:rPr>
              <a:t>LĪDZDALĪBA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47750" y="3157439"/>
            <a:ext cx="9799955" cy="100330"/>
          </a:xfrm>
          <a:custGeom>
            <a:avLst/>
            <a:gdLst/>
            <a:ahLst/>
            <a:cxnLst/>
            <a:rect l="l" t="t" r="r" b="b"/>
            <a:pathLst>
              <a:path w="9799955" h="100329">
                <a:moveTo>
                  <a:pt x="9799508" y="100110"/>
                </a:moveTo>
                <a:lnTo>
                  <a:pt x="0" y="100110"/>
                </a:lnTo>
                <a:lnTo>
                  <a:pt x="0" y="0"/>
                </a:lnTo>
                <a:lnTo>
                  <a:pt x="9799508" y="0"/>
                </a:lnTo>
                <a:lnTo>
                  <a:pt x="9799508" y="100110"/>
                </a:lnTo>
                <a:close/>
              </a:path>
            </a:pathLst>
          </a:custGeom>
          <a:solidFill>
            <a:srgbClr val="ECDF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31239" y="3682047"/>
            <a:ext cx="7362190" cy="121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55"/>
              </a:lnSpc>
              <a:spcBef>
                <a:spcPts val="100"/>
              </a:spcBef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01</a:t>
            </a:r>
            <a:r>
              <a:rPr sz="27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TUVUMS</a:t>
            </a:r>
            <a:r>
              <a:rPr sz="27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7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APMEKLĒŠANA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075"/>
              </a:lnSpc>
            </a:pP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Vidzeme:</a:t>
            </a:r>
            <a:r>
              <a:rPr sz="2700" spc="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53,1%</a:t>
            </a:r>
            <a:r>
              <a:rPr sz="27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dzīvo</a:t>
            </a:r>
            <a:r>
              <a:rPr sz="2700" spc="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</a:t>
            </a:r>
            <a:r>
              <a:rPr sz="27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434" dirty="0">
                <a:solidFill>
                  <a:srgbClr val="FFFFFF"/>
                </a:solidFill>
                <a:latin typeface="Microsoft Sans Serif"/>
                <a:cs typeface="Microsoft Sans Serif"/>
              </a:rPr>
              <a:t>1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km</a:t>
            </a:r>
            <a:r>
              <a:rPr sz="27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no</a:t>
            </a:r>
            <a:r>
              <a:rPr sz="2700" spc="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meža.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155"/>
              </a:lnSpc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Kurzeme:</a:t>
            </a:r>
            <a:r>
              <a:rPr sz="27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120" dirty="0">
                <a:solidFill>
                  <a:srgbClr val="FFFFFF"/>
                </a:solidFill>
                <a:latin typeface="Microsoft Sans Serif"/>
                <a:cs typeface="Microsoft Sans Serif"/>
              </a:rPr>
              <a:t>43,5%</a:t>
            </a:r>
            <a:r>
              <a:rPr sz="27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apmeklē</a:t>
            </a:r>
            <a:r>
              <a:rPr sz="27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vismaz</a:t>
            </a:r>
            <a:r>
              <a:rPr sz="2700" spc="1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reizi</a:t>
            </a:r>
            <a:r>
              <a:rPr sz="27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nedēļā.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369799" y="3777297"/>
            <a:ext cx="39300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30" dirty="0">
                <a:solidFill>
                  <a:srgbClr val="FFFFFF"/>
                </a:solidFill>
                <a:latin typeface="Microsoft Sans Serif"/>
                <a:cs typeface="Microsoft Sans Serif"/>
              </a:rPr>
              <a:t>KOPĪGAIS</a:t>
            </a:r>
            <a:r>
              <a:rPr sz="2700" spc="-1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SECINĀJUMS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226799" y="4705413"/>
            <a:ext cx="989965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b="1" spc="-530" dirty="0">
                <a:solidFill>
                  <a:srgbClr val="FFFFFF"/>
                </a:solidFill>
                <a:latin typeface="Tahoma"/>
                <a:cs typeface="Tahoma"/>
              </a:rPr>
              <a:t>➔</a:t>
            </a:r>
            <a:endParaRPr sz="8000">
              <a:latin typeface="Tahoma"/>
              <a:cs typeface="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31239" y="5244147"/>
            <a:ext cx="7112634" cy="121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55"/>
              </a:lnSpc>
              <a:spcBef>
                <a:spcPts val="100"/>
              </a:spcBef>
            </a:pPr>
            <a:r>
              <a:rPr sz="2700" spc="150" dirty="0">
                <a:solidFill>
                  <a:srgbClr val="FFFFFF"/>
                </a:solidFill>
                <a:latin typeface="Microsoft Sans Serif"/>
                <a:cs typeface="Microsoft Sans Serif"/>
              </a:rPr>
              <a:t>02</a:t>
            </a:r>
            <a:r>
              <a:rPr sz="270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IEGUVUMU</a:t>
            </a:r>
            <a:r>
              <a:rPr sz="2700" spc="-1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VĒRTĒJUMS</a:t>
            </a:r>
            <a:endParaRPr sz="2700">
              <a:latin typeface="Microsoft Sans Serif"/>
              <a:cs typeface="Microsoft Sans Serif"/>
            </a:endParaRPr>
          </a:p>
          <a:p>
            <a:pPr marL="12700" marR="5080">
              <a:lnSpc>
                <a:spcPts val="3080"/>
              </a:lnSpc>
              <a:spcBef>
                <a:spcPts val="150"/>
              </a:spcBef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Rīga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Pierīga: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90" dirty="0">
                <a:solidFill>
                  <a:srgbClr val="FFFFFF"/>
                </a:solidFill>
                <a:latin typeface="Microsoft Sans Serif"/>
                <a:cs typeface="Microsoft Sans Serif"/>
              </a:rPr>
              <a:t>95,5%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105" dirty="0">
                <a:solidFill>
                  <a:srgbClr val="FFFFFF"/>
                </a:solidFill>
                <a:latin typeface="Microsoft Sans Serif"/>
                <a:cs typeface="Microsoft Sans Serif"/>
              </a:rPr>
              <a:t>90,5%</a:t>
            </a:r>
            <a:r>
              <a:rPr sz="2700" spc="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(augstākais).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Vidzeme: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85,7%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78,9%</a:t>
            </a:r>
            <a:r>
              <a:rPr sz="27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(zemākais).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369799" y="4558347"/>
            <a:ext cx="4639310" cy="160845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346710">
              <a:lnSpc>
                <a:spcPts val="3080"/>
              </a:lnSpc>
              <a:spcBef>
                <a:spcPts val="335"/>
              </a:spcBef>
            </a:pPr>
            <a:r>
              <a:rPr sz="27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Meža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85" dirty="0">
                <a:solidFill>
                  <a:srgbClr val="FFFFFF"/>
                </a:solidFill>
                <a:latin typeface="Microsoft Sans Serif"/>
                <a:cs typeface="Microsoft Sans Serif"/>
              </a:rPr>
              <a:t>tuvums</a:t>
            </a:r>
            <a:r>
              <a:rPr sz="27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pats</a:t>
            </a:r>
            <a:r>
              <a:rPr sz="2700" spc="2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5" dirty="0">
                <a:solidFill>
                  <a:srgbClr val="FFFFFF"/>
                </a:solidFill>
                <a:latin typeface="Microsoft Sans Serif"/>
                <a:cs typeface="Microsoft Sans Serif"/>
              </a:rPr>
              <a:t>par</a:t>
            </a:r>
            <a:r>
              <a:rPr sz="27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sevi 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nenozīmē</a:t>
            </a:r>
            <a:r>
              <a:rPr sz="27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biežāku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2910"/>
              </a:lnSpc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apmeklēšanu</a:t>
            </a:r>
            <a:r>
              <a:rPr sz="2700" spc="2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vai</a:t>
            </a:r>
            <a:r>
              <a:rPr sz="2700" spc="2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augstāku</a:t>
            </a:r>
            <a:r>
              <a:rPr sz="2700" spc="24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30" dirty="0">
                <a:solidFill>
                  <a:srgbClr val="FFFFFF"/>
                </a:solidFill>
                <a:latin typeface="Microsoft Sans Serif"/>
                <a:cs typeface="Microsoft Sans Serif"/>
              </a:rPr>
              <a:t>tā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155"/>
              </a:lnSpc>
            </a:pPr>
            <a:r>
              <a:rPr sz="27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ieguvumu</a:t>
            </a:r>
            <a:r>
              <a:rPr sz="2700" spc="4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vērtējumu.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31239" y="6806247"/>
            <a:ext cx="7633970" cy="1217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155"/>
              </a:lnSpc>
              <a:spcBef>
                <a:spcPts val="100"/>
              </a:spcBef>
            </a:pPr>
            <a:r>
              <a:rPr sz="2700" spc="165" dirty="0">
                <a:solidFill>
                  <a:srgbClr val="FFFFFF"/>
                </a:solidFill>
                <a:latin typeface="Microsoft Sans Serif"/>
                <a:cs typeface="Microsoft Sans Serif"/>
              </a:rPr>
              <a:t>03</a:t>
            </a:r>
            <a:r>
              <a:rPr sz="2700" spc="6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LĪDZDALĪBAS</a:t>
            </a:r>
            <a:r>
              <a:rPr sz="2700" spc="-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MOTIVĀCIJA</a:t>
            </a:r>
            <a:endParaRPr sz="2700">
              <a:latin typeface="Microsoft Sans Serif"/>
              <a:cs typeface="Microsoft Sans Serif"/>
            </a:endParaRPr>
          </a:p>
          <a:p>
            <a:pPr marL="12700" marR="5080">
              <a:lnSpc>
                <a:spcPts val="3080"/>
              </a:lnSpc>
              <a:spcBef>
                <a:spcPts val="150"/>
              </a:spcBef>
            </a:pP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Vidzeme:</a:t>
            </a:r>
            <a:r>
              <a:rPr sz="2700" spc="19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vietējais</a:t>
            </a:r>
            <a:r>
              <a:rPr sz="2700" spc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ekonomiskais</a:t>
            </a:r>
            <a:r>
              <a:rPr sz="2700" spc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labums</a:t>
            </a:r>
            <a:r>
              <a:rPr sz="2700" spc="20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66,7%.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Rīga</a:t>
            </a:r>
            <a:r>
              <a:rPr sz="2700" spc="5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Pierīga: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labāka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informētība</a:t>
            </a:r>
            <a:r>
              <a:rPr sz="2700" spc="5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0" dirty="0">
                <a:solidFill>
                  <a:srgbClr val="FFFFFF"/>
                </a:solidFill>
                <a:latin typeface="Microsoft Sans Serif"/>
                <a:cs typeface="Microsoft Sans Serif"/>
              </a:rPr>
              <a:t>65,2%.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369799" y="6510972"/>
            <a:ext cx="3955415" cy="12179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369570">
              <a:lnSpc>
                <a:spcPts val="3070"/>
              </a:lnSpc>
              <a:spcBef>
                <a:spcPts val="340"/>
              </a:spcBef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Līdzdalību</a:t>
            </a:r>
            <a:r>
              <a:rPr sz="2700" spc="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75" dirty="0">
                <a:solidFill>
                  <a:srgbClr val="FFFFFF"/>
                </a:solidFill>
                <a:latin typeface="Microsoft Sans Serif"/>
                <a:cs typeface="Microsoft Sans Serif"/>
              </a:rPr>
              <a:t>motivē</a:t>
            </a:r>
            <a:r>
              <a:rPr sz="2700" spc="2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35" dirty="0">
                <a:solidFill>
                  <a:srgbClr val="FFFFFF"/>
                </a:solidFill>
                <a:latin typeface="Microsoft Sans Serif"/>
                <a:cs typeface="Microsoft Sans Serif"/>
              </a:rPr>
              <a:t>gan </a:t>
            </a: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vietējais</a:t>
            </a:r>
            <a:r>
              <a:rPr sz="2700" spc="409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40" dirty="0">
                <a:solidFill>
                  <a:srgbClr val="FFFFFF"/>
                </a:solidFill>
                <a:latin typeface="Microsoft Sans Serif"/>
                <a:cs typeface="Microsoft Sans Serif"/>
              </a:rPr>
              <a:t>ekonomiskais</a:t>
            </a:r>
            <a:endParaRPr sz="2700">
              <a:latin typeface="Microsoft Sans Serif"/>
              <a:cs typeface="Microsoft Sans Serif"/>
            </a:endParaRPr>
          </a:p>
          <a:p>
            <a:pPr marL="12700">
              <a:lnSpc>
                <a:spcPts val="3005"/>
              </a:lnSpc>
            </a:pPr>
            <a:r>
              <a:rPr sz="2700" dirty="0">
                <a:solidFill>
                  <a:srgbClr val="FFFFFF"/>
                </a:solidFill>
                <a:latin typeface="Microsoft Sans Serif"/>
                <a:cs typeface="Microsoft Sans Serif"/>
              </a:rPr>
              <a:t>labums,</a:t>
            </a:r>
            <a:r>
              <a:rPr sz="270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gan</a:t>
            </a:r>
            <a:r>
              <a:rPr sz="2700" spc="16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2700" spc="60" dirty="0">
                <a:solidFill>
                  <a:srgbClr val="FFFFFF"/>
                </a:solidFill>
                <a:latin typeface="Microsoft Sans Serif"/>
                <a:cs typeface="Microsoft Sans Serif"/>
              </a:rPr>
              <a:t>informētība.</a:t>
            </a:r>
            <a:endParaRPr sz="27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5050" y="9007475"/>
            <a:ext cx="6389370" cy="77216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190"/>
              </a:spcBef>
            </a:pP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Avots:</a:t>
            </a:r>
            <a:r>
              <a:rPr sz="16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iedzīvotāju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aptauja,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-80" dirty="0">
                <a:solidFill>
                  <a:srgbClr val="FFFFFF"/>
                </a:solidFill>
                <a:latin typeface="Microsoft Sans Serif"/>
                <a:cs typeface="Microsoft Sans Serif"/>
              </a:rPr>
              <a:t>N=1011.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-60" dirty="0">
                <a:solidFill>
                  <a:srgbClr val="FFFFFF"/>
                </a:solidFill>
                <a:latin typeface="Microsoft Sans Serif"/>
                <a:cs typeface="Microsoft Sans Serif"/>
              </a:rPr>
              <a:t>Q1.7,</a:t>
            </a:r>
            <a:r>
              <a:rPr sz="1650" spc="1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Q5.3,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Q5.7r,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Q3.1r,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Q5.2.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Vērtējums:</a:t>
            </a:r>
            <a:r>
              <a:rPr sz="1650" spc="204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dzīves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kvalitāte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114" dirty="0">
                <a:solidFill>
                  <a:srgbClr val="FFFFFF"/>
                </a:solidFill>
                <a:latin typeface="Microsoft Sans Serif"/>
                <a:cs typeface="Microsoft Sans Serif"/>
              </a:rPr>
              <a:t>/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klimats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(pilnīga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un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daļēja</a:t>
            </a:r>
            <a:r>
              <a:rPr sz="1650" spc="21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piekrišana).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Aprakstošs</a:t>
            </a:r>
            <a:r>
              <a:rPr sz="1650" spc="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reģionu</a:t>
            </a:r>
            <a:r>
              <a:rPr sz="1650" spc="2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salīdzinājums.</a:t>
            </a:r>
            <a:r>
              <a:rPr sz="1650" spc="27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Tas</a:t>
            </a:r>
            <a:r>
              <a:rPr sz="1650" spc="2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dirty="0">
                <a:solidFill>
                  <a:srgbClr val="FFFFFF"/>
                </a:solidFill>
                <a:latin typeface="Microsoft Sans Serif"/>
                <a:cs typeface="Microsoft Sans Serif"/>
              </a:rPr>
              <a:t>nepierāda</a:t>
            </a:r>
            <a:r>
              <a:rPr sz="1650" spc="28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165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cēloņsakarību.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0" y="0"/>
            <a:ext cx="18288000" cy="2095500"/>
            <a:chOff x="-40" y="0"/>
            <a:chExt cx="18288000" cy="2095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6510" cy="2095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0" y="0"/>
              <a:ext cx="18288000" cy="2095500"/>
            </a:xfrm>
            <a:prstGeom prst="rect">
              <a:avLst/>
            </a:prstGeom>
          </p:spPr>
        </p:pic>
      </p:grpSp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32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30" dirty="0">
                <a:solidFill>
                  <a:srgbClr val="FFFFFF"/>
                </a:solidFill>
              </a:rPr>
              <a:t>EKSPERTU</a:t>
            </a:r>
            <a:r>
              <a:rPr sz="3900" spc="-220" dirty="0">
                <a:solidFill>
                  <a:srgbClr val="FFFFFF"/>
                </a:solidFill>
              </a:rPr>
              <a:t> </a:t>
            </a:r>
            <a:r>
              <a:rPr sz="3900" spc="-75" dirty="0">
                <a:solidFill>
                  <a:srgbClr val="FFFFFF"/>
                </a:solidFill>
              </a:rPr>
              <a:t>VĒRTĒJUMI:</a:t>
            </a:r>
            <a:r>
              <a:rPr sz="3900" spc="-215" dirty="0">
                <a:solidFill>
                  <a:srgbClr val="FFFFFF"/>
                </a:solidFill>
              </a:rPr>
              <a:t> </a:t>
            </a:r>
            <a:r>
              <a:rPr sz="3900" spc="-150" dirty="0">
                <a:solidFill>
                  <a:srgbClr val="FFFFFF"/>
                </a:solidFill>
              </a:rPr>
              <a:t>ATŠĶIRĪGS</a:t>
            </a:r>
            <a:r>
              <a:rPr sz="3900" spc="-215" dirty="0">
                <a:solidFill>
                  <a:srgbClr val="FFFFFF"/>
                </a:solidFill>
              </a:rPr>
              <a:t> </a:t>
            </a:r>
            <a:r>
              <a:rPr sz="3900" dirty="0">
                <a:solidFill>
                  <a:srgbClr val="FFFFFF"/>
                </a:solidFill>
              </a:rPr>
              <a:t>SKATĪJUMS</a:t>
            </a:r>
            <a:r>
              <a:rPr sz="3900" spc="-215" dirty="0">
                <a:solidFill>
                  <a:srgbClr val="FFFFFF"/>
                </a:solidFill>
              </a:rPr>
              <a:t> </a:t>
            </a:r>
            <a:r>
              <a:rPr sz="3900" dirty="0">
                <a:solidFill>
                  <a:srgbClr val="FFFFFF"/>
                </a:solidFill>
              </a:rPr>
              <a:t>UZ</a:t>
            </a:r>
            <a:r>
              <a:rPr sz="3900" spc="-215" dirty="0">
                <a:solidFill>
                  <a:srgbClr val="FFFFFF"/>
                </a:solidFill>
              </a:rPr>
              <a:t> </a:t>
            </a:r>
            <a:r>
              <a:rPr sz="3900" spc="-10" dirty="0">
                <a:solidFill>
                  <a:srgbClr val="FFFFFF"/>
                </a:solidFill>
              </a:rPr>
              <a:t>LĪDZSVARU</a:t>
            </a:r>
            <a:endParaRPr sz="3900"/>
          </a:p>
        </p:txBody>
      </p:sp>
      <p:sp>
        <p:nvSpPr>
          <p:cNvPr id="6" name="object 6"/>
          <p:cNvSpPr/>
          <p:nvPr/>
        </p:nvSpPr>
        <p:spPr>
          <a:xfrm>
            <a:off x="1563869" y="2896234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699" y="279399"/>
                </a:moveTo>
                <a:lnTo>
                  <a:pt x="99146" y="273386"/>
                </a:lnTo>
                <a:lnTo>
                  <a:pt x="62086" y="255856"/>
                </a:lnTo>
                <a:lnTo>
                  <a:pt x="31709" y="228325"/>
                </a:lnTo>
                <a:lnTo>
                  <a:pt x="10634" y="193160"/>
                </a:lnTo>
                <a:lnTo>
                  <a:pt x="671" y="153393"/>
                </a:lnTo>
                <a:lnTo>
                  <a:pt x="0" y="139699"/>
                </a:lnTo>
                <a:lnTo>
                  <a:pt x="167" y="132836"/>
                </a:lnTo>
                <a:lnTo>
                  <a:pt x="8162" y="92643"/>
                </a:lnTo>
                <a:lnTo>
                  <a:pt x="27496" y="56473"/>
                </a:lnTo>
                <a:lnTo>
                  <a:pt x="56473" y="27496"/>
                </a:lnTo>
                <a:lnTo>
                  <a:pt x="92643" y="8162"/>
                </a:lnTo>
                <a:lnTo>
                  <a:pt x="132836" y="167"/>
                </a:lnTo>
                <a:lnTo>
                  <a:pt x="139699" y="0"/>
                </a:lnTo>
                <a:lnTo>
                  <a:pt x="146563" y="167"/>
                </a:lnTo>
                <a:lnTo>
                  <a:pt x="186755" y="8162"/>
                </a:lnTo>
                <a:lnTo>
                  <a:pt x="222926" y="27496"/>
                </a:lnTo>
                <a:lnTo>
                  <a:pt x="251903" y="56473"/>
                </a:lnTo>
                <a:lnTo>
                  <a:pt x="271237" y="92643"/>
                </a:lnTo>
                <a:lnTo>
                  <a:pt x="279232" y="132836"/>
                </a:lnTo>
                <a:lnTo>
                  <a:pt x="279399" y="139699"/>
                </a:lnTo>
                <a:lnTo>
                  <a:pt x="279232" y="146563"/>
                </a:lnTo>
                <a:lnTo>
                  <a:pt x="271237" y="186755"/>
                </a:lnTo>
                <a:lnTo>
                  <a:pt x="251903" y="222926"/>
                </a:lnTo>
                <a:lnTo>
                  <a:pt x="222926" y="251903"/>
                </a:lnTo>
                <a:lnTo>
                  <a:pt x="186755" y="271237"/>
                </a:lnTo>
                <a:lnTo>
                  <a:pt x="146563" y="279232"/>
                </a:lnTo>
                <a:lnTo>
                  <a:pt x="139699" y="279399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970269" y="2820116"/>
            <a:ext cx="42989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Vides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un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ilgtspējas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eksperti</a:t>
            </a:r>
            <a:r>
              <a:rPr sz="2200" spc="-7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(n=15)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51292" y="2896234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699" y="279399"/>
                </a:moveTo>
                <a:lnTo>
                  <a:pt x="99146" y="273386"/>
                </a:lnTo>
                <a:lnTo>
                  <a:pt x="62086" y="255856"/>
                </a:lnTo>
                <a:lnTo>
                  <a:pt x="31709" y="228325"/>
                </a:lnTo>
                <a:lnTo>
                  <a:pt x="10634" y="193160"/>
                </a:lnTo>
                <a:lnTo>
                  <a:pt x="671" y="153393"/>
                </a:lnTo>
                <a:lnTo>
                  <a:pt x="0" y="139699"/>
                </a:lnTo>
                <a:lnTo>
                  <a:pt x="167" y="132836"/>
                </a:lnTo>
                <a:lnTo>
                  <a:pt x="8162" y="92643"/>
                </a:lnTo>
                <a:lnTo>
                  <a:pt x="27496" y="56473"/>
                </a:lnTo>
                <a:lnTo>
                  <a:pt x="56473" y="27496"/>
                </a:lnTo>
                <a:lnTo>
                  <a:pt x="92643" y="8162"/>
                </a:lnTo>
                <a:lnTo>
                  <a:pt x="132836" y="167"/>
                </a:lnTo>
                <a:lnTo>
                  <a:pt x="139699" y="0"/>
                </a:lnTo>
                <a:lnTo>
                  <a:pt x="146563" y="167"/>
                </a:lnTo>
                <a:lnTo>
                  <a:pt x="186755" y="8162"/>
                </a:lnTo>
                <a:lnTo>
                  <a:pt x="222926" y="27496"/>
                </a:lnTo>
                <a:lnTo>
                  <a:pt x="251903" y="56473"/>
                </a:lnTo>
                <a:lnTo>
                  <a:pt x="271237" y="92643"/>
                </a:lnTo>
                <a:lnTo>
                  <a:pt x="279232" y="132836"/>
                </a:lnTo>
                <a:lnTo>
                  <a:pt x="279399" y="139699"/>
                </a:lnTo>
                <a:lnTo>
                  <a:pt x="279232" y="146563"/>
                </a:lnTo>
                <a:lnTo>
                  <a:pt x="271237" y="186755"/>
                </a:lnTo>
                <a:lnTo>
                  <a:pt x="251903" y="222926"/>
                </a:lnTo>
                <a:lnTo>
                  <a:pt x="222926" y="251903"/>
                </a:lnTo>
                <a:lnTo>
                  <a:pt x="186755" y="271237"/>
                </a:lnTo>
                <a:lnTo>
                  <a:pt x="146563" y="279232"/>
                </a:lnTo>
                <a:lnTo>
                  <a:pt x="139699" y="279399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157692" y="2820116"/>
            <a:ext cx="355790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Akadēmiskie</a:t>
            </a:r>
            <a:r>
              <a:rPr sz="2200" spc="-10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eksperti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(n=12)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063405" y="3538854"/>
            <a:ext cx="5259705" cy="4518660"/>
            <a:chOff x="5063405" y="3538854"/>
            <a:chExt cx="5259705" cy="4518660"/>
          </a:xfrm>
        </p:grpSpPr>
        <p:sp>
          <p:nvSpPr>
            <p:cNvPr id="11" name="object 11"/>
            <p:cNvSpPr/>
            <p:nvPr/>
          </p:nvSpPr>
          <p:spPr>
            <a:xfrm>
              <a:off x="5068167" y="3538854"/>
              <a:ext cx="0" cy="4518660"/>
            </a:xfrm>
            <a:custGeom>
              <a:avLst/>
              <a:gdLst/>
              <a:ahLst/>
              <a:cxnLst/>
              <a:rect l="l" t="t" r="r" b="b"/>
              <a:pathLst>
                <a:path h="4518659">
                  <a:moveTo>
                    <a:pt x="0" y="451865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280778" y="3538854"/>
              <a:ext cx="3637915" cy="4518660"/>
            </a:xfrm>
            <a:custGeom>
              <a:avLst/>
              <a:gdLst/>
              <a:ahLst/>
              <a:cxnLst/>
              <a:rect l="l" t="t" r="r" b="b"/>
              <a:pathLst>
                <a:path w="3637915" h="4518659">
                  <a:moveTo>
                    <a:pt x="0" y="4518659"/>
                  </a:moveTo>
                  <a:lnTo>
                    <a:pt x="0" y="0"/>
                  </a:lnTo>
                </a:path>
                <a:path w="3637915" h="4518659">
                  <a:moveTo>
                    <a:pt x="1212610" y="4518659"/>
                  </a:moveTo>
                  <a:lnTo>
                    <a:pt x="1212610" y="0"/>
                  </a:lnTo>
                </a:path>
                <a:path w="3637915" h="4518659">
                  <a:moveTo>
                    <a:pt x="2425220" y="4518659"/>
                  </a:moveTo>
                  <a:lnTo>
                    <a:pt x="2425220" y="0"/>
                  </a:lnTo>
                </a:path>
                <a:path w="3637915" h="4518659">
                  <a:moveTo>
                    <a:pt x="3637831" y="4518659"/>
                  </a:moveTo>
                  <a:lnTo>
                    <a:pt x="3637831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068168" y="3538855"/>
              <a:ext cx="5255260" cy="605155"/>
            </a:xfrm>
            <a:custGeom>
              <a:avLst/>
              <a:gdLst/>
              <a:ahLst/>
              <a:cxnLst/>
              <a:rect l="l" t="t" r="r" b="b"/>
              <a:pathLst>
                <a:path w="5255259" h="605154">
                  <a:moveTo>
                    <a:pt x="5212659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5212659" y="0"/>
                  </a:lnTo>
                  <a:lnTo>
                    <a:pt x="5218833" y="1228"/>
                  </a:lnTo>
                  <a:lnTo>
                    <a:pt x="5253416" y="35810"/>
                  </a:lnTo>
                  <a:lnTo>
                    <a:pt x="5254645" y="41985"/>
                  </a:lnTo>
                  <a:lnTo>
                    <a:pt x="5254645" y="563068"/>
                  </a:lnTo>
                  <a:lnTo>
                    <a:pt x="5230693" y="598913"/>
                  </a:lnTo>
                  <a:lnTo>
                    <a:pt x="5212659" y="60505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68168" y="4175754"/>
              <a:ext cx="2021205" cy="605155"/>
            </a:xfrm>
            <a:custGeom>
              <a:avLst/>
              <a:gdLst/>
              <a:ahLst/>
              <a:cxnLst/>
              <a:rect l="l" t="t" r="r" b="b"/>
              <a:pathLst>
                <a:path w="2021204" h="605154">
                  <a:moveTo>
                    <a:pt x="1979031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1979031" y="0"/>
                  </a:lnTo>
                  <a:lnTo>
                    <a:pt x="1985206" y="1228"/>
                  </a:lnTo>
                  <a:lnTo>
                    <a:pt x="2019789" y="35810"/>
                  </a:lnTo>
                  <a:lnTo>
                    <a:pt x="2021017" y="41985"/>
                  </a:lnTo>
                  <a:lnTo>
                    <a:pt x="2021017" y="563068"/>
                  </a:lnTo>
                  <a:lnTo>
                    <a:pt x="1997066" y="598913"/>
                  </a:lnTo>
                  <a:lnTo>
                    <a:pt x="1979031" y="60505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068168" y="5177208"/>
              <a:ext cx="404495" cy="605155"/>
            </a:xfrm>
            <a:custGeom>
              <a:avLst/>
              <a:gdLst/>
              <a:ahLst/>
              <a:cxnLst/>
              <a:rect l="l" t="t" r="r" b="b"/>
              <a:pathLst>
                <a:path w="404495" h="605154">
                  <a:moveTo>
                    <a:pt x="362217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362216" y="0"/>
                  </a:lnTo>
                  <a:lnTo>
                    <a:pt x="368392" y="1228"/>
                  </a:lnTo>
                  <a:lnTo>
                    <a:pt x="402975" y="35810"/>
                  </a:lnTo>
                  <a:lnTo>
                    <a:pt x="404203" y="41985"/>
                  </a:lnTo>
                  <a:lnTo>
                    <a:pt x="404203" y="563068"/>
                  </a:lnTo>
                  <a:lnTo>
                    <a:pt x="380252" y="598913"/>
                  </a:lnTo>
                  <a:lnTo>
                    <a:pt x="362217" y="60505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068168" y="5814107"/>
              <a:ext cx="2021205" cy="605155"/>
            </a:xfrm>
            <a:custGeom>
              <a:avLst/>
              <a:gdLst/>
              <a:ahLst/>
              <a:cxnLst/>
              <a:rect l="l" t="t" r="r" b="b"/>
              <a:pathLst>
                <a:path w="2021204" h="605154">
                  <a:moveTo>
                    <a:pt x="1979031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1979031" y="0"/>
                  </a:lnTo>
                  <a:lnTo>
                    <a:pt x="1985206" y="1227"/>
                  </a:lnTo>
                  <a:lnTo>
                    <a:pt x="2019789" y="35810"/>
                  </a:lnTo>
                  <a:lnTo>
                    <a:pt x="2021017" y="41985"/>
                  </a:lnTo>
                  <a:lnTo>
                    <a:pt x="2021017" y="563068"/>
                  </a:lnTo>
                  <a:lnTo>
                    <a:pt x="1997066" y="598912"/>
                  </a:lnTo>
                  <a:lnTo>
                    <a:pt x="1979031" y="60505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068168" y="6815561"/>
              <a:ext cx="404495" cy="605155"/>
            </a:xfrm>
            <a:custGeom>
              <a:avLst/>
              <a:gdLst/>
              <a:ahLst/>
              <a:cxnLst/>
              <a:rect l="l" t="t" r="r" b="b"/>
              <a:pathLst>
                <a:path w="404495" h="605154">
                  <a:moveTo>
                    <a:pt x="362217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362217" y="0"/>
                  </a:lnTo>
                  <a:lnTo>
                    <a:pt x="368392" y="1228"/>
                  </a:lnTo>
                  <a:lnTo>
                    <a:pt x="402975" y="35810"/>
                  </a:lnTo>
                  <a:lnTo>
                    <a:pt x="404203" y="41985"/>
                  </a:lnTo>
                  <a:lnTo>
                    <a:pt x="404203" y="563068"/>
                  </a:lnTo>
                  <a:lnTo>
                    <a:pt x="380252" y="598913"/>
                  </a:lnTo>
                  <a:lnTo>
                    <a:pt x="362217" y="60505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068168" y="7452461"/>
              <a:ext cx="2021205" cy="605155"/>
            </a:xfrm>
            <a:custGeom>
              <a:avLst/>
              <a:gdLst/>
              <a:ahLst/>
              <a:cxnLst/>
              <a:rect l="l" t="t" r="r" b="b"/>
              <a:pathLst>
                <a:path w="2021204" h="605154">
                  <a:moveTo>
                    <a:pt x="1979031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1979031" y="0"/>
                  </a:lnTo>
                  <a:lnTo>
                    <a:pt x="1985206" y="1227"/>
                  </a:lnTo>
                  <a:lnTo>
                    <a:pt x="2019789" y="35810"/>
                  </a:lnTo>
                  <a:lnTo>
                    <a:pt x="2021017" y="41984"/>
                  </a:lnTo>
                  <a:lnTo>
                    <a:pt x="2021017" y="563068"/>
                  </a:lnTo>
                  <a:lnTo>
                    <a:pt x="1997066" y="598912"/>
                  </a:lnTo>
                  <a:lnTo>
                    <a:pt x="1979031" y="60505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0376668" y="3644455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86.7%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62971" y="3972538"/>
            <a:ext cx="390715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Dominē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ekonomiskās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intereses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810999" y="3381375"/>
            <a:ext cx="4095115" cy="1095375"/>
          </a:xfrm>
          <a:prstGeom prst="rect">
            <a:avLst/>
          </a:prstGeom>
          <a:solidFill>
            <a:srgbClr val="ECDFD4"/>
          </a:solidFill>
        </p:spPr>
        <p:txBody>
          <a:bodyPr vert="horz" wrap="square" lIns="0" tIns="173355" rIns="0" bIns="0" rtlCol="0">
            <a:spAutoFit/>
          </a:bodyPr>
          <a:lstStyle/>
          <a:p>
            <a:pPr marL="233679">
              <a:lnSpc>
                <a:spcPct val="100000"/>
              </a:lnSpc>
              <a:spcBef>
                <a:spcPts val="1365"/>
              </a:spcBef>
            </a:pPr>
            <a:r>
              <a:rPr sz="5400" b="1" spc="-585" dirty="0">
                <a:solidFill>
                  <a:srgbClr val="173A2D"/>
                </a:solidFill>
                <a:latin typeface="Tahoma"/>
                <a:cs typeface="Tahoma"/>
              </a:rPr>
              <a:t>13</a:t>
            </a:r>
            <a:r>
              <a:rPr sz="5400" b="1" spc="-325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5400" b="1" spc="-145" dirty="0">
                <a:solidFill>
                  <a:srgbClr val="173A2D"/>
                </a:solidFill>
                <a:latin typeface="Tahoma"/>
                <a:cs typeface="Tahoma"/>
              </a:rPr>
              <a:t>no</a:t>
            </a:r>
            <a:r>
              <a:rPr sz="5400" b="1" spc="-320" dirty="0">
                <a:solidFill>
                  <a:srgbClr val="173A2D"/>
                </a:solidFill>
                <a:latin typeface="Tahoma"/>
                <a:cs typeface="Tahoma"/>
              </a:rPr>
              <a:t> </a:t>
            </a:r>
            <a:r>
              <a:rPr sz="5400" b="1" spc="-680" dirty="0">
                <a:solidFill>
                  <a:srgbClr val="173A2D"/>
                </a:solidFill>
                <a:latin typeface="Tahoma"/>
                <a:cs typeface="Tahoma"/>
              </a:rPr>
              <a:t>15</a:t>
            </a:r>
            <a:endParaRPr sz="54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143080" y="4281439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33.3%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032614" y="4380405"/>
            <a:ext cx="536575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70" dirty="0">
                <a:solidFill>
                  <a:srgbClr val="173A2D"/>
                </a:solidFill>
                <a:latin typeface="Microsoft Sans Serif"/>
                <a:cs typeface="Microsoft Sans Serif"/>
              </a:rPr>
              <a:t>vides</a:t>
            </a:r>
            <a:r>
              <a:rPr sz="30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un</a:t>
            </a:r>
            <a:r>
              <a:rPr sz="30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ilgtspējas</a:t>
            </a:r>
            <a:r>
              <a:rPr sz="3000" spc="3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ekspertiem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26211" y="5282904"/>
            <a:ext cx="6623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6.7%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032614" y="4837605"/>
            <a:ext cx="51549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saskata</a:t>
            </a:r>
            <a:r>
              <a:rPr sz="3000" spc="17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80" dirty="0">
                <a:solidFill>
                  <a:srgbClr val="173A2D"/>
                </a:solidFill>
                <a:latin typeface="Microsoft Sans Serif"/>
                <a:cs typeface="Microsoft Sans Serif"/>
              </a:rPr>
              <a:t>ekonomisko</a:t>
            </a:r>
            <a:r>
              <a:rPr sz="3000" spc="18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interešu </a:t>
            </a:r>
            <a:r>
              <a:rPr sz="30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dominanci.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94059" y="5610891"/>
            <a:ext cx="137604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Ir</a:t>
            </a:r>
            <a:r>
              <a:rPr sz="2200" spc="-2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līdzsvars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143080" y="5919739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33.3%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526211" y="6921203"/>
            <a:ext cx="6623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6.7%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032614" y="6209205"/>
            <a:ext cx="531114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Akadēmisko</a:t>
            </a:r>
            <a:r>
              <a:rPr sz="30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85" dirty="0">
                <a:solidFill>
                  <a:srgbClr val="173A2D"/>
                </a:solidFill>
                <a:latin typeface="Microsoft Sans Serif"/>
                <a:cs typeface="Microsoft Sans Serif"/>
              </a:rPr>
              <a:t>ekspertu</a:t>
            </a:r>
            <a:r>
              <a:rPr sz="3000" spc="3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viedokļi </a:t>
            </a:r>
            <a:r>
              <a:rPr sz="3000" dirty="0">
                <a:solidFill>
                  <a:srgbClr val="173A2D"/>
                </a:solidFill>
                <a:latin typeface="Microsoft Sans Serif"/>
                <a:cs typeface="Microsoft Sans Serif"/>
              </a:rPr>
              <a:t>sadalās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vienādi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1230" dirty="0">
                <a:solidFill>
                  <a:srgbClr val="173A2D"/>
                </a:solidFill>
                <a:latin typeface="Microsoft Sans Serif"/>
                <a:cs typeface="Microsoft Sans Serif"/>
              </a:rPr>
              <a:t>—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245" dirty="0">
                <a:solidFill>
                  <a:srgbClr val="173A2D"/>
                </a:solidFill>
                <a:latin typeface="Microsoft Sans Serif"/>
                <a:cs typeface="Microsoft Sans Serif"/>
              </a:rPr>
              <a:t>4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215" dirty="0">
                <a:solidFill>
                  <a:srgbClr val="173A2D"/>
                </a:solidFill>
                <a:latin typeface="Microsoft Sans Serif"/>
                <a:cs typeface="Microsoft Sans Serif"/>
              </a:rPr>
              <a:t>/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245" dirty="0">
                <a:solidFill>
                  <a:srgbClr val="173A2D"/>
                </a:solidFill>
                <a:latin typeface="Microsoft Sans Serif"/>
                <a:cs typeface="Microsoft Sans Serif"/>
              </a:rPr>
              <a:t>4</a:t>
            </a:r>
            <a:r>
              <a:rPr sz="3000" spc="6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215" dirty="0">
                <a:solidFill>
                  <a:srgbClr val="173A2D"/>
                </a:solidFill>
                <a:latin typeface="Microsoft Sans Serif"/>
                <a:cs typeface="Microsoft Sans Serif"/>
              </a:rPr>
              <a:t>/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85" dirty="0">
                <a:solidFill>
                  <a:srgbClr val="173A2D"/>
                </a:solidFill>
                <a:latin typeface="Microsoft Sans Serif"/>
                <a:cs typeface="Microsoft Sans Serif"/>
              </a:rPr>
              <a:t>4.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24080" y="7249244"/>
            <a:ext cx="33331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Dominē</a:t>
            </a:r>
            <a:r>
              <a:rPr sz="2200" spc="-80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dabas</a:t>
            </a:r>
            <a:r>
              <a:rPr sz="2200" spc="-7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aizsardzība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143080" y="7558039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33.3%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49263" y="8095646"/>
            <a:ext cx="42925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4185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20%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01558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40%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09406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60%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22017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80%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752177" y="8095646"/>
            <a:ext cx="7404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100%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032614" y="7580805"/>
            <a:ext cx="43878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Vienota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70" dirty="0">
                <a:solidFill>
                  <a:srgbClr val="173A2D"/>
                </a:solidFill>
                <a:latin typeface="Microsoft Sans Serif"/>
                <a:cs typeface="Microsoft Sans Serif"/>
              </a:rPr>
              <a:t>vērtējuma</a:t>
            </a: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45" dirty="0">
                <a:solidFill>
                  <a:srgbClr val="173A2D"/>
                </a:solidFill>
                <a:latin typeface="Microsoft Sans Serif"/>
                <a:cs typeface="Microsoft Sans Serif"/>
              </a:rPr>
              <a:t>par</a:t>
            </a:r>
            <a:endParaRPr sz="30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3000" spc="50" dirty="0">
                <a:solidFill>
                  <a:srgbClr val="173A2D"/>
                </a:solidFill>
                <a:latin typeface="Microsoft Sans Serif"/>
                <a:cs typeface="Microsoft Sans Serif"/>
              </a:rPr>
              <a:t>pašreizējo </a:t>
            </a:r>
            <a:r>
              <a:rPr sz="3000" spc="65" dirty="0">
                <a:solidFill>
                  <a:srgbClr val="173A2D"/>
                </a:solidFill>
                <a:latin typeface="Microsoft Sans Serif"/>
                <a:cs typeface="Microsoft Sans Serif"/>
              </a:rPr>
              <a:t>līdzsvaru</a:t>
            </a:r>
            <a:r>
              <a:rPr sz="3000" spc="55" dirty="0">
                <a:solidFill>
                  <a:srgbClr val="173A2D"/>
                </a:solidFill>
                <a:latin typeface="Microsoft Sans Serif"/>
                <a:cs typeface="Microsoft Sans Serif"/>
              </a:rPr>
              <a:t> </a:t>
            </a:r>
            <a:r>
              <a:rPr sz="3000" spc="-20" dirty="0">
                <a:solidFill>
                  <a:srgbClr val="173A2D"/>
                </a:solidFill>
                <a:latin typeface="Microsoft Sans Serif"/>
                <a:cs typeface="Microsoft Sans Serif"/>
              </a:rPr>
              <a:t>nav.</a:t>
            </a:r>
            <a:endParaRPr sz="300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16000" y="9257029"/>
            <a:ext cx="5288280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Apvienotas</a:t>
            </a:r>
            <a:r>
              <a:rPr sz="15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atbildes</a:t>
            </a:r>
            <a:r>
              <a:rPr sz="15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“vairāk</a:t>
            </a:r>
            <a:r>
              <a:rPr sz="15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dominēˮ</a:t>
            </a:r>
            <a:r>
              <a:rPr sz="15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15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“būtiski</a:t>
            </a:r>
            <a:r>
              <a:rPr sz="15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45" dirty="0">
                <a:solidFill>
                  <a:srgbClr val="1B4232"/>
                </a:solidFill>
                <a:latin typeface="Microsoft Sans Serif"/>
                <a:cs typeface="Microsoft Sans Serif"/>
              </a:rPr>
              <a:t>dominēˮ.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6842739" y="9612193"/>
            <a:ext cx="237490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-60" dirty="0">
                <a:solidFill>
                  <a:srgbClr val="1B4232"/>
                </a:solidFill>
                <a:latin typeface="Microsoft Sans Serif"/>
                <a:cs typeface="Microsoft Sans Serif"/>
              </a:rPr>
              <a:t>16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40" y="0"/>
            <a:ext cx="18288000" cy="2095500"/>
            <a:chOff x="-40" y="0"/>
            <a:chExt cx="18288000" cy="2095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6510" cy="20954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-40" y="0"/>
              <a:ext cx="18288000" cy="2095500"/>
            </a:xfrm>
            <a:prstGeom prst="rect">
              <a:avLst/>
            </a:prstGeom>
          </p:spPr>
        </p:pic>
      </p:grpSp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32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900" spc="-30" dirty="0">
                <a:solidFill>
                  <a:srgbClr val="FFFFFF"/>
                </a:solidFill>
              </a:rPr>
              <a:t>EKSPERTU</a:t>
            </a:r>
            <a:r>
              <a:rPr sz="3900" spc="-225" dirty="0">
                <a:solidFill>
                  <a:srgbClr val="FFFFFF"/>
                </a:solidFill>
              </a:rPr>
              <a:t> </a:t>
            </a:r>
            <a:r>
              <a:rPr sz="3900" spc="-75" dirty="0">
                <a:solidFill>
                  <a:srgbClr val="FFFFFF"/>
                </a:solidFill>
              </a:rPr>
              <a:t>VĒRTĒJUMI:</a:t>
            </a:r>
            <a:r>
              <a:rPr sz="3900" spc="-220" dirty="0">
                <a:solidFill>
                  <a:srgbClr val="FFFFFF"/>
                </a:solidFill>
              </a:rPr>
              <a:t> </a:t>
            </a:r>
            <a:r>
              <a:rPr sz="3900" dirty="0">
                <a:solidFill>
                  <a:srgbClr val="FFFFFF"/>
                </a:solidFill>
              </a:rPr>
              <a:t>DARBASPĒKA</a:t>
            </a:r>
            <a:r>
              <a:rPr sz="3900" spc="-220" dirty="0">
                <a:solidFill>
                  <a:srgbClr val="FFFFFF"/>
                </a:solidFill>
              </a:rPr>
              <a:t> </a:t>
            </a:r>
            <a:r>
              <a:rPr sz="3900" spc="-60" dirty="0">
                <a:solidFill>
                  <a:srgbClr val="FFFFFF"/>
                </a:solidFill>
              </a:rPr>
              <a:t>PIEEJAMĪBA</a:t>
            </a:r>
            <a:endParaRPr sz="3900"/>
          </a:p>
        </p:txBody>
      </p:sp>
      <p:sp>
        <p:nvSpPr>
          <p:cNvPr id="6" name="object 6"/>
          <p:cNvSpPr/>
          <p:nvPr/>
        </p:nvSpPr>
        <p:spPr>
          <a:xfrm>
            <a:off x="2923333" y="2896234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699" y="279399"/>
                </a:moveTo>
                <a:lnTo>
                  <a:pt x="99146" y="273386"/>
                </a:lnTo>
                <a:lnTo>
                  <a:pt x="62086" y="255856"/>
                </a:lnTo>
                <a:lnTo>
                  <a:pt x="31709" y="228325"/>
                </a:lnTo>
                <a:lnTo>
                  <a:pt x="10634" y="193160"/>
                </a:lnTo>
                <a:lnTo>
                  <a:pt x="671" y="153393"/>
                </a:lnTo>
                <a:lnTo>
                  <a:pt x="0" y="139699"/>
                </a:lnTo>
                <a:lnTo>
                  <a:pt x="167" y="132836"/>
                </a:lnTo>
                <a:lnTo>
                  <a:pt x="8162" y="92643"/>
                </a:lnTo>
                <a:lnTo>
                  <a:pt x="27496" y="56473"/>
                </a:lnTo>
                <a:lnTo>
                  <a:pt x="56473" y="27496"/>
                </a:lnTo>
                <a:lnTo>
                  <a:pt x="92643" y="8162"/>
                </a:lnTo>
                <a:lnTo>
                  <a:pt x="132836" y="167"/>
                </a:lnTo>
                <a:lnTo>
                  <a:pt x="139699" y="0"/>
                </a:lnTo>
                <a:lnTo>
                  <a:pt x="146563" y="167"/>
                </a:lnTo>
                <a:lnTo>
                  <a:pt x="186755" y="8162"/>
                </a:lnTo>
                <a:lnTo>
                  <a:pt x="222926" y="27496"/>
                </a:lnTo>
                <a:lnTo>
                  <a:pt x="251903" y="56473"/>
                </a:lnTo>
                <a:lnTo>
                  <a:pt x="271237" y="92643"/>
                </a:lnTo>
                <a:lnTo>
                  <a:pt x="279232" y="132836"/>
                </a:lnTo>
                <a:lnTo>
                  <a:pt x="279399" y="139699"/>
                </a:lnTo>
                <a:lnTo>
                  <a:pt x="279232" y="146563"/>
                </a:lnTo>
                <a:lnTo>
                  <a:pt x="271237" y="186755"/>
                </a:lnTo>
                <a:lnTo>
                  <a:pt x="251903" y="222926"/>
                </a:lnTo>
                <a:lnTo>
                  <a:pt x="222926" y="251903"/>
                </a:lnTo>
                <a:lnTo>
                  <a:pt x="186755" y="271237"/>
                </a:lnTo>
                <a:lnTo>
                  <a:pt x="146563" y="279232"/>
                </a:lnTo>
                <a:lnTo>
                  <a:pt x="139699" y="279399"/>
                </a:lnTo>
                <a:close/>
              </a:path>
            </a:pathLst>
          </a:custGeom>
          <a:solidFill>
            <a:srgbClr val="A370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310683" y="2820116"/>
            <a:ext cx="312356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Publiskā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pārvalde</a:t>
            </a:r>
            <a:r>
              <a:rPr sz="2200" spc="-8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(n=13)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916744" y="2896234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39699" y="279399"/>
                </a:moveTo>
                <a:lnTo>
                  <a:pt x="99146" y="273386"/>
                </a:lnTo>
                <a:lnTo>
                  <a:pt x="62086" y="255856"/>
                </a:lnTo>
                <a:lnTo>
                  <a:pt x="31709" y="228325"/>
                </a:lnTo>
                <a:lnTo>
                  <a:pt x="10634" y="193160"/>
                </a:lnTo>
                <a:lnTo>
                  <a:pt x="671" y="153393"/>
                </a:lnTo>
                <a:lnTo>
                  <a:pt x="0" y="139699"/>
                </a:lnTo>
                <a:lnTo>
                  <a:pt x="167" y="132836"/>
                </a:lnTo>
                <a:lnTo>
                  <a:pt x="8162" y="92643"/>
                </a:lnTo>
                <a:lnTo>
                  <a:pt x="27496" y="56473"/>
                </a:lnTo>
                <a:lnTo>
                  <a:pt x="56473" y="27496"/>
                </a:lnTo>
                <a:lnTo>
                  <a:pt x="92643" y="8162"/>
                </a:lnTo>
                <a:lnTo>
                  <a:pt x="132836" y="167"/>
                </a:lnTo>
                <a:lnTo>
                  <a:pt x="139699" y="0"/>
                </a:lnTo>
                <a:lnTo>
                  <a:pt x="146563" y="167"/>
                </a:lnTo>
                <a:lnTo>
                  <a:pt x="186755" y="8162"/>
                </a:lnTo>
                <a:lnTo>
                  <a:pt x="222926" y="27496"/>
                </a:lnTo>
                <a:lnTo>
                  <a:pt x="251903" y="56473"/>
                </a:lnTo>
                <a:lnTo>
                  <a:pt x="271237" y="92643"/>
                </a:lnTo>
                <a:lnTo>
                  <a:pt x="279232" y="132836"/>
                </a:lnTo>
                <a:lnTo>
                  <a:pt x="279399" y="139699"/>
                </a:lnTo>
                <a:lnTo>
                  <a:pt x="279232" y="146563"/>
                </a:lnTo>
                <a:lnTo>
                  <a:pt x="271237" y="186755"/>
                </a:lnTo>
                <a:lnTo>
                  <a:pt x="251903" y="222926"/>
                </a:lnTo>
                <a:lnTo>
                  <a:pt x="222926" y="251903"/>
                </a:lnTo>
                <a:lnTo>
                  <a:pt x="186755" y="271237"/>
                </a:lnTo>
                <a:lnTo>
                  <a:pt x="146563" y="279232"/>
                </a:lnTo>
                <a:lnTo>
                  <a:pt x="139699" y="279399"/>
                </a:lnTo>
                <a:close/>
              </a:path>
            </a:pathLst>
          </a:custGeom>
          <a:solidFill>
            <a:srgbClr val="2D6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304094" y="2820116"/>
            <a:ext cx="205232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Industrija</a:t>
            </a:r>
            <a:r>
              <a:rPr sz="2200" spc="-95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(n=12)</a:t>
            </a:r>
            <a:endParaRPr sz="2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096749" y="2695575"/>
            <a:ext cx="3143885" cy="809625"/>
          </a:xfrm>
          <a:prstGeom prst="rect">
            <a:avLst/>
          </a:prstGeom>
          <a:solidFill>
            <a:srgbClr val="ECDFD4"/>
          </a:solidFill>
        </p:spPr>
        <p:txBody>
          <a:bodyPr vert="horz" wrap="square" lIns="0" tIns="0" rIns="0" bIns="0" rtlCol="0">
            <a:spAutoFit/>
          </a:bodyPr>
          <a:lstStyle/>
          <a:p>
            <a:pPr marL="161290">
              <a:lnSpc>
                <a:spcPts val="5725"/>
              </a:lnSpc>
            </a:pPr>
            <a:r>
              <a:rPr sz="5000" b="1" spc="-1090" dirty="0">
                <a:latin typeface="Tahoma"/>
                <a:cs typeface="Tahoma"/>
              </a:rPr>
              <a:t>11</a:t>
            </a:r>
            <a:r>
              <a:rPr sz="5000" b="1" spc="-300" dirty="0">
                <a:latin typeface="Tahoma"/>
                <a:cs typeface="Tahoma"/>
              </a:rPr>
              <a:t> </a:t>
            </a:r>
            <a:r>
              <a:rPr sz="5000" b="1" spc="-120" dirty="0">
                <a:latin typeface="Tahoma"/>
                <a:cs typeface="Tahoma"/>
              </a:rPr>
              <a:t>no</a:t>
            </a:r>
            <a:r>
              <a:rPr sz="5000" b="1" spc="-300" dirty="0">
                <a:latin typeface="Tahoma"/>
                <a:cs typeface="Tahoma"/>
              </a:rPr>
              <a:t> </a:t>
            </a:r>
            <a:r>
              <a:rPr sz="5000" b="1" spc="-570" dirty="0">
                <a:latin typeface="Tahoma"/>
                <a:cs typeface="Tahoma"/>
              </a:rPr>
              <a:t>13</a:t>
            </a:r>
            <a:endParaRPr sz="5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23584" y="3538854"/>
            <a:ext cx="5253355" cy="4518660"/>
            <a:chOff x="4923584" y="3538854"/>
            <a:chExt cx="5253355" cy="4518660"/>
          </a:xfrm>
        </p:grpSpPr>
        <p:sp>
          <p:nvSpPr>
            <p:cNvPr id="11" name="object 11"/>
            <p:cNvSpPr/>
            <p:nvPr/>
          </p:nvSpPr>
          <p:spPr>
            <a:xfrm>
              <a:off x="4928347" y="3538854"/>
              <a:ext cx="0" cy="4518660"/>
            </a:xfrm>
            <a:custGeom>
              <a:avLst/>
              <a:gdLst/>
              <a:ahLst/>
              <a:cxnLst/>
              <a:rect l="l" t="t" r="r" b="b"/>
              <a:pathLst>
                <a:path h="4518659">
                  <a:moveTo>
                    <a:pt x="0" y="451865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68921" y="3538854"/>
              <a:ext cx="3721735" cy="4518660"/>
            </a:xfrm>
            <a:custGeom>
              <a:avLst/>
              <a:gdLst/>
              <a:ahLst/>
              <a:cxnLst/>
              <a:rect l="l" t="t" r="r" b="b"/>
              <a:pathLst>
                <a:path w="3721734" h="4518659">
                  <a:moveTo>
                    <a:pt x="0" y="4518659"/>
                  </a:moveTo>
                  <a:lnTo>
                    <a:pt x="0" y="0"/>
                  </a:lnTo>
                </a:path>
                <a:path w="3721734" h="4518659">
                  <a:moveTo>
                    <a:pt x="1240574" y="4518659"/>
                  </a:moveTo>
                  <a:lnTo>
                    <a:pt x="1240574" y="0"/>
                  </a:lnTo>
                </a:path>
                <a:path w="3721734" h="4518659">
                  <a:moveTo>
                    <a:pt x="2481149" y="4518659"/>
                  </a:moveTo>
                  <a:lnTo>
                    <a:pt x="2481149" y="0"/>
                  </a:lnTo>
                </a:path>
                <a:path w="3721734" h="4518659">
                  <a:moveTo>
                    <a:pt x="3721723" y="4518659"/>
                  </a:moveTo>
                  <a:lnTo>
                    <a:pt x="3721723" y="0"/>
                  </a:lnTo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28336" y="3538867"/>
              <a:ext cx="477520" cy="2243455"/>
            </a:xfrm>
            <a:custGeom>
              <a:avLst/>
              <a:gdLst/>
              <a:ahLst/>
              <a:cxnLst/>
              <a:rect l="l" t="t" r="r" b="b"/>
              <a:pathLst>
                <a:path w="477520" h="2243454">
                  <a:moveTo>
                    <a:pt x="477151" y="1680337"/>
                  </a:moveTo>
                  <a:lnTo>
                    <a:pt x="453199" y="1644484"/>
                  </a:lnTo>
                  <a:lnTo>
                    <a:pt x="435165" y="1638350"/>
                  </a:lnTo>
                  <a:lnTo>
                    <a:pt x="0" y="1638350"/>
                  </a:lnTo>
                  <a:lnTo>
                    <a:pt x="0" y="2243404"/>
                  </a:lnTo>
                  <a:lnTo>
                    <a:pt x="435165" y="2243404"/>
                  </a:lnTo>
                  <a:lnTo>
                    <a:pt x="471004" y="2219452"/>
                  </a:lnTo>
                  <a:lnTo>
                    <a:pt x="477151" y="2201418"/>
                  </a:lnTo>
                  <a:lnTo>
                    <a:pt x="477151" y="1680337"/>
                  </a:lnTo>
                  <a:close/>
                </a:path>
                <a:path w="477520" h="2243454">
                  <a:moveTo>
                    <a:pt x="477151" y="41973"/>
                  </a:moveTo>
                  <a:lnTo>
                    <a:pt x="453199" y="6134"/>
                  </a:lnTo>
                  <a:lnTo>
                    <a:pt x="435165" y="0"/>
                  </a:lnTo>
                  <a:lnTo>
                    <a:pt x="0" y="0"/>
                  </a:lnTo>
                  <a:lnTo>
                    <a:pt x="0" y="605053"/>
                  </a:lnTo>
                  <a:lnTo>
                    <a:pt x="435165" y="605053"/>
                  </a:lnTo>
                  <a:lnTo>
                    <a:pt x="471004" y="581101"/>
                  </a:lnTo>
                  <a:lnTo>
                    <a:pt x="477151" y="563067"/>
                  </a:lnTo>
                  <a:lnTo>
                    <a:pt x="477151" y="41973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28347" y="5814107"/>
              <a:ext cx="2585085" cy="605155"/>
            </a:xfrm>
            <a:custGeom>
              <a:avLst/>
              <a:gdLst/>
              <a:ahLst/>
              <a:cxnLst/>
              <a:rect l="l" t="t" r="r" b="b"/>
              <a:pathLst>
                <a:path w="2585084" h="605154">
                  <a:moveTo>
                    <a:pt x="2542544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2542544" y="0"/>
                  </a:lnTo>
                  <a:lnTo>
                    <a:pt x="2548719" y="1227"/>
                  </a:lnTo>
                  <a:lnTo>
                    <a:pt x="2583301" y="35810"/>
                  </a:lnTo>
                  <a:lnTo>
                    <a:pt x="2584530" y="41985"/>
                  </a:lnTo>
                  <a:lnTo>
                    <a:pt x="2584530" y="563068"/>
                  </a:lnTo>
                  <a:lnTo>
                    <a:pt x="2560579" y="598912"/>
                  </a:lnTo>
                  <a:lnTo>
                    <a:pt x="2542544" y="60505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928347" y="6815561"/>
              <a:ext cx="5248910" cy="605155"/>
            </a:xfrm>
            <a:custGeom>
              <a:avLst/>
              <a:gdLst/>
              <a:ahLst/>
              <a:cxnLst/>
              <a:rect l="l" t="t" r="r" b="b"/>
              <a:pathLst>
                <a:path w="5248909" h="605154">
                  <a:moveTo>
                    <a:pt x="5206598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5206597" y="0"/>
                  </a:lnTo>
                  <a:lnTo>
                    <a:pt x="5212772" y="1228"/>
                  </a:lnTo>
                  <a:lnTo>
                    <a:pt x="5247355" y="35810"/>
                  </a:lnTo>
                  <a:lnTo>
                    <a:pt x="5248585" y="41985"/>
                  </a:lnTo>
                  <a:lnTo>
                    <a:pt x="5248585" y="563068"/>
                  </a:lnTo>
                  <a:lnTo>
                    <a:pt x="5224632" y="598913"/>
                  </a:lnTo>
                  <a:lnTo>
                    <a:pt x="5206598" y="60505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928347" y="7452461"/>
              <a:ext cx="3618865" cy="605155"/>
            </a:xfrm>
            <a:custGeom>
              <a:avLst/>
              <a:gdLst/>
              <a:ahLst/>
              <a:cxnLst/>
              <a:rect l="l" t="t" r="r" b="b"/>
              <a:pathLst>
                <a:path w="3618865" h="605154">
                  <a:moveTo>
                    <a:pt x="3576356" y="605054"/>
                  </a:moveTo>
                  <a:lnTo>
                    <a:pt x="0" y="605054"/>
                  </a:lnTo>
                  <a:lnTo>
                    <a:pt x="0" y="0"/>
                  </a:lnTo>
                  <a:lnTo>
                    <a:pt x="3576356" y="0"/>
                  </a:lnTo>
                  <a:lnTo>
                    <a:pt x="3582531" y="1227"/>
                  </a:lnTo>
                  <a:lnTo>
                    <a:pt x="3617113" y="35810"/>
                  </a:lnTo>
                  <a:lnTo>
                    <a:pt x="3618342" y="41984"/>
                  </a:lnTo>
                  <a:lnTo>
                    <a:pt x="3618342" y="563068"/>
                  </a:lnTo>
                  <a:lnTo>
                    <a:pt x="3594391" y="598912"/>
                  </a:lnTo>
                  <a:lnTo>
                    <a:pt x="3576356" y="60505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459316" y="3644455"/>
            <a:ext cx="6623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7.7%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2245974" y="3413156"/>
            <a:ext cx="52419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45" dirty="0">
                <a:latin typeface="Microsoft Sans Serif"/>
                <a:cs typeface="Microsoft Sans Serif"/>
              </a:rPr>
              <a:t>publiskās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pārvaldes</a:t>
            </a:r>
            <a:r>
              <a:rPr sz="2800" spc="40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ekspertiem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2857" y="3943963"/>
            <a:ext cx="3767454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Personāla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trūkums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samazinās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2245974" y="3832256"/>
            <a:ext cx="4843145" cy="87121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59"/>
              </a:spcBef>
            </a:pPr>
            <a:r>
              <a:rPr sz="2800" dirty="0">
                <a:latin typeface="Microsoft Sans Serif"/>
                <a:cs typeface="Microsoft Sans Serif"/>
              </a:rPr>
              <a:t>norāda</a:t>
            </a:r>
            <a:r>
              <a:rPr sz="2800" spc="200" dirty="0">
                <a:latin typeface="Microsoft Sans Serif"/>
                <a:cs typeface="Microsoft Sans Serif"/>
              </a:rPr>
              <a:t> </a:t>
            </a:r>
            <a:r>
              <a:rPr sz="2800" spc="75" dirty="0">
                <a:latin typeface="Microsoft Sans Serif"/>
                <a:cs typeface="Microsoft Sans Serif"/>
              </a:rPr>
              <a:t>uz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personāla</a:t>
            </a:r>
            <a:r>
              <a:rPr sz="2800" spc="204" dirty="0">
                <a:latin typeface="Microsoft Sans Serif"/>
                <a:cs typeface="Microsoft Sans Serif"/>
              </a:rPr>
              <a:t> </a:t>
            </a:r>
            <a:r>
              <a:rPr sz="2800" spc="50" dirty="0">
                <a:latin typeface="Microsoft Sans Serif"/>
                <a:cs typeface="Microsoft Sans Serif"/>
              </a:rPr>
              <a:t>trūkuma </a:t>
            </a:r>
            <a:r>
              <a:rPr sz="2800" spc="35" dirty="0">
                <a:latin typeface="Microsoft Sans Serif"/>
                <a:cs typeface="Microsoft Sans Serif"/>
              </a:rPr>
              <a:t>pieaugumu.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459316" y="5282904"/>
            <a:ext cx="6623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7.7%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509254" y="5582316"/>
            <a:ext cx="122110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Līdzsvars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2096749" y="5143500"/>
            <a:ext cx="3143885" cy="809625"/>
          </a:xfrm>
          <a:prstGeom prst="rect">
            <a:avLst/>
          </a:prstGeom>
          <a:solidFill>
            <a:srgbClr val="ECDFD4"/>
          </a:solidFill>
        </p:spPr>
        <p:txBody>
          <a:bodyPr vert="horz" wrap="square" lIns="0" tIns="0" rIns="0" bIns="0" rtlCol="0">
            <a:spAutoFit/>
          </a:bodyPr>
          <a:lstStyle/>
          <a:p>
            <a:pPr marL="161290">
              <a:lnSpc>
                <a:spcPts val="5650"/>
              </a:lnSpc>
            </a:pPr>
            <a:r>
              <a:rPr sz="5000" b="1" spc="-320" dirty="0">
                <a:latin typeface="Tahoma"/>
                <a:cs typeface="Tahoma"/>
              </a:rPr>
              <a:t>7</a:t>
            </a:r>
            <a:r>
              <a:rPr sz="5000" b="1" spc="-305" dirty="0">
                <a:latin typeface="Tahoma"/>
                <a:cs typeface="Tahoma"/>
              </a:rPr>
              <a:t> </a:t>
            </a:r>
            <a:r>
              <a:rPr sz="5000" b="1" spc="-120" dirty="0">
                <a:latin typeface="Tahoma"/>
                <a:cs typeface="Tahoma"/>
              </a:rPr>
              <a:t>no</a:t>
            </a:r>
            <a:r>
              <a:rPr sz="5000" b="1" spc="-305" dirty="0">
                <a:latin typeface="Tahoma"/>
                <a:cs typeface="Tahoma"/>
              </a:rPr>
              <a:t> </a:t>
            </a:r>
            <a:r>
              <a:rPr sz="5000" b="1" spc="-620" dirty="0">
                <a:latin typeface="Tahoma"/>
                <a:cs typeface="Tahoma"/>
              </a:rPr>
              <a:t>12</a:t>
            </a:r>
            <a:endParaRPr sz="50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76247" y="5919739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41.7%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2245974" y="5851556"/>
            <a:ext cx="49022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45" dirty="0">
                <a:latin typeface="Microsoft Sans Serif"/>
                <a:cs typeface="Microsoft Sans Serif"/>
              </a:rPr>
              <a:t>industrijas</a:t>
            </a:r>
            <a:r>
              <a:rPr sz="2800" spc="50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ekspertiem</a:t>
            </a:r>
            <a:r>
              <a:rPr sz="2800" spc="5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norāda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2245974" y="6270656"/>
            <a:ext cx="526415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75" dirty="0">
                <a:latin typeface="Microsoft Sans Serif"/>
                <a:cs typeface="Microsoft Sans Serif"/>
              </a:rPr>
              <a:t>uz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dirty="0">
                <a:latin typeface="Microsoft Sans Serif"/>
                <a:cs typeface="Microsoft Sans Serif"/>
              </a:rPr>
              <a:t>mērenu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60" dirty="0">
                <a:latin typeface="Microsoft Sans Serif"/>
                <a:cs typeface="Microsoft Sans Serif"/>
              </a:rPr>
              <a:t>trūkuma</a:t>
            </a:r>
            <a:r>
              <a:rPr sz="2800" spc="114" dirty="0">
                <a:latin typeface="Microsoft Sans Serif"/>
                <a:cs typeface="Microsoft Sans Serif"/>
              </a:rPr>
              <a:t> </a:t>
            </a:r>
            <a:r>
              <a:rPr sz="2800" spc="35" dirty="0">
                <a:latin typeface="Microsoft Sans Serif"/>
                <a:cs typeface="Microsoft Sans Serif"/>
              </a:rPr>
              <a:t>pieaugumu.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230746" y="6921203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84.6%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65446" y="7220669"/>
            <a:ext cx="327088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Arial"/>
                <a:cs typeface="Arial"/>
              </a:rPr>
              <a:t>Personāla</a:t>
            </a:r>
            <a:r>
              <a:rPr sz="2200" spc="-105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trūkums</a:t>
            </a:r>
            <a:r>
              <a:rPr sz="2200" spc="-90" dirty="0">
                <a:latin typeface="Arial"/>
                <a:cs typeface="Arial"/>
              </a:rPr>
              <a:t> </a:t>
            </a:r>
            <a:r>
              <a:rPr sz="2200" spc="-10" dirty="0">
                <a:latin typeface="Arial"/>
                <a:cs typeface="Arial"/>
              </a:rPr>
              <a:t>pieaug</a:t>
            </a:r>
            <a:endParaRPr sz="22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600482" y="7558039"/>
            <a:ext cx="81788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10" dirty="0">
                <a:latin typeface="Arial"/>
                <a:cs typeface="Arial"/>
              </a:rPr>
              <a:t>58.3%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2245974" y="7108856"/>
            <a:ext cx="3849370" cy="87121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5080">
              <a:lnSpc>
                <a:spcPts val="3300"/>
              </a:lnSpc>
              <a:spcBef>
                <a:spcPts val="259"/>
              </a:spcBef>
            </a:pPr>
            <a:r>
              <a:rPr sz="2800" dirty="0">
                <a:latin typeface="Microsoft Sans Serif"/>
                <a:cs typeface="Microsoft Sans Serif"/>
              </a:rPr>
              <a:t>Tehnoloģijas</a:t>
            </a:r>
            <a:r>
              <a:rPr sz="2800" spc="145" dirty="0">
                <a:latin typeface="Microsoft Sans Serif"/>
                <a:cs typeface="Microsoft Sans Serif"/>
              </a:rPr>
              <a:t> </a:t>
            </a:r>
            <a:r>
              <a:rPr sz="2800" spc="180" dirty="0">
                <a:latin typeface="Microsoft Sans Serif"/>
                <a:cs typeface="Microsoft Sans Serif"/>
              </a:rPr>
              <a:t>+</a:t>
            </a:r>
            <a:r>
              <a:rPr sz="2800" spc="15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prasmju </a:t>
            </a:r>
            <a:r>
              <a:rPr sz="2800" spc="60" dirty="0">
                <a:latin typeface="Microsoft Sans Serif"/>
                <a:cs typeface="Microsoft Sans Serif"/>
              </a:rPr>
              <a:t>attīstība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709442" y="8095646"/>
            <a:ext cx="429259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72328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20%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17665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40%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53477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60%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94052" y="8095646"/>
            <a:ext cx="58483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5" dirty="0">
                <a:latin typeface="Arial"/>
                <a:cs typeface="Arial"/>
              </a:rPr>
              <a:t>80%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752176" y="8095646"/>
            <a:ext cx="74041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spc="-20" dirty="0">
                <a:latin typeface="Arial"/>
                <a:cs typeface="Arial"/>
              </a:rPr>
              <a:t>100%</a:t>
            </a:r>
            <a:endParaRPr sz="2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31239" y="9186544"/>
            <a:ext cx="5611495" cy="2654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5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Apvienotas</a:t>
            </a:r>
            <a:r>
              <a:rPr sz="1550" spc="254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pieauguma</a:t>
            </a:r>
            <a:r>
              <a:rPr sz="1550" spc="254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1550" spc="254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samazinājuma</a:t>
            </a:r>
            <a:r>
              <a:rPr sz="1550" spc="26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atbilžu</a:t>
            </a:r>
            <a:r>
              <a:rPr sz="1550" spc="254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5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kategorijas.</a:t>
            </a:r>
            <a:endParaRPr sz="1550">
              <a:latin typeface="Microsoft Sans Serif"/>
              <a:cs typeface="Microsoft Sans Serif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842739" y="9612193"/>
            <a:ext cx="225425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-100" dirty="0">
                <a:solidFill>
                  <a:srgbClr val="1B4232"/>
                </a:solidFill>
                <a:latin typeface="Microsoft Sans Serif"/>
                <a:cs typeface="Microsoft Sans Serif"/>
              </a:rPr>
              <a:t>17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6F7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PĒTĪJUMA</a:t>
            </a:r>
            <a:r>
              <a:rPr spc="-290" dirty="0"/>
              <a:t> </a:t>
            </a:r>
            <a:r>
              <a:rPr spc="-10" dirty="0"/>
              <a:t>KOPSAVILKUMS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31239" y="1585594"/>
            <a:ext cx="8839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B4232"/>
                </a:solidFill>
                <a:latin typeface="Microsoft Sans Serif"/>
                <a:cs typeface="Microsoft Sans Serif"/>
              </a:rPr>
              <a:t>Scenāriju</a:t>
            </a:r>
            <a:r>
              <a:rPr sz="2400" spc="2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B4232"/>
                </a:solidFill>
                <a:latin typeface="Microsoft Sans Serif"/>
                <a:cs typeface="Microsoft Sans Serif"/>
              </a:rPr>
              <a:t>rezultāti,</a:t>
            </a:r>
            <a:r>
              <a:rPr sz="2400" spc="2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400" dirty="0">
                <a:solidFill>
                  <a:srgbClr val="1B4232"/>
                </a:solidFill>
                <a:latin typeface="Microsoft Sans Serif"/>
                <a:cs typeface="Microsoft Sans Serif"/>
              </a:rPr>
              <a:t>sabiedrības</a:t>
            </a:r>
            <a:r>
              <a:rPr sz="2400" spc="2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viedoklis</a:t>
            </a:r>
            <a:r>
              <a:rPr sz="2400" spc="2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40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2400" spc="2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400" spc="65" dirty="0">
                <a:solidFill>
                  <a:srgbClr val="1B4232"/>
                </a:solidFill>
                <a:latin typeface="Microsoft Sans Serif"/>
                <a:cs typeface="Microsoft Sans Serif"/>
              </a:rPr>
              <a:t>ekspertu</a:t>
            </a:r>
            <a:r>
              <a:rPr sz="2400" spc="2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400" spc="40" dirty="0">
                <a:solidFill>
                  <a:srgbClr val="1B4232"/>
                </a:solidFill>
                <a:latin typeface="Microsoft Sans Serif"/>
                <a:cs typeface="Microsoft Sans Serif"/>
              </a:rPr>
              <a:t>vērtējumi</a:t>
            </a:r>
            <a:endParaRPr sz="2400">
              <a:latin typeface="Microsoft Sans Serif"/>
              <a:cs typeface="Microsoft Sans Serif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52499" y="2762249"/>
            <a:ext cx="5143500" cy="3429000"/>
            <a:chOff x="952499" y="2762249"/>
            <a:chExt cx="5143500" cy="3429000"/>
          </a:xfrm>
        </p:grpSpPr>
        <p:sp>
          <p:nvSpPr>
            <p:cNvPr id="6" name="object 6"/>
            <p:cNvSpPr/>
            <p:nvPr/>
          </p:nvSpPr>
          <p:spPr>
            <a:xfrm>
              <a:off x="952499" y="2762249"/>
              <a:ext cx="5143500" cy="3429000"/>
            </a:xfrm>
            <a:custGeom>
              <a:avLst/>
              <a:gdLst/>
              <a:ahLst/>
              <a:cxnLst/>
              <a:rect l="l" t="t" r="r" b="b"/>
              <a:pathLst>
                <a:path w="5143500" h="3429000">
                  <a:moveTo>
                    <a:pt x="4991099" y="3428999"/>
                  </a:moveTo>
                  <a:lnTo>
                    <a:pt x="152399" y="3428999"/>
                  </a:lnTo>
                  <a:lnTo>
                    <a:pt x="104217" y="3421233"/>
                  </a:lnTo>
                  <a:lnTo>
                    <a:pt x="62380" y="3399604"/>
                  </a:lnTo>
                  <a:lnTo>
                    <a:pt x="29394" y="3366619"/>
                  </a:lnTo>
                  <a:lnTo>
                    <a:pt x="7766" y="3324782"/>
                  </a:lnTo>
                  <a:lnTo>
                    <a:pt x="0" y="3276599"/>
                  </a:lnTo>
                  <a:lnTo>
                    <a:pt x="0" y="152399"/>
                  </a:ln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399" y="0"/>
                  </a:lnTo>
                  <a:lnTo>
                    <a:pt x="4991099" y="0"/>
                  </a:lnTo>
                  <a:lnTo>
                    <a:pt x="5039282" y="7766"/>
                  </a:lnTo>
                  <a:lnTo>
                    <a:pt x="5081119" y="29394"/>
                  </a:lnTo>
                  <a:lnTo>
                    <a:pt x="5114104" y="62380"/>
                  </a:lnTo>
                  <a:lnTo>
                    <a:pt x="5135733" y="104217"/>
                  </a:lnTo>
                  <a:lnTo>
                    <a:pt x="5143499" y="152399"/>
                  </a:lnTo>
                  <a:lnTo>
                    <a:pt x="5143499" y="3276599"/>
                  </a:lnTo>
                  <a:lnTo>
                    <a:pt x="5135733" y="3324782"/>
                  </a:lnTo>
                  <a:lnTo>
                    <a:pt x="5114104" y="3366619"/>
                  </a:lnTo>
                  <a:lnTo>
                    <a:pt x="5081119" y="3399604"/>
                  </a:lnTo>
                  <a:lnTo>
                    <a:pt x="5039282" y="3421233"/>
                  </a:lnTo>
                  <a:lnTo>
                    <a:pt x="4991099" y="3428999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952499" y="2762250"/>
              <a:ext cx="5142865" cy="809625"/>
            </a:xfrm>
            <a:custGeom>
              <a:avLst/>
              <a:gdLst/>
              <a:ahLst/>
              <a:cxnLst/>
              <a:rect l="l" t="t" r="r" b="b"/>
              <a:pathLst>
                <a:path w="5142865" h="809625">
                  <a:moveTo>
                    <a:pt x="4991099" y="809624"/>
                  </a:moveTo>
                  <a:lnTo>
                    <a:pt x="152400" y="809624"/>
                  </a:lnTo>
                  <a:lnTo>
                    <a:pt x="104217" y="801858"/>
                  </a:lnTo>
                  <a:lnTo>
                    <a:pt x="62380" y="780230"/>
                  </a:lnTo>
                  <a:lnTo>
                    <a:pt x="29394" y="747244"/>
                  </a:lnTo>
                  <a:lnTo>
                    <a:pt x="7766" y="705407"/>
                  </a:lnTo>
                  <a:lnTo>
                    <a:pt x="0" y="657225"/>
                  </a:lnTo>
                  <a:lnTo>
                    <a:pt x="0" y="152400"/>
                  </a:ln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4991099" y="0"/>
                  </a:lnTo>
                  <a:lnTo>
                    <a:pt x="5039282" y="7766"/>
                  </a:lnTo>
                  <a:lnTo>
                    <a:pt x="5081119" y="29394"/>
                  </a:lnTo>
                  <a:lnTo>
                    <a:pt x="5114104" y="62380"/>
                  </a:lnTo>
                  <a:lnTo>
                    <a:pt x="5135733" y="104217"/>
                  </a:lnTo>
                  <a:lnTo>
                    <a:pt x="5142383" y="145473"/>
                  </a:lnTo>
                  <a:lnTo>
                    <a:pt x="5142383" y="664151"/>
                  </a:lnTo>
                  <a:lnTo>
                    <a:pt x="5135733" y="705407"/>
                  </a:lnTo>
                  <a:lnTo>
                    <a:pt x="5114104" y="747244"/>
                  </a:lnTo>
                  <a:lnTo>
                    <a:pt x="5081119" y="780230"/>
                  </a:lnTo>
                  <a:lnTo>
                    <a:pt x="5039282" y="801858"/>
                  </a:lnTo>
                  <a:lnTo>
                    <a:pt x="4991099" y="80962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69365" y="2966719"/>
            <a:ext cx="374904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35" dirty="0">
                <a:solidFill>
                  <a:srgbClr val="FFFFFF"/>
                </a:solidFill>
                <a:latin typeface="Tahoma"/>
                <a:cs typeface="Tahoma"/>
              </a:rPr>
              <a:t>SCENĀRIJU</a:t>
            </a:r>
            <a:r>
              <a:rPr sz="2250" b="1" spc="-9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b="1" spc="-10" dirty="0">
                <a:solidFill>
                  <a:srgbClr val="FFFFFF"/>
                </a:solidFill>
                <a:latin typeface="Tahoma"/>
                <a:cs typeface="Tahoma"/>
              </a:rPr>
              <a:t>MODELĒŠANA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16990" y="3871594"/>
            <a:ext cx="4364355" cy="1663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IMA</a:t>
            </a:r>
            <a:r>
              <a:rPr sz="2250" spc="28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scenārijam</a:t>
            </a:r>
            <a:r>
              <a:rPr sz="2250" spc="28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augstākā</a:t>
            </a:r>
            <a:r>
              <a:rPr sz="2250" spc="28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25" dirty="0">
                <a:solidFill>
                  <a:srgbClr val="1B4232"/>
                </a:solidFill>
                <a:latin typeface="Microsoft Sans Serif"/>
                <a:cs typeface="Microsoft Sans Serif"/>
              </a:rPr>
              <a:t>NPV</a:t>
            </a:r>
            <a:endParaRPr sz="2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50" spc="-100" dirty="0">
                <a:solidFill>
                  <a:srgbClr val="1B4232"/>
                </a:solidFill>
                <a:latin typeface="Microsoft Sans Serif"/>
                <a:cs typeface="Microsoft Sans Serif"/>
              </a:rPr>
              <a:t>+11%</a:t>
            </a:r>
            <a:r>
              <a:rPr sz="22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jeb</a:t>
            </a:r>
            <a:r>
              <a:rPr sz="22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85" dirty="0">
                <a:solidFill>
                  <a:srgbClr val="1B4232"/>
                </a:solidFill>
                <a:latin typeface="Microsoft Sans Serif"/>
                <a:cs typeface="Microsoft Sans Serif"/>
              </a:rPr>
              <a:t>+375</a:t>
            </a:r>
            <a:r>
              <a:rPr sz="22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milj.</a:t>
            </a:r>
            <a:r>
              <a:rPr sz="2250" spc="1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90" dirty="0">
                <a:solidFill>
                  <a:srgbClr val="1B4232"/>
                </a:solidFill>
                <a:latin typeface="Microsoft Sans Serif"/>
                <a:cs typeface="Microsoft Sans Serif"/>
              </a:rPr>
              <a:t>EUR</a:t>
            </a:r>
            <a:r>
              <a:rPr sz="22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75" dirty="0">
                <a:solidFill>
                  <a:srgbClr val="1B4232"/>
                </a:solidFill>
                <a:latin typeface="Microsoft Sans Serif"/>
                <a:cs typeface="Microsoft Sans Serif"/>
              </a:rPr>
              <a:t>pret</a:t>
            </a:r>
            <a:r>
              <a:rPr sz="2250" spc="1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25" dirty="0">
                <a:solidFill>
                  <a:srgbClr val="1B4232"/>
                </a:solidFill>
                <a:latin typeface="Microsoft Sans Serif"/>
                <a:cs typeface="Microsoft Sans Serif"/>
              </a:rPr>
              <a:t>IKD</a:t>
            </a:r>
            <a:endParaRPr sz="2250">
              <a:latin typeface="Microsoft Sans Serif"/>
              <a:cs typeface="Microsoft Sans Serif"/>
            </a:endParaRPr>
          </a:p>
          <a:p>
            <a:pPr marL="12700" marR="571500">
              <a:lnSpc>
                <a:spcPct val="100000"/>
              </a:lnSpc>
              <a:spcBef>
                <a:spcPts val="2100"/>
              </a:spcBef>
            </a:pP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Ekonomiskie,</a:t>
            </a:r>
            <a:r>
              <a:rPr sz="2250" spc="28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oglekļa</a:t>
            </a:r>
            <a:r>
              <a:rPr sz="2250" spc="2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25" dirty="0">
                <a:solidFill>
                  <a:srgbClr val="1B4232"/>
                </a:solidFill>
                <a:latin typeface="Microsoft Sans Serif"/>
                <a:cs typeface="Microsoft Sans Serif"/>
              </a:rPr>
              <a:t>un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rekreācijas</a:t>
            </a:r>
            <a:r>
              <a:rPr sz="2250" spc="2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rezultāti</a:t>
            </a:r>
            <a:r>
              <a:rPr sz="2250" spc="2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atšķiras.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572249" y="2762249"/>
            <a:ext cx="5143500" cy="3429000"/>
            <a:chOff x="6572249" y="2762249"/>
            <a:chExt cx="5143500" cy="3429000"/>
          </a:xfrm>
        </p:grpSpPr>
        <p:sp>
          <p:nvSpPr>
            <p:cNvPr id="11" name="object 11"/>
            <p:cNvSpPr/>
            <p:nvPr/>
          </p:nvSpPr>
          <p:spPr>
            <a:xfrm>
              <a:off x="6572249" y="2762249"/>
              <a:ext cx="5143500" cy="3429000"/>
            </a:xfrm>
            <a:custGeom>
              <a:avLst/>
              <a:gdLst/>
              <a:ahLst/>
              <a:cxnLst/>
              <a:rect l="l" t="t" r="r" b="b"/>
              <a:pathLst>
                <a:path w="5143500" h="3429000">
                  <a:moveTo>
                    <a:pt x="4991099" y="3428999"/>
                  </a:moveTo>
                  <a:lnTo>
                    <a:pt x="152399" y="3428999"/>
                  </a:lnTo>
                  <a:lnTo>
                    <a:pt x="104217" y="3421233"/>
                  </a:lnTo>
                  <a:lnTo>
                    <a:pt x="62380" y="3399604"/>
                  </a:lnTo>
                  <a:lnTo>
                    <a:pt x="29394" y="3366619"/>
                  </a:lnTo>
                  <a:lnTo>
                    <a:pt x="7766" y="3324782"/>
                  </a:lnTo>
                  <a:lnTo>
                    <a:pt x="0" y="3276599"/>
                  </a:lnTo>
                  <a:lnTo>
                    <a:pt x="0" y="152399"/>
                  </a:ln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399" y="0"/>
                  </a:lnTo>
                  <a:lnTo>
                    <a:pt x="4991099" y="0"/>
                  </a:lnTo>
                  <a:lnTo>
                    <a:pt x="5039282" y="7766"/>
                  </a:lnTo>
                  <a:lnTo>
                    <a:pt x="5081119" y="29394"/>
                  </a:lnTo>
                  <a:lnTo>
                    <a:pt x="5114104" y="62380"/>
                  </a:lnTo>
                  <a:lnTo>
                    <a:pt x="5135733" y="104217"/>
                  </a:lnTo>
                  <a:lnTo>
                    <a:pt x="5143499" y="152399"/>
                  </a:lnTo>
                  <a:lnTo>
                    <a:pt x="5143499" y="3276599"/>
                  </a:lnTo>
                  <a:lnTo>
                    <a:pt x="5135733" y="3324782"/>
                  </a:lnTo>
                  <a:lnTo>
                    <a:pt x="5114104" y="3366619"/>
                  </a:lnTo>
                  <a:lnTo>
                    <a:pt x="5081119" y="3399604"/>
                  </a:lnTo>
                  <a:lnTo>
                    <a:pt x="5039282" y="3421233"/>
                  </a:lnTo>
                  <a:lnTo>
                    <a:pt x="4991099" y="3428999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72249" y="2762250"/>
              <a:ext cx="5142865" cy="809625"/>
            </a:xfrm>
            <a:custGeom>
              <a:avLst/>
              <a:gdLst/>
              <a:ahLst/>
              <a:cxnLst/>
              <a:rect l="l" t="t" r="r" b="b"/>
              <a:pathLst>
                <a:path w="5142865" h="809625">
                  <a:moveTo>
                    <a:pt x="4991100" y="809624"/>
                  </a:moveTo>
                  <a:lnTo>
                    <a:pt x="152400" y="809624"/>
                  </a:lnTo>
                  <a:lnTo>
                    <a:pt x="104217" y="801858"/>
                  </a:lnTo>
                  <a:lnTo>
                    <a:pt x="62380" y="780230"/>
                  </a:lnTo>
                  <a:lnTo>
                    <a:pt x="29395" y="747244"/>
                  </a:lnTo>
                  <a:lnTo>
                    <a:pt x="7766" y="705407"/>
                  </a:lnTo>
                  <a:lnTo>
                    <a:pt x="0" y="657225"/>
                  </a:lnTo>
                  <a:lnTo>
                    <a:pt x="0" y="152400"/>
                  </a:lnTo>
                  <a:lnTo>
                    <a:pt x="7766" y="104217"/>
                  </a:lnTo>
                  <a:lnTo>
                    <a:pt x="29395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4991100" y="0"/>
                  </a:lnTo>
                  <a:lnTo>
                    <a:pt x="5039282" y="7766"/>
                  </a:lnTo>
                  <a:lnTo>
                    <a:pt x="5081119" y="29394"/>
                  </a:lnTo>
                  <a:lnTo>
                    <a:pt x="5114105" y="62380"/>
                  </a:lnTo>
                  <a:lnTo>
                    <a:pt x="5135733" y="104217"/>
                  </a:lnTo>
                  <a:lnTo>
                    <a:pt x="5142383" y="145473"/>
                  </a:lnTo>
                  <a:lnTo>
                    <a:pt x="5142383" y="664152"/>
                  </a:lnTo>
                  <a:lnTo>
                    <a:pt x="5135733" y="705407"/>
                  </a:lnTo>
                  <a:lnTo>
                    <a:pt x="5114105" y="747244"/>
                  </a:lnTo>
                  <a:lnTo>
                    <a:pt x="5081119" y="780230"/>
                  </a:lnTo>
                  <a:lnTo>
                    <a:pt x="5039282" y="801858"/>
                  </a:lnTo>
                  <a:lnTo>
                    <a:pt x="4991100" y="809624"/>
                  </a:lnTo>
                  <a:close/>
                </a:path>
              </a:pathLst>
            </a:custGeom>
            <a:solidFill>
              <a:srgbClr val="A370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889114" y="2966719"/>
            <a:ext cx="33978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50" dirty="0">
                <a:solidFill>
                  <a:srgbClr val="FFFFFF"/>
                </a:solidFill>
                <a:latin typeface="Tahoma"/>
                <a:cs typeface="Tahoma"/>
              </a:rPr>
              <a:t>IEDZĪVOTĀJU</a:t>
            </a:r>
            <a:r>
              <a:rPr sz="2250" b="1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b="1" spc="60" dirty="0">
                <a:solidFill>
                  <a:srgbClr val="FFFFFF"/>
                </a:solidFill>
                <a:latin typeface="Tahoma"/>
                <a:cs typeface="Tahoma"/>
              </a:rPr>
              <a:t>APTAUJA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36739" y="3871594"/>
            <a:ext cx="4295775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76,5%</a:t>
            </a:r>
            <a:r>
              <a:rPr sz="2250" spc="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pieļauj</a:t>
            </a:r>
            <a:r>
              <a:rPr sz="2250" spc="10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ilgtspējīgu</a:t>
            </a:r>
            <a:r>
              <a:rPr sz="2250" spc="10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40" dirty="0">
                <a:solidFill>
                  <a:srgbClr val="1B4232"/>
                </a:solidFill>
                <a:latin typeface="Microsoft Sans Serif"/>
                <a:cs typeface="Microsoft Sans Serif"/>
              </a:rPr>
              <a:t>ciršanu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ar</a:t>
            </a:r>
            <a:r>
              <a:rPr sz="2250" spc="12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dabas</a:t>
            </a:r>
            <a:r>
              <a:rPr sz="22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aizsardzības</a:t>
            </a:r>
            <a:endParaRPr sz="225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nosacījumiem.</a:t>
            </a:r>
            <a:endParaRPr sz="2250">
              <a:latin typeface="Microsoft Sans Serif"/>
              <a:cs typeface="Microsoft Sans Serif"/>
            </a:endParaRPr>
          </a:p>
          <a:p>
            <a:pPr marL="12700" marR="871855">
              <a:lnSpc>
                <a:spcPct val="100000"/>
              </a:lnSpc>
              <a:spcBef>
                <a:spcPts val="2100"/>
              </a:spcBef>
            </a:pPr>
            <a:r>
              <a:rPr sz="2250" spc="85" dirty="0">
                <a:solidFill>
                  <a:srgbClr val="1B4232"/>
                </a:solidFill>
                <a:latin typeface="Microsoft Sans Serif"/>
                <a:cs typeface="Microsoft Sans Serif"/>
              </a:rPr>
              <a:t>60,5%</a:t>
            </a:r>
            <a:r>
              <a:rPr sz="2250" spc="8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labāka</a:t>
            </a:r>
            <a:r>
              <a:rPr sz="2250" spc="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informētība </a:t>
            </a:r>
            <a:r>
              <a:rPr sz="22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motivētu</a:t>
            </a:r>
            <a:r>
              <a:rPr sz="2250" spc="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iesaistīties.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2192000" y="2762249"/>
            <a:ext cx="5143500" cy="3429000"/>
            <a:chOff x="12192000" y="2762249"/>
            <a:chExt cx="5143500" cy="3429000"/>
          </a:xfrm>
        </p:grpSpPr>
        <p:sp>
          <p:nvSpPr>
            <p:cNvPr id="16" name="object 16"/>
            <p:cNvSpPr/>
            <p:nvPr/>
          </p:nvSpPr>
          <p:spPr>
            <a:xfrm>
              <a:off x="12192000" y="2762249"/>
              <a:ext cx="5143500" cy="3429000"/>
            </a:xfrm>
            <a:custGeom>
              <a:avLst/>
              <a:gdLst/>
              <a:ahLst/>
              <a:cxnLst/>
              <a:rect l="l" t="t" r="r" b="b"/>
              <a:pathLst>
                <a:path w="5143500" h="3429000">
                  <a:moveTo>
                    <a:pt x="4991099" y="3428999"/>
                  </a:moveTo>
                  <a:lnTo>
                    <a:pt x="152399" y="3428999"/>
                  </a:lnTo>
                  <a:lnTo>
                    <a:pt x="104217" y="3421233"/>
                  </a:lnTo>
                  <a:lnTo>
                    <a:pt x="62380" y="3399604"/>
                  </a:lnTo>
                  <a:lnTo>
                    <a:pt x="29394" y="3366619"/>
                  </a:lnTo>
                  <a:lnTo>
                    <a:pt x="7766" y="3324782"/>
                  </a:lnTo>
                  <a:lnTo>
                    <a:pt x="0" y="3276599"/>
                  </a:lnTo>
                  <a:lnTo>
                    <a:pt x="0" y="152399"/>
                  </a:ln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399" y="0"/>
                  </a:lnTo>
                  <a:lnTo>
                    <a:pt x="4991099" y="0"/>
                  </a:lnTo>
                  <a:lnTo>
                    <a:pt x="5039282" y="7766"/>
                  </a:lnTo>
                  <a:lnTo>
                    <a:pt x="5081119" y="29394"/>
                  </a:lnTo>
                  <a:lnTo>
                    <a:pt x="5114104" y="62380"/>
                  </a:lnTo>
                  <a:lnTo>
                    <a:pt x="5135733" y="104217"/>
                  </a:lnTo>
                  <a:lnTo>
                    <a:pt x="5143499" y="152399"/>
                  </a:lnTo>
                  <a:lnTo>
                    <a:pt x="5143499" y="3276599"/>
                  </a:lnTo>
                  <a:lnTo>
                    <a:pt x="5135733" y="3324782"/>
                  </a:lnTo>
                  <a:lnTo>
                    <a:pt x="5114104" y="3366619"/>
                  </a:lnTo>
                  <a:lnTo>
                    <a:pt x="5081119" y="3399604"/>
                  </a:lnTo>
                  <a:lnTo>
                    <a:pt x="5039282" y="3421233"/>
                  </a:lnTo>
                  <a:lnTo>
                    <a:pt x="4991099" y="3428999"/>
                  </a:lnTo>
                  <a:close/>
                </a:path>
              </a:pathLst>
            </a:custGeom>
            <a:solidFill>
              <a:srgbClr val="ECDF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192000" y="2762250"/>
              <a:ext cx="5142865" cy="809625"/>
            </a:xfrm>
            <a:custGeom>
              <a:avLst/>
              <a:gdLst/>
              <a:ahLst/>
              <a:cxnLst/>
              <a:rect l="l" t="t" r="r" b="b"/>
              <a:pathLst>
                <a:path w="5142865" h="809625">
                  <a:moveTo>
                    <a:pt x="4991100" y="809624"/>
                  </a:moveTo>
                  <a:lnTo>
                    <a:pt x="152400" y="809624"/>
                  </a:lnTo>
                  <a:lnTo>
                    <a:pt x="104217" y="801858"/>
                  </a:lnTo>
                  <a:lnTo>
                    <a:pt x="62380" y="780230"/>
                  </a:lnTo>
                  <a:lnTo>
                    <a:pt x="29395" y="747244"/>
                  </a:lnTo>
                  <a:lnTo>
                    <a:pt x="7766" y="705407"/>
                  </a:lnTo>
                  <a:lnTo>
                    <a:pt x="0" y="657225"/>
                  </a:lnTo>
                  <a:lnTo>
                    <a:pt x="0" y="152400"/>
                  </a:lnTo>
                  <a:lnTo>
                    <a:pt x="7766" y="104217"/>
                  </a:lnTo>
                  <a:lnTo>
                    <a:pt x="29395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4991100" y="0"/>
                  </a:lnTo>
                  <a:lnTo>
                    <a:pt x="5039282" y="7766"/>
                  </a:lnTo>
                  <a:lnTo>
                    <a:pt x="5081119" y="29394"/>
                  </a:lnTo>
                  <a:lnTo>
                    <a:pt x="5114105" y="62380"/>
                  </a:lnTo>
                  <a:lnTo>
                    <a:pt x="5135733" y="104217"/>
                  </a:lnTo>
                  <a:lnTo>
                    <a:pt x="5142383" y="145472"/>
                  </a:lnTo>
                  <a:lnTo>
                    <a:pt x="5142383" y="664152"/>
                  </a:lnTo>
                  <a:lnTo>
                    <a:pt x="5135733" y="705407"/>
                  </a:lnTo>
                  <a:lnTo>
                    <a:pt x="5114105" y="747244"/>
                  </a:lnTo>
                  <a:lnTo>
                    <a:pt x="5081119" y="780230"/>
                  </a:lnTo>
                  <a:lnTo>
                    <a:pt x="5039282" y="801858"/>
                  </a:lnTo>
                  <a:lnTo>
                    <a:pt x="4991100" y="809624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2508864" y="2966719"/>
            <a:ext cx="324612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20" dirty="0">
                <a:solidFill>
                  <a:srgbClr val="FFFFFF"/>
                </a:solidFill>
                <a:latin typeface="Tahoma"/>
                <a:cs typeface="Tahoma"/>
              </a:rPr>
              <a:t>EKSPERTU</a:t>
            </a:r>
            <a:r>
              <a:rPr sz="2250" b="1" spc="-1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250" b="1" spc="-20" dirty="0">
                <a:solidFill>
                  <a:srgbClr val="FFFFFF"/>
                </a:solidFill>
                <a:latin typeface="Tahoma"/>
                <a:cs typeface="Tahoma"/>
              </a:rPr>
              <a:t>VĒRTĒJUMI</a:t>
            </a:r>
            <a:endParaRPr sz="225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556489" y="3871594"/>
            <a:ext cx="4127500" cy="2006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Atšķiras</a:t>
            </a:r>
            <a:r>
              <a:rPr sz="2250" spc="1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izpratne</a:t>
            </a:r>
            <a:r>
              <a:rPr sz="2250" spc="1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par</a:t>
            </a:r>
            <a:r>
              <a:rPr sz="2250" spc="1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dabas</a:t>
            </a:r>
            <a:r>
              <a:rPr sz="2250" spc="1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25" dirty="0">
                <a:solidFill>
                  <a:srgbClr val="1B4232"/>
                </a:solidFill>
                <a:latin typeface="Microsoft Sans Serif"/>
                <a:cs typeface="Microsoft Sans Serif"/>
              </a:rPr>
              <a:t>un </a:t>
            </a:r>
            <a:r>
              <a:rPr sz="22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ekonomisko</a:t>
            </a:r>
            <a:r>
              <a:rPr sz="2250" spc="1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interešu</a:t>
            </a:r>
            <a:r>
              <a:rPr sz="2250" spc="1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līdzsvaru.</a:t>
            </a:r>
            <a:endParaRPr sz="2250">
              <a:latin typeface="Microsoft Sans Serif"/>
              <a:cs typeface="Microsoft Sans Serif"/>
            </a:endParaRPr>
          </a:p>
          <a:p>
            <a:pPr marL="12700" marR="624205">
              <a:lnSpc>
                <a:spcPct val="100000"/>
              </a:lnSpc>
              <a:spcBef>
                <a:spcPts val="2100"/>
              </a:spcBef>
            </a:pP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Svarīgas</a:t>
            </a:r>
            <a:r>
              <a:rPr sz="2250" spc="18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ir</a:t>
            </a:r>
            <a:r>
              <a:rPr sz="2250" spc="19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prasmes,</a:t>
            </a:r>
            <a:r>
              <a:rPr sz="2250" spc="1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dati, </a:t>
            </a:r>
            <a:r>
              <a:rPr sz="2250" dirty="0">
                <a:solidFill>
                  <a:srgbClr val="1B4232"/>
                </a:solidFill>
                <a:latin typeface="Microsoft Sans Serif"/>
                <a:cs typeface="Microsoft Sans Serif"/>
              </a:rPr>
              <a:t>regulējums</a:t>
            </a:r>
            <a:r>
              <a:rPr sz="2250" spc="2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2250" spc="23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25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sabiedrības iesaiste.</a:t>
            </a:r>
            <a:endParaRPr sz="2250">
              <a:latin typeface="Microsoft Sans Serif"/>
              <a:cs typeface="Microsoft Sans Serif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524115" y="6183322"/>
            <a:ext cx="11240135" cy="2199005"/>
            <a:chOff x="3524115" y="6183322"/>
            <a:chExt cx="11240135" cy="2199005"/>
          </a:xfrm>
        </p:grpSpPr>
        <p:sp>
          <p:nvSpPr>
            <p:cNvPr id="21" name="object 21"/>
            <p:cNvSpPr/>
            <p:nvPr/>
          </p:nvSpPr>
          <p:spPr>
            <a:xfrm>
              <a:off x="3524249" y="7143749"/>
              <a:ext cx="11239500" cy="1238250"/>
            </a:xfrm>
            <a:custGeom>
              <a:avLst/>
              <a:gdLst/>
              <a:ahLst/>
              <a:cxnLst/>
              <a:rect l="l" t="t" r="r" b="b"/>
              <a:pathLst>
                <a:path w="11239500" h="1238250">
                  <a:moveTo>
                    <a:pt x="11087100" y="1238250"/>
                  </a:moveTo>
                  <a:lnTo>
                    <a:pt x="152400" y="1238250"/>
                  </a:lnTo>
                  <a:lnTo>
                    <a:pt x="104217" y="1230483"/>
                  </a:lnTo>
                  <a:lnTo>
                    <a:pt x="62380" y="1208855"/>
                  </a:lnTo>
                  <a:lnTo>
                    <a:pt x="29394" y="1175869"/>
                  </a:lnTo>
                  <a:lnTo>
                    <a:pt x="7766" y="1134032"/>
                  </a:lnTo>
                  <a:lnTo>
                    <a:pt x="0" y="1085850"/>
                  </a:lnTo>
                  <a:lnTo>
                    <a:pt x="0" y="152400"/>
                  </a:lnTo>
                  <a:lnTo>
                    <a:pt x="7766" y="104217"/>
                  </a:lnTo>
                  <a:lnTo>
                    <a:pt x="29394" y="62380"/>
                  </a:lnTo>
                  <a:lnTo>
                    <a:pt x="62380" y="29394"/>
                  </a:lnTo>
                  <a:lnTo>
                    <a:pt x="104217" y="7766"/>
                  </a:lnTo>
                  <a:lnTo>
                    <a:pt x="152400" y="0"/>
                  </a:lnTo>
                  <a:lnTo>
                    <a:pt x="11087100" y="0"/>
                  </a:lnTo>
                  <a:lnTo>
                    <a:pt x="11135283" y="7766"/>
                  </a:lnTo>
                  <a:lnTo>
                    <a:pt x="11177119" y="29394"/>
                  </a:lnTo>
                  <a:lnTo>
                    <a:pt x="11210105" y="62380"/>
                  </a:lnTo>
                  <a:lnTo>
                    <a:pt x="11231733" y="104217"/>
                  </a:lnTo>
                  <a:lnTo>
                    <a:pt x="11239500" y="152400"/>
                  </a:lnTo>
                  <a:lnTo>
                    <a:pt x="11239500" y="1085850"/>
                  </a:lnTo>
                  <a:lnTo>
                    <a:pt x="11231733" y="1134032"/>
                  </a:lnTo>
                  <a:lnTo>
                    <a:pt x="11210105" y="1175869"/>
                  </a:lnTo>
                  <a:lnTo>
                    <a:pt x="11177119" y="1208855"/>
                  </a:lnTo>
                  <a:lnTo>
                    <a:pt x="11135283" y="1230483"/>
                  </a:lnTo>
                  <a:lnTo>
                    <a:pt x="11087100" y="1238250"/>
                  </a:lnTo>
                  <a:close/>
                </a:path>
              </a:pathLst>
            </a:custGeom>
            <a:solidFill>
              <a:srgbClr val="1B423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3533640" y="6192847"/>
              <a:ext cx="5554345" cy="941705"/>
            </a:xfrm>
            <a:custGeom>
              <a:avLst/>
              <a:gdLst/>
              <a:ahLst/>
              <a:cxnLst/>
              <a:rect l="l" t="t" r="r" b="b"/>
              <a:pathLst>
                <a:path w="5554345" h="941704">
                  <a:moveTo>
                    <a:pt x="0" y="0"/>
                  </a:moveTo>
                  <a:lnTo>
                    <a:pt x="5554012" y="941357"/>
                  </a:lnTo>
                </a:path>
              </a:pathLst>
            </a:custGeom>
            <a:ln w="19049">
              <a:solidFill>
                <a:srgbClr val="2D6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9092268" y="7107624"/>
              <a:ext cx="42545" cy="56515"/>
            </a:xfrm>
            <a:custGeom>
              <a:avLst/>
              <a:gdLst/>
              <a:ahLst/>
              <a:cxnLst/>
              <a:rect l="l" t="t" r="r" b="b"/>
              <a:pathLst>
                <a:path w="42545" h="56515">
                  <a:moveTo>
                    <a:pt x="0" y="56346"/>
                  </a:moveTo>
                  <a:lnTo>
                    <a:pt x="9550" y="0"/>
                  </a:lnTo>
                  <a:lnTo>
                    <a:pt x="42339" y="34540"/>
                  </a:lnTo>
                  <a:lnTo>
                    <a:pt x="0" y="56346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9092268" y="7107624"/>
              <a:ext cx="42545" cy="56515"/>
            </a:xfrm>
            <a:custGeom>
              <a:avLst/>
              <a:gdLst/>
              <a:ahLst/>
              <a:cxnLst/>
              <a:rect l="l" t="t" r="r" b="b"/>
              <a:pathLst>
                <a:path w="42545" h="56515">
                  <a:moveTo>
                    <a:pt x="9550" y="0"/>
                  </a:moveTo>
                  <a:lnTo>
                    <a:pt x="42339" y="34540"/>
                  </a:lnTo>
                  <a:lnTo>
                    <a:pt x="0" y="56346"/>
                  </a:lnTo>
                  <a:lnTo>
                    <a:pt x="9550" y="0"/>
                  </a:lnTo>
                  <a:close/>
                </a:path>
              </a:pathLst>
            </a:custGeom>
            <a:ln w="19049">
              <a:solidFill>
                <a:srgbClr val="2D6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143999" y="6200774"/>
              <a:ext cx="0" cy="885825"/>
            </a:xfrm>
            <a:custGeom>
              <a:avLst/>
              <a:gdLst/>
              <a:ahLst/>
              <a:cxnLst/>
              <a:rect l="l" t="t" r="r" b="b"/>
              <a:pathLst>
                <a:path h="885825">
                  <a:moveTo>
                    <a:pt x="0" y="0"/>
                  </a:moveTo>
                  <a:lnTo>
                    <a:pt x="0" y="885824"/>
                  </a:lnTo>
                </a:path>
              </a:pathLst>
            </a:custGeom>
            <a:ln w="19049">
              <a:solidFill>
                <a:srgbClr val="2D6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115424" y="7096124"/>
              <a:ext cx="57150" cy="38100"/>
            </a:xfrm>
            <a:custGeom>
              <a:avLst/>
              <a:gdLst/>
              <a:ahLst/>
              <a:cxnLst/>
              <a:rect l="l" t="t" r="r" b="b"/>
              <a:pathLst>
                <a:path w="57150" h="38100">
                  <a:moveTo>
                    <a:pt x="0" y="0"/>
                  </a:moveTo>
                  <a:lnTo>
                    <a:pt x="57149" y="0"/>
                  </a:lnTo>
                  <a:lnTo>
                    <a:pt x="28574" y="380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9115424" y="7096124"/>
              <a:ext cx="57150" cy="38100"/>
            </a:xfrm>
            <a:custGeom>
              <a:avLst/>
              <a:gdLst/>
              <a:ahLst/>
              <a:cxnLst/>
              <a:rect l="l" t="t" r="r" b="b"/>
              <a:pathLst>
                <a:path w="57150" h="38100">
                  <a:moveTo>
                    <a:pt x="57149" y="0"/>
                  </a:moveTo>
                  <a:lnTo>
                    <a:pt x="28574" y="38099"/>
                  </a:lnTo>
                  <a:lnTo>
                    <a:pt x="0" y="0"/>
                  </a:lnTo>
                  <a:lnTo>
                    <a:pt x="57149" y="0"/>
                  </a:lnTo>
                  <a:close/>
                </a:path>
              </a:pathLst>
            </a:custGeom>
            <a:ln w="19049">
              <a:solidFill>
                <a:srgbClr val="2D6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200266" y="6192848"/>
              <a:ext cx="5554345" cy="941705"/>
            </a:xfrm>
            <a:custGeom>
              <a:avLst/>
              <a:gdLst/>
              <a:ahLst/>
              <a:cxnLst/>
              <a:rect l="l" t="t" r="r" b="b"/>
              <a:pathLst>
                <a:path w="5554344" h="941704">
                  <a:moveTo>
                    <a:pt x="5554012" y="0"/>
                  </a:moveTo>
                  <a:lnTo>
                    <a:pt x="0" y="941357"/>
                  </a:lnTo>
                </a:path>
              </a:pathLst>
            </a:custGeom>
            <a:ln w="19049">
              <a:solidFill>
                <a:srgbClr val="2D6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9153311" y="7107624"/>
              <a:ext cx="42545" cy="56515"/>
            </a:xfrm>
            <a:custGeom>
              <a:avLst/>
              <a:gdLst/>
              <a:ahLst/>
              <a:cxnLst/>
              <a:rect l="l" t="t" r="r" b="b"/>
              <a:pathLst>
                <a:path w="42545" h="56515">
                  <a:moveTo>
                    <a:pt x="32789" y="0"/>
                  </a:moveTo>
                  <a:lnTo>
                    <a:pt x="42339" y="56346"/>
                  </a:lnTo>
                  <a:lnTo>
                    <a:pt x="0" y="34540"/>
                  </a:lnTo>
                  <a:lnTo>
                    <a:pt x="32789" y="0"/>
                  </a:lnTo>
                  <a:close/>
                </a:path>
              </a:pathLst>
            </a:custGeom>
            <a:solidFill>
              <a:srgbClr val="2D6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9153311" y="7107624"/>
              <a:ext cx="42545" cy="56515"/>
            </a:xfrm>
            <a:custGeom>
              <a:avLst/>
              <a:gdLst/>
              <a:ahLst/>
              <a:cxnLst/>
              <a:rect l="l" t="t" r="r" b="b"/>
              <a:pathLst>
                <a:path w="42545" h="56515">
                  <a:moveTo>
                    <a:pt x="42339" y="56346"/>
                  </a:moveTo>
                  <a:lnTo>
                    <a:pt x="0" y="34540"/>
                  </a:lnTo>
                  <a:lnTo>
                    <a:pt x="32789" y="0"/>
                  </a:lnTo>
                  <a:lnTo>
                    <a:pt x="42339" y="56346"/>
                  </a:lnTo>
                  <a:close/>
                </a:path>
              </a:pathLst>
            </a:custGeom>
            <a:ln w="19049">
              <a:solidFill>
                <a:srgbClr val="2D6A4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898538" y="7367269"/>
            <a:ext cx="8491220" cy="90931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805305" marR="5080" indent="-1793239">
              <a:lnSpc>
                <a:spcPts val="3450"/>
              </a:lnSpc>
              <a:spcBef>
                <a:spcPts val="259"/>
              </a:spcBef>
            </a:pPr>
            <a:r>
              <a:rPr sz="2900" b="1" spc="60" dirty="0">
                <a:solidFill>
                  <a:srgbClr val="FFFFFF"/>
                </a:solidFill>
                <a:latin typeface="Tahoma"/>
                <a:cs typeface="Tahoma"/>
              </a:rPr>
              <a:t>DATOS</a:t>
            </a:r>
            <a:r>
              <a:rPr sz="2900" b="1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b="1" dirty="0">
                <a:solidFill>
                  <a:srgbClr val="FFFFFF"/>
                </a:solidFill>
                <a:latin typeface="Tahoma"/>
                <a:cs typeface="Tahoma"/>
              </a:rPr>
              <a:t>BALSTĪTA</a:t>
            </a:r>
            <a:r>
              <a:rPr sz="2900" b="1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b="1" spc="-4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2900" b="1" spc="-1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b="1" spc="-145" dirty="0">
                <a:solidFill>
                  <a:srgbClr val="FFFFFF"/>
                </a:solidFill>
                <a:latin typeface="Tahoma"/>
                <a:cs typeface="Tahoma"/>
              </a:rPr>
              <a:t>TERITORIJAI</a:t>
            </a:r>
            <a:r>
              <a:rPr sz="2900" b="1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b="1" spc="-10" dirty="0">
                <a:solidFill>
                  <a:srgbClr val="FFFFFF"/>
                </a:solidFill>
                <a:latin typeface="Tahoma"/>
                <a:cs typeface="Tahoma"/>
              </a:rPr>
              <a:t>PIELĀGOTA </a:t>
            </a:r>
            <a:r>
              <a:rPr sz="2900" b="1" spc="80" dirty="0">
                <a:solidFill>
                  <a:srgbClr val="FFFFFF"/>
                </a:solidFill>
                <a:latin typeface="Tahoma"/>
                <a:cs typeface="Tahoma"/>
              </a:rPr>
              <a:t>MEŽA</a:t>
            </a:r>
            <a:r>
              <a:rPr sz="2900" b="1" spc="-1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00" b="1" spc="-10" dirty="0">
                <a:solidFill>
                  <a:srgbClr val="FFFFFF"/>
                </a:solidFill>
                <a:latin typeface="Tahoma"/>
                <a:cs typeface="Tahoma"/>
              </a:rPr>
              <a:t>APSAIMNIEKOŠANA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14932" y="8862694"/>
            <a:ext cx="4561840" cy="356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55" dirty="0">
                <a:solidFill>
                  <a:srgbClr val="1B4232"/>
                </a:solidFill>
                <a:latin typeface="Microsoft Sans Serif"/>
                <a:cs typeface="Microsoft Sans Serif"/>
              </a:rPr>
              <a:t>Produktivitāte</a:t>
            </a:r>
            <a:r>
              <a:rPr sz="2150" spc="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2150" spc="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55" dirty="0">
                <a:solidFill>
                  <a:srgbClr val="1B4232"/>
                </a:solidFill>
                <a:latin typeface="Microsoft Sans Serif"/>
                <a:cs typeface="Microsoft Sans Serif"/>
              </a:rPr>
              <a:t>pievienotā</a:t>
            </a:r>
            <a:r>
              <a:rPr sz="2150" spc="4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vērtība</a:t>
            </a:r>
            <a:endParaRPr sz="215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78473" y="8862694"/>
            <a:ext cx="4189095" cy="356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91160" indent="-378460">
              <a:lnSpc>
                <a:spcPct val="100000"/>
              </a:lnSpc>
              <a:spcBef>
                <a:spcPts val="125"/>
              </a:spcBef>
              <a:buChar char="•"/>
              <a:tabLst>
                <a:tab pos="391160" algn="l"/>
              </a:tabLst>
            </a:pPr>
            <a:r>
              <a:rPr sz="2150" dirty="0">
                <a:solidFill>
                  <a:srgbClr val="1B4232"/>
                </a:solidFill>
                <a:latin typeface="Microsoft Sans Serif"/>
                <a:cs typeface="Microsoft Sans Serif"/>
              </a:rPr>
              <a:t>Dabas</a:t>
            </a:r>
            <a:r>
              <a:rPr sz="2150" spc="2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2150" spc="2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dirty="0">
                <a:solidFill>
                  <a:srgbClr val="1B4232"/>
                </a:solidFill>
                <a:latin typeface="Microsoft Sans Serif"/>
                <a:cs typeface="Microsoft Sans Serif"/>
              </a:rPr>
              <a:t>rekreācijas</a:t>
            </a:r>
            <a:r>
              <a:rPr sz="2150" spc="24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55" dirty="0">
                <a:solidFill>
                  <a:srgbClr val="1B4232"/>
                </a:solidFill>
                <a:latin typeface="Microsoft Sans Serif"/>
                <a:cs typeface="Microsoft Sans Serif"/>
              </a:rPr>
              <a:t>vērtības</a:t>
            </a:r>
            <a:endParaRPr sz="2150">
              <a:latin typeface="Microsoft Sans Serif"/>
              <a:cs typeface="Microsoft Sans Serif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1869349" y="8862694"/>
            <a:ext cx="3703954" cy="3568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91160" indent="-378460">
              <a:lnSpc>
                <a:spcPct val="100000"/>
              </a:lnSpc>
              <a:spcBef>
                <a:spcPts val="125"/>
              </a:spcBef>
              <a:buChar char="•"/>
              <a:tabLst>
                <a:tab pos="391160" algn="l"/>
              </a:tabLst>
            </a:pPr>
            <a:r>
              <a:rPr sz="2150" dirty="0">
                <a:solidFill>
                  <a:srgbClr val="1B4232"/>
                </a:solidFill>
                <a:latin typeface="Microsoft Sans Serif"/>
                <a:cs typeface="Microsoft Sans Serif"/>
              </a:rPr>
              <a:t>Līdzdalība</a:t>
            </a:r>
            <a:r>
              <a:rPr sz="2150" spc="27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un</a:t>
            </a:r>
            <a:r>
              <a:rPr sz="2150" spc="26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2150" spc="40" dirty="0">
                <a:solidFill>
                  <a:srgbClr val="1B4232"/>
                </a:solidFill>
                <a:latin typeface="Microsoft Sans Serif"/>
                <a:cs typeface="Microsoft Sans Serif"/>
              </a:rPr>
              <a:t>uzticēšanās</a:t>
            </a:r>
            <a:endParaRPr sz="2150">
              <a:latin typeface="Microsoft Sans Serif"/>
              <a:cs typeface="Microsoft Sans Serif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031239" y="9687500"/>
            <a:ext cx="8762365" cy="24447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Avoti:</a:t>
            </a:r>
            <a:r>
              <a:rPr sz="1400" spc="1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scenāriju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modelis</a:t>
            </a:r>
            <a:r>
              <a:rPr sz="1400" spc="1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līdz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spc="65" dirty="0">
                <a:solidFill>
                  <a:srgbClr val="1B4232"/>
                </a:solidFill>
                <a:latin typeface="Microsoft Sans Serif"/>
                <a:cs typeface="Microsoft Sans Serif"/>
              </a:rPr>
              <a:t>2050.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gadam</a:t>
            </a:r>
            <a:r>
              <a:rPr sz="1400" spc="1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(diskonts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spc="60" dirty="0">
                <a:solidFill>
                  <a:srgbClr val="1B4232"/>
                </a:solidFill>
                <a:latin typeface="Microsoft Sans Serif"/>
                <a:cs typeface="Microsoft Sans Serif"/>
              </a:rPr>
              <a:t>4%),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iedzīvotāju</a:t>
            </a:r>
            <a:r>
              <a:rPr sz="1400" spc="1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dirty="0">
                <a:solidFill>
                  <a:srgbClr val="1B4232"/>
                </a:solidFill>
                <a:latin typeface="Microsoft Sans Serif"/>
                <a:cs typeface="Microsoft Sans Serif"/>
              </a:rPr>
              <a:t>aptauja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spc="-30" dirty="0">
                <a:solidFill>
                  <a:srgbClr val="1B4232"/>
                </a:solidFill>
                <a:latin typeface="Microsoft Sans Serif"/>
                <a:cs typeface="Microsoft Sans Serif"/>
              </a:rPr>
              <a:t>(N=1011),</a:t>
            </a:r>
            <a:r>
              <a:rPr sz="1400" spc="195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spc="50" dirty="0">
                <a:solidFill>
                  <a:srgbClr val="1B4232"/>
                </a:solidFill>
                <a:latin typeface="Microsoft Sans Serif"/>
                <a:cs typeface="Microsoft Sans Serif"/>
              </a:rPr>
              <a:t>ekspertu</a:t>
            </a:r>
            <a:r>
              <a:rPr sz="1400" spc="200" dirty="0">
                <a:solidFill>
                  <a:srgbClr val="1B4232"/>
                </a:solidFill>
                <a:latin typeface="Microsoft Sans Serif"/>
                <a:cs typeface="Microsoft Sans Serif"/>
              </a:rPr>
              <a:t> </a:t>
            </a:r>
            <a:r>
              <a:rPr sz="1400" spc="-10" dirty="0">
                <a:solidFill>
                  <a:srgbClr val="1B4232"/>
                </a:solidFill>
                <a:latin typeface="Microsoft Sans Serif"/>
                <a:cs typeface="Microsoft Sans Serif"/>
              </a:rPr>
              <a:t>atskaite.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6842739" y="9640768"/>
            <a:ext cx="237490" cy="27940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sz="1650" spc="-60" dirty="0">
                <a:solidFill>
                  <a:srgbClr val="1B4232"/>
                </a:solidFill>
                <a:latin typeface="Microsoft Sans Serif"/>
                <a:cs typeface="Microsoft Sans Serif"/>
              </a:rPr>
              <a:t>19</a:t>
            </a:r>
            <a:endParaRPr sz="165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B81C7-D66E-A87F-B7B4-DFAE1F973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A6B1E5-896E-D397-7463-A5D47DBD0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432D9-7CDF-078D-B300-B7FA0777E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168" y="-18436"/>
            <a:ext cx="18755968" cy="103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98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1529</Words>
  <Application>Microsoft Office PowerPoint</Application>
  <PresentationFormat>Custom</PresentationFormat>
  <Paragraphs>419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Microsoft Sans Serif</vt:lpstr>
      <vt:lpstr>Tahoma</vt:lpstr>
      <vt:lpstr>Times New Roman</vt:lpstr>
      <vt:lpstr>Verdana</vt:lpstr>
      <vt:lpstr>Office Theme</vt:lpstr>
      <vt:lpstr>LATVIJAS MEŽA NOZARES</vt:lpstr>
      <vt:lpstr>EKONOMISKĀ ATDEVE</vt:lpstr>
      <vt:lpstr>PAR PĒTĪJUMU</vt:lpstr>
      <vt:lpstr>ČETRI MEŽA ATTĪSTĪBAS SCENĀRIJI</vt:lpstr>
      <vt:lpstr>IMA SCENĀRIJAM AUGSTĀKĀ EKONOMISKĀ VĒRTĪBA</vt:lpstr>
      <vt:lpstr>SCENĀRIJU SALĪDZINĀJUMS AR BĀZES SCENĀRIJU (IKD)</vt:lpstr>
      <vt:lpstr>LĪDZSVARA EFEKTIVITĀTES LĪKNE</vt:lpstr>
      <vt:lpstr>SCENĀRIJU IEGUVUMI UN KOMPROMISI</vt:lpstr>
      <vt:lpstr>PARETO LĪDZSVARA MODELIS</vt:lpstr>
      <vt:lpstr>PĒTĪJUMA SECINĀJUMI</vt:lpstr>
      <vt:lpstr>PĒTĪJUMA SECINĀJUMI</vt:lpstr>
      <vt:lpstr>MEŽA TUVUMS UN APMEKLĒŠANA REĢIONOS</vt:lpstr>
      <vt:lpstr>MEŽA IEGUVUMU VĒRTĒJUMS REĢIONOS</vt:lpstr>
      <vt:lpstr>DABAS AIZSARDZĪBAS METODES: VIDZEME</vt:lpstr>
      <vt:lpstr>KAS MOTIVĒ LĪDZDARBOTIES?</vt:lpstr>
      <vt:lpstr>APTAUJAS KOPSAVILKUMS</vt:lpstr>
      <vt:lpstr>EKSPERTU VĒRTĒJUMI: ATŠĶIRĪGS SKATĪJUMS UZ LĪDZSVARU</vt:lpstr>
      <vt:lpstr>EKSPERTU VĒRTĒJUMI: DARBASPĒKA PIEEJAMĪBA</vt:lpstr>
      <vt:lpstr>PĒTĪJUMA KOPSAVILKUMS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LMNAS — Valmiera - 14.10.2026.</dc:title>
  <dc:creator>Katrīna Segliņa</dc:creator>
  <cp:keywords>DAHX3fG15KA,BACTK3ez50I</cp:keywords>
  <cp:lastModifiedBy>Inese Pabērza</cp:lastModifiedBy>
  <cp:revision>1</cp:revision>
  <dcterms:created xsi:type="dcterms:W3CDTF">2026-10-13T15:38:26Z</dcterms:created>
  <dcterms:modified xsi:type="dcterms:W3CDTF">2026-10-13T15:56:01Z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2026-10-13T00:00:00Z</vt:filetime>
  </property>
  <property fmtid="{D5CDD505-2E9C-101B-9397-08002B2CF9AE}" pid="4" name="Creator">
    <vt:lpwstr>Canva</vt:lpwstr>
  </property>
  <property fmtid="{D5CDD505-2E9C-101B-9397-08002B2CF9AE}" pid="5" name="LastSaved">
    <vt:filetime>2026-10-13T00:00:00Z</vt:filetime>
  </property>
  <property fmtid="{D5CDD505-2E9C-101B-9397-08002B2CF9AE}" pid="6" name="Producer">
    <vt:lpwstr>Canva</vt:lpwstr>
  </property>
</Properties>
</file>