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ppt/tags/tag4.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drawings/drawing1.xml" ContentType="application/vnd.openxmlformats-officedocument.drawingml.chartshapes+xml"/>
  <Override PartName="/ppt/notesSlides/notesSlide1.xml" ContentType="application/vnd.openxmlformats-officedocument.presentationml.notesSlid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theme/themeOverride1.xml" ContentType="application/vnd.openxmlformats-officedocument.themeOverrid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theme/themeOverride2.xml" ContentType="application/vnd.openxmlformats-officedocument.themeOverr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notesSlides/notesSlide4.xml" ContentType="application/vnd.openxmlformats-officedocument.presentationml.notesSlid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theme/themeOverride3.xml" ContentType="application/vnd.openxmlformats-officedocument.themeOverrid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theme/themeOverride4.xml" ContentType="application/vnd.openxmlformats-officedocument.themeOverr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theme/themeOverride5.xml" ContentType="application/vnd.openxmlformats-officedocument.themeOverride+xml"/>
  <Override PartName="/ppt/notesSlides/notesSlide7.xml" ContentType="application/vnd.openxmlformats-officedocument.presentationml.notesSlid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theme/themeOverride6.xml" ContentType="application/vnd.openxmlformats-officedocument.themeOverrid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theme/themeOverride7.xml" ContentType="application/vnd.openxmlformats-officedocument.themeOverrid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ppt/theme/themeOverride8.xml" ContentType="application/vnd.openxmlformats-officedocument.themeOverride+xml"/>
  <Override PartName="/ppt/charts/chart14.xml" ContentType="application/vnd.openxmlformats-officedocument.drawingml.chart+xml"/>
  <Override PartName="/ppt/charts/style14.xml" ContentType="application/vnd.ms-office.chartstyle+xml"/>
  <Override PartName="/ppt/charts/colors14.xml" ContentType="application/vnd.ms-office.chartcolorstyle+xml"/>
  <Override PartName="/ppt/theme/themeOverride9.xml" ContentType="application/vnd.openxmlformats-officedocument.themeOverr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5" Type="http://schemas.microsoft.com/office/2020/02/relationships/classificationlabels" Target="docMetadata/LabelInfo.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bookmarkIdSeed="2">
  <p:sldMasterIdLst>
    <p:sldMasterId id="2147483660" r:id="rId4"/>
    <p:sldMasterId id="2147483786" r:id="rId5"/>
  </p:sldMasterIdLst>
  <p:notesMasterIdLst>
    <p:notesMasterId r:id="rId36"/>
  </p:notesMasterIdLst>
  <p:handoutMasterIdLst>
    <p:handoutMasterId r:id="rId37"/>
  </p:handoutMasterIdLst>
  <p:sldIdLst>
    <p:sldId id="2147481064" r:id="rId6"/>
    <p:sldId id="2147481099" r:id="rId7"/>
    <p:sldId id="2147481061" r:id="rId8"/>
    <p:sldId id="2147481102" r:id="rId9"/>
    <p:sldId id="2147481105" r:id="rId10"/>
    <p:sldId id="2147481106" r:id="rId11"/>
    <p:sldId id="2147481101" r:id="rId12"/>
    <p:sldId id="452" r:id="rId13"/>
    <p:sldId id="2147481062" r:id="rId14"/>
    <p:sldId id="453" r:id="rId15"/>
    <p:sldId id="2147472334" r:id="rId16"/>
    <p:sldId id="455" r:id="rId17"/>
    <p:sldId id="2147472335" r:id="rId18"/>
    <p:sldId id="454" r:id="rId19"/>
    <p:sldId id="2147481063" r:id="rId20"/>
    <p:sldId id="2147481084" r:id="rId21"/>
    <p:sldId id="2147481109" r:id="rId22"/>
    <p:sldId id="2147481110" r:id="rId23"/>
    <p:sldId id="2147481111" r:id="rId24"/>
    <p:sldId id="2147481085" r:id="rId25"/>
    <p:sldId id="2147481086" r:id="rId26"/>
    <p:sldId id="2147481088" r:id="rId27"/>
    <p:sldId id="2147481089" r:id="rId28"/>
    <p:sldId id="2147481087" r:id="rId29"/>
    <p:sldId id="2147481091" r:id="rId30"/>
    <p:sldId id="2147481065" r:id="rId31"/>
    <p:sldId id="2147481098" r:id="rId32"/>
    <p:sldId id="2147481107" r:id="rId33"/>
    <p:sldId id="272" r:id="rId34"/>
    <p:sldId id="598" r:id="rId35"/>
  </p:sldIdLst>
  <p:sldSz cx="12192000" cy="6858000"/>
  <p:notesSz cx="6858000" cy="9144000"/>
  <p:embeddedFontLst>
    <p:embeddedFont>
      <p:font typeface="KPMG Bold" panose="020B0803030202040204" pitchFamily="34" charset="0"/>
      <p:bold r:id="rId38"/>
      <p:boldItalic r:id="rId39"/>
    </p:embeddedFont>
  </p:embeddedFontLst>
  <p:custDataLst>
    <p:tags r:id="rId40"/>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3F4DD74E-6A89-5E41-232A-296B1D0EA088}" name="Saulitis, Oskars" initials="OS" userId="S::osaulitis@kpmg.com::7d3adbae-8454-4499-b531-e8589b491b85" providerId="AD"/>
  <p188:author id="{35FED95B-B191-C38E-011E-5B920ACC558F}" name="Rudus, Krisjanis" initials="KR" userId="S::krudus@kpmg.com::3f101dfa-3309-40fa-bb45-f42767156758" providerId="AD"/>
  <p188:author id="{52573973-F38C-1A1C-DD64-ED3CCFA5B9C7}" name="Kovalevskis, Kristaps" initials="KK" userId="S::KKovalevskis@kpmg.com::8b8584ff-02e0-47bb-a269-e6aa284fa579" providerId="AD"/>
  <p188:author id="{76904DB5-2B06-13A5-2906-F15AD18D3F80}" name="Lama, Livis" initials="LL" userId="S::LLama@kpmg.com::dca15293-5194-4fde-b9f1-12746678d56f" providerId="AD"/>
  <p188:author id="{0F7AEFB5-42A0-CE94-C635-825CDA2378BC}" name="Deksne, Evija" initials="ED" userId="S::edeksne@kpmg.com::79182056-9065-4219-a94c-17087cd559d0" providerId="AD"/>
  <p188:author id="{55145CB9-8646-F167-0430-7107B0CECCEB}" name="Grasis, Edvards" initials="EG" userId="S::EGrasis@kpmg.com::e930188d-a3cf-4bd4-89fc-4822b7cbb12a"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White, Catherine" initials="WC" lastIdx="18" clrIdx="0">
    <p:extLst>
      <p:ext uri="{19B8F6BF-5375-455C-9EA6-DF929625EA0E}">
        <p15:presenceInfo xmlns:p15="http://schemas.microsoft.com/office/powerpoint/2012/main" userId="S::cjwhite@kpmg.ca::0dea3d63-dcad-4748-a310-11ef28cac8a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D9D9D9"/>
    <a:srgbClr val="63EBDA"/>
    <a:srgbClr val="ACEAFF"/>
    <a:srgbClr val="E5E5E5"/>
    <a:srgbClr val="B2B2B2"/>
    <a:srgbClr val="989898"/>
    <a:srgbClr val="666666"/>
    <a:srgbClr val="333333"/>
    <a:srgbClr val="00C0A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9" d="100"/>
          <a:sy n="109" d="100"/>
        </p:scale>
        <p:origin x="126" y="102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font" Target="fonts/font2.fntdata"/><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presProps" Target="presProp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handoutMaster" Target="handoutMasters/handoutMaster1.xml"/><Relationship Id="rId40" Type="http://schemas.openxmlformats.org/officeDocument/2006/relationships/tags" Target="tags/tag1.xml"/><Relationship Id="rId45"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font" Target="fonts/font1.fntdata"/><Relationship Id="rId46" Type="http://schemas.microsoft.com/office/2018/10/relationships/authors" Target="authors.xml"/><Relationship Id="rId20" Type="http://schemas.openxmlformats.org/officeDocument/2006/relationships/slide" Target="slides/slide15.xml"/><Relationship Id="rId41" Type="http://schemas.openxmlformats.org/officeDocument/2006/relationships/commentAuthors" Target="commentAuthors.xml"/></Relationships>
</file>

<file path=ppt/charts/_rels/chart1.xml.rels><?xml version="1.0" encoding="UTF-8" standalone="yes"?>
<Relationships xmlns="http://schemas.openxmlformats.org/package/2006/relationships"><Relationship Id="rId3" Type="http://schemas.openxmlformats.org/officeDocument/2006/relationships/oleObject" Target="https://spo-global.kpmg.com/sites/LV-Advisory-ProjectCarpetnerLVM/Shared%20Documents/Project%20Carpetner%20(LVM)/4.%20Workings/Metodolo&#291;ijas%20darba%20fails.xlsx" TargetMode="External"/><Relationship Id="rId2" Type="http://schemas.microsoft.com/office/2011/relationships/chartColorStyle" Target="colors1.xml"/><Relationship Id="rId1" Type="http://schemas.microsoft.com/office/2011/relationships/chartStyle" Target="style1.xml"/><Relationship Id="rId4" Type="http://schemas.openxmlformats.org/officeDocument/2006/relationships/chartUserShapes" Target="../drawings/drawing1.xml"/></Relationships>
</file>

<file path=ppt/charts/_rels/chart2.xml.rels><?xml version="1.0" encoding="UTF-8" standalone="yes"?>
<Relationships xmlns="http://schemas.openxmlformats.org/package/2006/relationships"><Relationship Id="rId3" Type="http://schemas.openxmlformats.org/officeDocument/2006/relationships/themeOverride" Target="../theme/themeOverride1.xml"/><Relationship Id="rId2" Type="http://schemas.microsoft.com/office/2011/relationships/chartColorStyle" Target="colors2.xml"/><Relationship Id="rId1" Type="http://schemas.microsoft.com/office/2011/relationships/chartStyle" Target="style2.xml"/><Relationship Id="rId4" Type="http://schemas.openxmlformats.org/officeDocument/2006/relationships/oleObject" Target="https://spo-global.kpmg.com/sites/LV-Advisory-ProjectCarpetnerLVM/Shared%20Documents/Project%20Carpetner%20(LVM)/4.%20Workings/Metodolo&#291;ijas%20darba%20fails.xlsx" TargetMode="External"/></Relationships>
</file>

<file path=ppt/charts/_rels/chart3.xml.rels><?xml version="1.0" encoding="UTF-8" standalone="yes"?>
<Relationships xmlns="http://schemas.openxmlformats.org/package/2006/relationships"><Relationship Id="rId3" Type="http://schemas.openxmlformats.org/officeDocument/2006/relationships/themeOverride" Target="../theme/themeOverride2.xml"/><Relationship Id="rId2" Type="http://schemas.microsoft.com/office/2011/relationships/chartColorStyle" Target="colors3.xml"/><Relationship Id="rId1" Type="http://schemas.microsoft.com/office/2011/relationships/chartStyle" Target="style3.xml"/><Relationship Id="rId4" Type="http://schemas.openxmlformats.org/officeDocument/2006/relationships/oleObject" Target="https://spo-global.kpmg.com/sites/LV-Advisory-ProjectCarpetnerLVM/Shared%20Documents/Project%20Carpetner%20(LVM)/4.%20Workings/Metodolo&#291;ijas%20darba%20fails.xlsx" TargetMode="External"/></Relationships>
</file>

<file path=ppt/charts/_rels/chart4.xml.rels><?xml version="1.0" encoding="UTF-8" standalone="yes"?>
<Relationships xmlns="http://schemas.openxmlformats.org/package/2006/relationships"><Relationship Id="rId3" Type="http://schemas.openxmlformats.org/officeDocument/2006/relationships/oleObject" Target="https://spo-global.kpmg.com/sites/LV-Advisory-ProjectCarpetnerLVM/Shared%20Documents/Project%20Carpetner%20(LVM)/4.%20Workings/Metodolo&#291;ijas%20darba%20fails.xlsx" TargetMode="External"/><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themeOverride" Target="../theme/themeOverride3.xml"/><Relationship Id="rId2" Type="http://schemas.microsoft.com/office/2011/relationships/chartColorStyle" Target="colors5.xml"/><Relationship Id="rId1" Type="http://schemas.microsoft.com/office/2011/relationships/chartStyle" Target="style5.xml"/><Relationship Id="rId4" Type="http://schemas.openxmlformats.org/officeDocument/2006/relationships/oleObject" Target="https://spo-global.kpmg.com/sites/LV-Advisory-ProjectCarpetnerLVM/Shared%20Documents/Project%20Carpetner%20(LVM)/4.%20Workings/Metodolo&#291;ijas%20darba%20fails.xlsx" TargetMode="External"/></Relationships>
</file>

<file path=ppt/charts/_rels/chart6.xml.rels><?xml version="1.0" encoding="UTF-8" standalone="yes"?>
<Relationships xmlns="http://schemas.openxmlformats.org/package/2006/relationships"><Relationship Id="rId3" Type="http://schemas.openxmlformats.org/officeDocument/2006/relationships/themeOverride" Target="../theme/themeOverride4.xml"/><Relationship Id="rId2" Type="http://schemas.microsoft.com/office/2011/relationships/chartColorStyle" Target="colors6.xml"/><Relationship Id="rId1" Type="http://schemas.microsoft.com/office/2011/relationships/chartStyle" Target="style6.xml"/><Relationship Id="rId4" Type="http://schemas.openxmlformats.org/officeDocument/2006/relationships/oleObject" Target="https://spo-global.kpmg.com/sites/LV-Advisory-ProjectCarpetnerLVM/Shared%20Documents/Project%20Carpetner%20(LVM)/4.%20Workings/Metodolo&#291;ijas%20darba%20fails.xlsx" TargetMode="External"/></Relationships>
</file>

<file path=ppt/charts/_rels/chart7.xml.rels><?xml version="1.0" encoding="UTF-8" standalone="yes"?>
<Relationships xmlns="http://schemas.openxmlformats.org/package/2006/relationships"><Relationship Id="rId3" Type="http://schemas.openxmlformats.org/officeDocument/2006/relationships/oleObject" Target="https://spo-global.kpmg.com/sites/LV-Advisory-ProjectCarpetnerLVM/Shared%20Documents/Project%20Carpetner%20(LVM)/4.%20Workings/Scenario%20analysis%20&#8211;%20Felling%20volume.xlsx" TargetMode="External"/><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oleObject" Target="https://spo-global.kpmg.com/sites/LV-Advisory-ProjectCarpetnerLVM/Shared%20Documents/Project%20Carpetner%20(LVM)/4.%20Workings/Scenario%20analysis%20&#8211;%20Felling%20volume.xlsx" TargetMode="External"/><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oleObject" Target="https://spo-global.kpmg.com/sites/LV-Advisory-ProjectCarpetnerLVM/Shared%20Documents/Project%20Carpetner%20(LVM)/4.%20Workings/Scenario%20analysis%20&#8211;%20Felling%20volume.xlsx" TargetMode="External"/><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themeOverride" Target="../theme/themeOverride5.xml"/><Relationship Id="rId2" Type="http://schemas.microsoft.com/office/2011/relationships/chartColorStyle" Target="colors10.xml"/><Relationship Id="rId1" Type="http://schemas.microsoft.com/office/2011/relationships/chartStyle" Target="style10.xml"/><Relationship Id="rId4" Type="http://schemas.openxmlformats.org/officeDocument/2006/relationships/oleObject" Target="https://spo-global.kpmg.com/sites/LV-Advisory-ProjectCarpetnerLVM/Shared%20Documents/Project%20Carpetner%20(LVM)/4.%20Workings/Metodolo&#291;ijas%20darba%20fails.xlsx" TargetMode="External"/></Relationships>
</file>

<file path=ppt/charts/_rels/chart11.xml.rels><?xml version="1.0" encoding="UTF-8" standalone="yes"?>
<Relationships xmlns="http://schemas.openxmlformats.org/package/2006/relationships"><Relationship Id="rId3" Type="http://schemas.openxmlformats.org/officeDocument/2006/relationships/themeOverride" Target="../theme/themeOverride6.xml"/><Relationship Id="rId2" Type="http://schemas.microsoft.com/office/2011/relationships/chartColorStyle" Target="colors11.xml"/><Relationship Id="rId1" Type="http://schemas.microsoft.com/office/2011/relationships/chartStyle" Target="style11.xml"/><Relationship Id="rId4" Type="http://schemas.openxmlformats.org/officeDocument/2006/relationships/oleObject" Target="https://spo-global.kpmg.com/sites/LV-Advisory-ProjectCarpetnerLVM/Shared%20Documents/Project%20Carpetner%20(LVM)/4.%20Workings/Metodolo&#291;ijas%20darba%20fails.xlsx" TargetMode="External"/></Relationships>
</file>

<file path=ppt/charts/_rels/chart12.xml.rels><?xml version="1.0" encoding="UTF-8" standalone="yes"?>
<Relationships xmlns="http://schemas.openxmlformats.org/package/2006/relationships"><Relationship Id="rId3" Type="http://schemas.openxmlformats.org/officeDocument/2006/relationships/themeOverride" Target="../theme/themeOverride7.xml"/><Relationship Id="rId2" Type="http://schemas.microsoft.com/office/2011/relationships/chartColorStyle" Target="colors12.xml"/><Relationship Id="rId1" Type="http://schemas.microsoft.com/office/2011/relationships/chartStyle" Target="style12.xml"/><Relationship Id="rId4" Type="http://schemas.openxmlformats.org/officeDocument/2006/relationships/oleObject" Target="https://spo-global.kpmg.com/sites/LV-Advisory-ProjectCarpetnerLVM/Shared%20Documents/Project%20Carpetner%20(LVM)/4.%20Workings/Metodolo&#291;ijas%20darba%20fails.xlsx" TargetMode="External"/></Relationships>
</file>

<file path=ppt/charts/_rels/chart13.xml.rels><?xml version="1.0" encoding="UTF-8" standalone="yes"?>
<Relationships xmlns="http://schemas.openxmlformats.org/package/2006/relationships"><Relationship Id="rId3" Type="http://schemas.openxmlformats.org/officeDocument/2006/relationships/themeOverride" Target="../theme/themeOverride8.xml"/><Relationship Id="rId2" Type="http://schemas.microsoft.com/office/2011/relationships/chartColorStyle" Target="colors13.xml"/><Relationship Id="rId1" Type="http://schemas.microsoft.com/office/2011/relationships/chartStyle" Target="style13.xml"/><Relationship Id="rId4" Type="http://schemas.openxmlformats.org/officeDocument/2006/relationships/oleObject" Target="https://spo-global.kpmg.com/sites/LV-Advisory-ProjectCarpetnerLVM/Shared%20Documents/Project%20Carpetner%20(LVM)/4.%20Workings/Metodolo&#291;ijas%20darba%20fails.xlsx" TargetMode="External"/></Relationships>
</file>

<file path=ppt/charts/_rels/chart14.xml.rels><?xml version="1.0" encoding="UTF-8" standalone="yes"?>
<Relationships xmlns="http://schemas.openxmlformats.org/package/2006/relationships"><Relationship Id="rId3" Type="http://schemas.openxmlformats.org/officeDocument/2006/relationships/themeOverride" Target="../theme/themeOverride9.xml"/><Relationship Id="rId2" Type="http://schemas.microsoft.com/office/2011/relationships/chartColorStyle" Target="colors14.xml"/><Relationship Id="rId1" Type="http://schemas.microsoft.com/office/2011/relationships/chartStyle" Target="style14.xml"/><Relationship Id="rId4" Type="http://schemas.openxmlformats.org/officeDocument/2006/relationships/oleObject" Target="https://spo-global.kpmg.com/sites/LV-Advisory-ProjectCarpetnerLVM/Shared%20Documents/Project%20Carpetner%20(LVM)/4.%20Workings/Metodolo&#291;ijas%20darba%20fail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8388210155330664E-2"/>
          <c:y val="4.2347858648849886E-2"/>
          <c:w val="0.97303062510551508"/>
          <c:h val="0.84938233814198272"/>
        </c:manualLayout>
      </c:layout>
      <c:lineChart>
        <c:grouping val="standard"/>
        <c:varyColors val="0"/>
        <c:ser>
          <c:idx val="0"/>
          <c:order val="0"/>
          <c:tx>
            <c:strRef>
              <c:f>'1.2. GRAPH'!$B$80</c:f>
              <c:strCache>
                <c:ptCount val="1"/>
                <c:pt idx="0">
                  <c:v>Meža nozare</c:v>
                </c:pt>
              </c:strCache>
            </c:strRef>
          </c:tx>
          <c:spPr>
            <a:ln w="28575" cap="rnd">
              <a:solidFill>
                <a:schemeClr val="accent1"/>
              </a:solidFill>
              <a:round/>
            </a:ln>
            <a:effectLst/>
          </c:spPr>
          <c:marker>
            <c:symbol val="none"/>
          </c:marker>
          <c:dLbls>
            <c:dLbl>
              <c:idx val="21"/>
              <c:layout>
                <c:manualLayout>
                  <c:x val="-2.5087696318274916E-2"/>
                  <c:y val="0.10986566251744191"/>
                </c:manualLayout>
              </c:layout>
              <c:dLblPos val="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0-9E89-49AF-9E93-C9FE35E1A0F8}"/>
                </c:ext>
              </c:extLst>
            </c:dLbl>
            <c:dLbl>
              <c:idx val="22"/>
              <c:layout>
                <c:manualLayout>
                  <c:x val="-2.6313576995297142E-2"/>
                  <c:y val="9.8339950333641873E-2"/>
                </c:manualLayout>
              </c:layout>
              <c:spPr>
                <a:noFill/>
                <a:ln w="28575">
                  <a:solidFill>
                    <a:schemeClr val="accent6"/>
                  </a:solidFill>
                </a:ln>
                <a:effectLst/>
              </c:spPr>
              <c:txPr>
                <a:bodyPr rot="0" spcFirstLastPara="1" vertOverflow="ellipsis" vert="horz" wrap="square" anchor="ctr" anchorCtr="1"/>
                <a:lstStyle/>
                <a:p>
                  <a:pPr>
                    <a:defRPr sz="1050" b="1" i="0" u="none" strike="noStrike" kern="1200" baseline="0">
                      <a:solidFill>
                        <a:schemeClr val="accent1"/>
                      </a:solidFill>
                      <a:latin typeface="+mn-lt"/>
                      <a:ea typeface="+mn-ea"/>
                      <a:cs typeface="+mn-cs"/>
                    </a:defRPr>
                  </a:pPr>
                  <a:endParaRPr lang="en-US"/>
                </a:p>
              </c:txPr>
              <c:dLblPos val="r"/>
              <c:showLegendKey val="0"/>
              <c:showVal val="1"/>
              <c:showCatName val="0"/>
              <c:showSerName val="0"/>
              <c:showPercent val="0"/>
              <c:showBubbleSize val="0"/>
              <c:extLst>
                <c:ext xmlns:c15="http://schemas.microsoft.com/office/drawing/2012/chart" uri="{CE6537A1-D6FC-4f65-9D91-7224C49458BB}">
                  <c15:layout>
                    <c:manualLayout>
                      <c:w val="3.9142370017313875E-2"/>
                      <c:h val="5.9604777772109166E-2"/>
                    </c:manualLayout>
                  </c15:layout>
                </c:ext>
                <c:ext xmlns:c16="http://schemas.microsoft.com/office/drawing/2014/chart" uri="{C3380CC4-5D6E-409C-BE32-E72D297353CC}">
                  <c16:uniqueId val="{00000000-6B5F-426C-A453-6BFCF778C628}"/>
                </c:ext>
              </c:extLst>
            </c:dLbl>
            <c:spPr>
              <a:noFill/>
              <a:ln>
                <a:noFill/>
              </a:ln>
              <a:effectLst/>
            </c:spPr>
            <c:txPr>
              <a:bodyPr rot="0" spcFirstLastPara="1" vertOverflow="ellipsis" vert="horz" wrap="square" anchor="ctr" anchorCtr="1"/>
              <a:lstStyle/>
              <a:p>
                <a:pPr>
                  <a:defRPr sz="1050" b="1" i="0" u="none" strike="noStrike" kern="1200" baseline="0">
                    <a:solidFill>
                      <a:schemeClr val="accent1"/>
                    </a:solidFill>
                    <a:latin typeface="+mn-lt"/>
                    <a:ea typeface="+mn-ea"/>
                    <a:cs typeface="+mn-cs"/>
                  </a:defRPr>
                </a:pPr>
                <a:endParaRPr lang="en-US"/>
              </a:p>
            </c:txPr>
            <c:dLblPos val="b"/>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'1.2. GRAPH'!$C$79:$AA$79</c:f>
              <c:strCache>
                <c:ptCount val="25"/>
                <c:pt idx="0">
                  <c:v>2000</c:v>
                </c:pt>
                <c:pt idx="1">
                  <c:v>2001</c:v>
                </c:pt>
                <c:pt idx="2">
                  <c:v>2002</c:v>
                </c:pt>
                <c:pt idx="3">
                  <c:v>2003</c:v>
                </c:pt>
                <c:pt idx="4">
                  <c:v>2004</c:v>
                </c:pt>
                <c:pt idx="5">
                  <c:v>2005</c:v>
                </c:pt>
                <c:pt idx="6">
                  <c:v>2006</c:v>
                </c:pt>
                <c:pt idx="7">
                  <c:v>2007</c:v>
                </c:pt>
                <c:pt idx="8">
                  <c:v>2008</c:v>
                </c:pt>
                <c:pt idx="9">
                  <c:v>2009</c:v>
                </c:pt>
                <c:pt idx="10">
                  <c:v>2010</c:v>
                </c:pt>
                <c:pt idx="11">
                  <c:v>2011</c:v>
                </c:pt>
                <c:pt idx="12">
                  <c:v>2012</c:v>
                </c:pt>
                <c:pt idx="13">
                  <c:v>2013</c:v>
                </c:pt>
                <c:pt idx="14">
                  <c:v>2014</c:v>
                </c:pt>
                <c:pt idx="15">
                  <c:v>2015</c:v>
                </c:pt>
                <c:pt idx="16">
                  <c:v>2016</c:v>
                </c:pt>
                <c:pt idx="17">
                  <c:v>2017</c:v>
                </c:pt>
                <c:pt idx="18">
                  <c:v>2018</c:v>
                </c:pt>
                <c:pt idx="19">
                  <c:v>2019</c:v>
                </c:pt>
                <c:pt idx="20">
                  <c:v>2020</c:v>
                </c:pt>
                <c:pt idx="21">
                  <c:v>2021</c:v>
                </c:pt>
                <c:pt idx="22">
                  <c:v>2022</c:v>
                </c:pt>
                <c:pt idx="23">
                  <c:v>2023</c:v>
                </c:pt>
                <c:pt idx="24">
                  <c:v>2024</c:v>
                </c:pt>
              </c:strCache>
            </c:strRef>
          </c:cat>
          <c:val>
            <c:numRef>
              <c:f>'1.2. GRAPH'!$C$80:$AA$80</c:f>
              <c:numCache>
                <c:formatCode>0.0%</c:formatCode>
                <c:ptCount val="25"/>
                <c:pt idx="0">
                  <c:v>5.6712112271116298E-2</c:v>
                </c:pt>
                <c:pt idx="1">
                  <c:v>5.292668149448175E-2</c:v>
                </c:pt>
                <c:pt idx="2">
                  <c:v>6.2310806667076245E-2</c:v>
                </c:pt>
                <c:pt idx="3">
                  <c:v>5.706140216425002E-2</c:v>
                </c:pt>
                <c:pt idx="4">
                  <c:v>5.6332710140245823E-2</c:v>
                </c:pt>
                <c:pt idx="5">
                  <c:v>5.1984965445943915E-2</c:v>
                </c:pt>
                <c:pt idx="6">
                  <c:v>4.5017727321437856E-2</c:v>
                </c:pt>
                <c:pt idx="7">
                  <c:v>4.8564666783814013E-2</c:v>
                </c:pt>
                <c:pt idx="8">
                  <c:v>3.9569858931278429E-2</c:v>
                </c:pt>
                <c:pt idx="9">
                  <c:v>4.17501419325879E-2</c:v>
                </c:pt>
                <c:pt idx="10">
                  <c:v>5.9182908712650188E-2</c:v>
                </c:pt>
                <c:pt idx="11">
                  <c:v>5.634718433622566E-2</c:v>
                </c:pt>
                <c:pt idx="12">
                  <c:v>5.2759106954661197E-2</c:v>
                </c:pt>
                <c:pt idx="13">
                  <c:v>5.3020238663365325E-2</c:v>
                </c:pt>
                <c:pt idx="14">
                  <c:v>5.5479792933209447E-2</c:v>
                </c:pt>
                <c:pt idx="15">
                  <c:v>5.2354735013525777E-2</c:v>
                </c:pt>
                <c:pt idx="16">
                  <c:v>5.149675166563808E-2</c:v>
                </c:pt>
                <c:pt idx="17">
                  <c:v>5.2959744824923716E-2</c:v>
                </c:pt>
                <c:pt idx="18">
                  <c:v>6.0002483538324061E-2</c:v>
                </c:pt>
                <c:pt idx="19">
                  <c:v>5.7841302822211192E-2</c:v>
                </c:pt>
                <c:pt idx="20">
                  <c:v>5.6877836951732909E-2</c:v>
                </c:pt>
                <c:pt idx="21">
                  <c:v>7.3533358356327794E-2</c:v>
                </c:pt>
                <c:pt idx="22">
                  <c:v>7.0410013294613688E-2</c:v>
                </c:pt>
                <c:pt idx="23">
                  <c:v>6.1891961390807514E-2</c:v>
                </c:pt>
                <c:pt idx="24">
                  <c:v>5.7636080259772203E-2</c:v>
                </c:pt>
              </c:numCache>
            </c:numRef>
          </c:val>
          <c:smooth val="0"/>
          <c:extLst>
            <c:ext xmlns:c16="http://schemas.microsoft.com/office/drawing/2014/chart" uri="{C3380CC4-5D6E-409C-BE32-E72D297353CC}">
              <c16:uniqueId val="{0000000A-5BD9-45D5-A3AA-27D95C14C5A8}"/>
            </c:ext>
          </c:extLst>
        </c:ser>
        <c:dLbls>
          <c:showLegendKey val="0"/>
          <c:showVal val="0"/>
          <c:showCatName val="0"/>
          <c:showSerName val="0"/>
          <c:showPercent val="0"/>
          <c:showBubbleSize val="0"/>
        </c:dLbls>
        <c:smooth val="0"/>
        <c:axId val="722707088"/>
        <c:axId val="722688368"/>
      </c:lineChart>
      <c:catAx>
        <c:axId val="7227070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1" i="0" u="none" strike="noStrike" kern="1200" baseline="0">
                <a:solidFill>
                  <a:schemeClr val="tx2"/>
                </a:solidFill>
                <a:latin typeface="Arial" panose="020B0604020202020204" pitchFamily="34" charset="0"/>
                <a:ea typeface="+mn-ea"/>
                <a:cs typeface="+mn-cs"/>
              </a:defRPr>
            </a:pPr>
            <a:endParaRPr lang="en-US"/>
          </a:p>
        </c:txPr>
        <c:crossAx val="722688368"/>
        <c:crosses val="autoZero"/>
        <c:auto val="1"/>
        <c:lblAlgn val="ctr"/>
        <c:lblOffset val="100"/>
        <c:noMultiLvlLbl val="0"/>
      </c:catAx>
      <c:valAx>
        <c:axId val="722688368"/>
        <c:scaling>
          <c:orientation val="minMax"/>
          <c:max val="8.0000000000000016E-2"/>
          <c:min val="2.0000000000000004E-2"/>
        </c:scaling>
        <c:delete val="1"/>
        <c:axPos val="l"/>
        <c:numFmt formatCode="0.0%" sourceLinked="1"/>
        <c:majorTickMark val="none"/>
        <c:minorTickMark val="none"/>
        <c:tickLblPos val="nextTo"/>
        <c:crossAx val="722707088"/>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US"/>
    </a:p>
  </c:txPr>
  <c:externalData r:id="rId3">
    <c:autoUpdate val="0"/>
  </c:externalData>
  <c:userShapes r:id="rId4"/>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7567162728199562"/>
          <c:y val="3.3943053601829525E-2"/>
          <c:w val="0.70759744107692635"/>
          <c:h val="0.86794439801170109"/>
        </c:manualLayout>
      </c:layout>
      <c:barChart>
        <c:barDir val="bar"/>
        <c:grouping val="clustered"/>
        <c:varyColors val="0"/>
        <c:ser>
          <c:idx val="0"/>
          <c:order val="0"/>
          <c:tx>
            <c:strRef>
              <c:f>'1.2. GRAPH'!$B$222</c:f>
              <c:strCache>
                <c:ptCount val="1"/>
                <c:pt idx="0">
                  <c:v>Mēbeļu ražošana</c:v>
                </c:pt>
              </c:strCache>
            </c:strRef>
          </c:tx>
          <c:spPr>
            <a:solidFill>
              <a:schemeClr val="accent4"/>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4"/>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'1.2. GRAPH'!$C$221:$G$221</c:f>
              <c:strCache>
                <c:ptCount val="5"/>
                <c:pt idx="0">
                  <c:v>Latgales statistiskais reģions</c:v>
                </c:pt>
                <c:pt idx="1">
                  <c:v>Zemgales statistiskais reģions</c:v>
                </c:pt>
                <c:pt idx="2">
                  <c:v>Kurzemes statistiskais reģions</c:v>
                </c:pt>
                <c:pt idx="3">
                  <c:v>Vidzemes statistiskais reģions</c:v>
                </c:pt>
                <c:pt idx="4">
                  <c:v>Rīgas statistiskais reģions</c:v>
                </c:pt>
              </c:strCache>
            </c:strRef>
          </c:cat>
          <c:val>
            <c:numRef>
              <c:f>'1.2. GRAPH'!$C$222:$G$222</c:f>
              <c:numCache>
                <c:formatCode>_-"€"* #,##0.0_-;\-"€"* #,##0.0_-;_-"€"* "-"??_-;_-@_-</c:formatCode>
                <c:ptCount val="5"/>
                <c:pt idx="0">
                  <c:v>3344046.7882403117</c:v>
                </c:pt>
                <c:pt idx="1">
                  <c:v>11643748.432126129</c:v>
                </c:pt>
                <c:pt idx="2">
                  <c:v>31285712.864045992</c:v>
                </c:pt>
                <c:pt idx="3">
                  <c:v>35591603.320314661</c:v>
                </c:pt>
                <c:pt idx="4">
                  <c:v>83360771.386017561</c:v>
                </c:pt>
              </c:numCache>
            </c:numRef>
          </c:val>
          <c:extLst>
            <c:ext xmlns:c16="http://schemas.microsoft.com/office/drawing/2014/chart" uri="{C3380CC4-5D6E-409C-BE32-E72D297353CC}">
              <c16:uniqueId val="{00000000-03C2-4B32-8BE2-5B4D2552B4A1}"/>
            </c:ext>
          </c:extLst>
        </c:ser>
        <c:ser>
          <c:idx val="1"/>
          <c:order val="1"/>
          <c:tx>
            <c:strRef>
              <c:f>'1.2. GRAPH'!$B$223</c:f>
              <c:strCache>
                <c:ptCount val="1"/>
                <c:pt idx="0">
                  <c:v>Koksnes ķīmiskā apstrāde</c:v>
                </c:pt>
              </c:strCache>
            </c:strRef>
          </c:tx>
          <c:spPr>
            <a:solidFill>
              <a:schemeClr val="accent5"/>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5"/>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'1.2. GRAPH'!$C$221:$G$221</c:f>
              <c:strCache>
                <c:ptCount val="5"/>
                <c:pt idx="0">
                  <c:v>Latgales statistiskais reģions</c:v>
                </c:pt>
                <c:pt idx="1">
                  <c:v>Zemgales statistiskais reģions</c:v>
                </c:pt>
                <c:pt idx="2">
                  <c:v>Kurzemes statistiskais reģions</c:v>
                </c:pt>
                <c:pt idx="3">
                  <c:v>Vidzemes statistiskais reģions</c:v>
                </c:pt>
                <c:pt idx="4">
                  <c:v>Rīgas statistiskais reģions</c:v>
                </c:pt>
              </c:strCache>
            </c:strRef>
          </c:cat>
          <c:val>
            <c:numRef>
              <c:f>'1.2. GRAPH'!$C$223:$G$223</c:f>
              <c:numCache>
                <c:formatCode>_-"€"* #,##0.0_-;\-"€"* #,##0.0_-;_-"€"* "-"??_-;_-@_-</c:formatCode>
                <c:ptCount val="5"/>
                <c:pt idx="0">
                  <c:v>595692.39285012288</c:v>
                </c:pt>
                <c:pt idx="1">
                  <c:v>2247334.5445319717</c:v>
                </c:pt>
                <c:pt idx="2">
                  <c:v>3993543.1000947235</c:v>
                </c:pt>
                <c:pt idx="3">
                  <c:v>2037508.9233409914</c:v>
                </c:pt>
                <c:pt idx="4">
                  <c:v>37783459.01960741</c:v>
                </c:pt>
              </c:numCache>
            </c:numRef>
          </c:val>
          <c:extLst>
            <c:ext xmlns:c16="http://schemas.microsoft.com/office/drawing/2014/chart" uri="{C3380CC4-5D6E-409C-BE32-E72D297353CC}">
              <c16:uniqueId val="{00000001-03C2-4B32-8BE2-5B4D2552B4A1}"/>
            </c:ext>
          </c:extLst>
        </c:ser>
        <c:ser>
          <c:idx val="2"/>
          <c:order val="2"/>
          <c:tx>
            <c:strRef>
              <c:f>'1.2. GRAPH'!$B$224</c:f>
              <c:strCache>
                <c:ptCount val="1"/>
                <c:pt idx="0">
                  <c:v>Koksnes mehāniskā apstrāde</c:v>
                </c:pt>
              </c:strCache>
            </c:strRef>
          </c:tx>
          <c:spPr>
            <a:solidFill>
              <a:schemeClr val="tx2"/>
            </a:solidFill>
            <a:ln>
              <a:noFill/>
            </a:ln>
            <a:effectLst/>
          </c:spPr>
          <c:invertIfNegative val="0"/>
          <c:dLbls>
            <c:dLbl>
              <c:idx val="4"/>
              <c:tx>
                <c:rich>
                  <a:bodyPr/>
                  <a:lstStyle/>
                  <a:p>
                    <a:fld id="{BA34074A-B06F-4D96-BCC1-BE69AC2D31CC}" type="VALUE">
                      <a:rPr lang="en-US" smtClean="0"/>
                      <a:pPr/>
                      <a:t>[VALUE]</a:t>
                    </a:fld>
                    <a:endParaRPr lang="en-GB"/>
                  </a:p>
                </c:rich>
              </c:tx>
              <c:dLblPos val="outEnd"/>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0-611C-4B40-858A-315D5901E4C7}"/>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tx2"/>
                    </a:solidFill>
                    <a:latin typeface="+mn-lt"/>
                    <a:ea typeface="+mn-ea"/>
                    <a:cs typeface="+mn-cs"/>
                  </a:defRPr>
                </a:pPr>
                <a:endParaRPr lang="en-US"/>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'1.2. GRAPH'!$C$221:$G$221</c:f>
              <c:strCache>
                <c:ptCount val="5"/>
                <c:pt idx="0">
                  <c:v>Latgales statistiskais reģions</c:v>
                </c:pt>
                <c:pt idx="1">
                  <c:v>Zemgales statistiskais reģions</c:v>
                </c:pt>
                <c:pt idx="2">
                  <c:v>Kurzemes statistiskais reģions</c:v>
                </c:pt>
                <c:pt idx="3">
                  <c:v>Vidzemes statistiskais reģions</c:v>
                </c:pt>
                <c:pt idx="4">
                  <c:v>Rīgas statistiskais reģions</c:v>
                </c:pt>
              </c:strCache>
            </c:strRef>
          </c:cat>
          <c:val>
            <c:numRef>
              <c:f>'1.2. GRAPH'!$C$224:$G$224</c:f>
              <c:numCache>
                <c:formatCode>_-"€"* #,##0.0_-;\-"€"* #,##0.0_-;_-"€"* "-"??_-;_-@_-</c:formatCode>
                <c:ptCount val="5"/>
                <c:pt idx="0">
                  <c:v>67606673.994573757</c:v>
                </c:pt>
                <c:pt idx="1">
                  <c:v>170584282.69044775</c:v>
                </c:pt>
                <c:pt idx="2">
                  <c:v>162495549.12837565</c:v>
                </c:pt>
                <c:pt idx="3">
                  <c:v>215930965.09292296</c:v>
                </c:pt>
                <c:pt idx="4">
                  <c:v>401612584.32559091</c:v>
                </c:pt>
              </c:numCache>
            </c:numRef>
          </c:val>
          <c:extLst>
            <c:ext xmlns:c16="http://schemas.microsoft.com/office/drawing/2014/chart" uri="{C3380CC4-5D6E-409C-BE32-E72D297353CC}">
              <c16:uniqueId val="{00000002-03C2-4B32-8BE2-5B4D2552B4A1}"/>
            </c:ext>
          </c:extLst>
        </c:ser>
        <c:ser>
          <c:idx val="3"/>
          <c:order val="3"/>
          <c:tx>
            <c:strRef>
              <c:f>'1.2. GRAPH'!$B$225</c:f>
              <c:strCache>
                <c:ptCount val="1"/>
                <c:pt idx="0">
                  <c:v>Meža apsaimniekošana</c:v>
                </c:pt>
              </c:strCache>
            </c:strRef>
          </c:tx>
          <c:spPr>
            <a:solidFill>
              <a:schemeClr val="accent1"/>
            </a:solidFill>
            <a:ln>
              <a:noFill/>
            </a:ln>
            <a:effectLst/>
          </c:spPr>
          <c:invertIfNegative val="0"/>
          <c:dLbls>
            <c:dLbl>
              <c:idx val="0"/>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03C2-4B32-8BE2-5B4D2552B4A1}"/>
                </c:ext>
              </c:extLst>
            </c:dLbl>
            <c:dLbl>
              <c:idx val="1"/>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4-03C2-4B32-8BE2-5B4D2552B4A1}"/>
                </c:ext>
              </c:extLst>
            </c:dLbl>
            <c:dLbl>
              <c:idx val="2"/>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03C2-4B32-8BE2-5B4D2552B4A1}"/>
                </c:ext>
              </c:extLst>
            </c:dLbl>
            <c:dLbl>
              <c:idx val="3"/>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6-03C2-4B32-8BE2-5B4D2552B4A1}"/>
                </c:ext>
              </c:extLst>
            </c:dLbl>
            <c:dLbl>
              <c:idx val="4"/>
              <c:dLblPos val="outEnd"/>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7-03C2-4B32-8BE2-5B4D2552B4A1}"/>
                </c:ext>
              </c:extLst>
            </c:dLbl>
            <c:numFmt formatCode="#,##0" sourceLinked="0"/>
            <c:spPr>
              <a:noFill/>
              <a:ln>
                <a:noFill/>
              </a:ln>
              <a:effectLst/>
            </c:spPr>
            <c:txPr>
              <a:bodyPr rot="0" spcFirstLastPara="1" vertOverflow="ellipsis" vert="horz" wrap="square" lIns="38100" tIns="19050" rIns="38100" bIns="19050" anchor="ctr" anchorCtr="1">
                <a:spAutoFit/>
              </a:bodyPr>
              <a:lstStyle/>
              <a:p>
                <a:pPr>
                  <a:defRPr sz="1400" b="1" i="0" u="none" strike="noStrike" kern="1200" baseline="0">
                    <a:solidFill>
                      <a:schemeClr val="accent1"/>
                    </a:solidFill>
                    <a:latin typeface="+mn-lt"/>
                    <a:ea typeface="+mn-ea"/>
                    <a:cs typeface="+mn-cs"/>
                  </a:defRPr>
                </a:pPr>
                <a:endParaRPr lang="en-US"/>
              </a:p>
            </c:txPr>
            <c:dLblPos val="outEnd"/>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'1.2. GRAPH'!$C$221:$G$221</c:f>
              <c:strCache>
                <c:ptCount val="5"/>
                <c:pt idx="0">
                  <c:v>Latgales statistiskais reģions</c:v>
                </c:pt>
                <c:pt idx="1">
                  <c:v>Zemgales statistiskais reģions</c:v>
                </c:pt>
                <c:pt idx="2">
                  <c:v>Kurzemes statistiskais reģions</c:v>
                </c:pt>
                <c:pt idx="3">
                  <c:v>Vidzemes statistiskais reģions</c:v>
                </c:pt>
                <c:pt idx="4">
                  <c:v>Rīgas statistiskais reģions</c:v>
                </c:pt>
              </c:strCache>
            </c:strRef>
          </c:cat>
          <c:val>
            <c:numRef>
              <c:f>'1.2. GRAPH'!$C$225:$G$225</c:f>
              <c:numCache>
                <c:formatCode>_-"€"* #,##0.0_-;\-"€"* #,##0.0_-;_-"€"* "-"??_-;_-@_-</c:formatCode>
                <c:ptCount val="5"/>
                <c:pt idx="0">
                  <c:v>97021021.040506691</c:v>
                </c:pt>
                <c:pt idx="1">
                  <c:v>144568861.53195962</c:v>
                </c:pt>
                <c:pt idx="2">
                  <c:v>229848299.43132311</c:v>
                </c:pt>
                <c:pt idx="3">
                  <c:v>235550769.60333726</c:v>
                </c:pt>
                <c:pt idx="4">
                  <c:v>247298048.39287329</c:v>
                </c:pt>
              </c:numCache>
            </c:numRef>
          </c:val>
          <c:extLst>
            <c:ext xmlns:c16="http://schemas.microsoft.com/office/drawing/2014/chart" uri="{C3380CC4-5D6E-409C-BE32-E72D297353CC}">
              <c16:uniqueId val="{00000008-03C2-4B32-8BE2-5B4D2552B4A1}"/>
            </c:ext>
          </c:extLst>
        </c:ser>
        <c:dLbls>
          <c:showLegendKey val="0"/>
          <c:showVal val="0"/>
          <c:showCatName val="0"/>
          <c:showSerName val="0"/>
          <c:showPercent val="0"/>
          <c:showBubbleSize val="0"/>
        </c:dLbls>
        <c:gapWidth val="25"/>
        <c:axId val="1879950224"/>
        <c:axId val="1879944944"/>
      </c:barChart>
      <c:catAx>
        <c:axId val="1879950224"/>
        <c:scaling>
          <c:orientation val="minMax"/>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2"/>
                </a:solidFill>
                <a:latin typeface="Arial" panose="020B0604020202020204" pitchFamily="34" charset="0"/>
                <a:ea typeface="+mn-ea"/>
                <a:cs typeface="+mn-cs"/>
              </a:defRPr>
            </a:pPr>
            <a:endParaRPr lang="en-US"/>
          </a:p>
        </c:txPr>
        <c:crossAx val="1879944944"/>
        <c:crosses val="autoZero"/>
        <c:auto val="1"/>
        <c:lblAlgn val="ctr"/>
        <c:lblOffset val="100"/>
        <c:noMultiLvlLbl val="0"/>
      </c:catAx>
      <c:valAx>
        <c:axId val="1879944944"/>
        <c:scaling>
          <c:orientation val="minMax"/>
        </c:scaling>
        <c:delete val="1"/>
        <c:axPos val="b"/>
        <c:numFmt formatCode="_-&quot;€&quot;* #,##0.0_-;\-&quot;€&quot;* #,##0.0_-;_-&quot;€&quot;* &quot;-&quot;??_-;_-@_-" sourceLinked="1"/>
        <c:majorTickMark val="out"/>
        <c:minorTickMark val="none"/>
        <c:tickLblPos val="nextTo"/>
        <c:crossAx val="1879950224"/>
        <c:crosses val="autoZero"/>
        <c:crossBetween val="between"/>
        <c:dispUnits>
          <c:builtInUnit val="millions"/>
        </c:dispUnits>
      </c:valAx>
      <c:spPr>
        <a:noFill/>
        <a:ln>
          <a:noFill/>
        </a:ln>
        <a:effectLst/>
      </c:spPr>
    </c:plotArea>
    <c:legend>
      <c:legendPos val="b"/>
      <c:overlay val="0"/>
      <c:spPr>
        <a:noFill/>
        <a:ln>
          <a:noFill/>
        </a:ln>
        <a:effectLst/>
      </c:spPr>
      <c:txPr>
        <a:bodyPr rot="0" spcFirstLastPara="1" vertOverflow="ellipsis" vert="horz" wrap="square" anchor="ctr" anchorCtr="1"/>
        <a:lstStyle/>
        <a:p>
          <a:pPr>
            <a:defRPr sz="1200" b="0" i="0" u="none" strike="noStrike" kern="1200" baseline="0">
              <a:solidFill>
                <a:schemeClr val="tx2"/>
              </a:solidFill>
              <a:latin typeface="Arial" panose="020B0604020202020204" pitchFamily="34" charset="0"/>
              <a:ea typeface="+mn-ea"/>
              <a:cs typeface="+mn-cs"/>
            </a:defRPr>
          </a:pPr>
          <a:endParaRPr lang="en-US"/>
        </a:p>
      </c:txPr>
    </c:legend>
    <c:plotVisOnly val="1"/>
    <c:dispBlanksAs val="gap"/>
    <c:showDLblsOverMax val="0"/>
  </c:chart>
  <c:spPr>
    <a:noFill/>
    <a:ln>
      <a:noFill/>
    </a:ln>
    <a:effectLst/>
  </c:spPr>
  <c:txPr>
    <a:bodyPr/>
    <a:lstStyle/>
    <a:p>
      <a:pPr>
        <a:defRPr sz="1050">
          <a:solidFill>
            <a:schemeClr val="tx1"/>
          </a:solidFill>
        </a:defRPr>
      </a:pPr>
      <a:endParaRPr lang="en-US"/>
    </a:p>
  </c:txPr>
  <c:externalData r:id="rId4">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percentStacked"/>
        <c:varyColors val="0"/>
        <c:ser>
          <c:idx val="0"/>
          <c:order val="0"/>
          <c:tx>
            <c:strRef>
              <c:f>'1.3.'!$B$48</c:f>
              <c:strCache>
                <c:ptCount val="1"/>
                <c:pt idx="0">
                  <c:v>Meža apsaimniekošana (A02)</c:v>
                </c:pt>
              </c:strCache>
            </c:strRef>
          </c:tx>
          <c:spPr>
            <a:solidFill>
              <a:schemeClr val="accent1"/>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300" b="1" i="0" u="none" strike="noStrike" kern="1200" baseline="0">
                    <a:solidFill>
                      <a:schemeClr val="bg1"/>
                    </a:solidFill>
                    <a:latin typeface="Arial" panose="020B0604020202020204" pitchFamily="34"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'1.3.'!$C$47:$H$47</c:f>
              <c:strCache>
                <c:ptCount val="6"/>
                <c:pt idx="0">
                  <c:v>Latvija</c:v>
                </c:pt>
                <c:pt idx="1">
                  <c:v>Rīgas statistiskais reģions</c:v>
                </c:pt>
                <c:pt idx="2">
                  <c:v>Vidzemes statistiskais reģions</c:v>
                </c:pt>
                <c:pt idx="3">
                  <c:v>Kurzemes statistiskais reģions</c:v>
                </c:pt>
                <c:pt idx="4">
                  <c:v>Zemgales statistiskais reģions</c:v>
                </c:pt>
                <c:pt idx="5">
                  <c:v>Latgales statistiskais reģions</c:v>
                </c:pt>
              </c:strCache>
            </c:strRef>
          </c:cat>
          <c:val>
            <c:numRef>
              <c:f>'1.3.'!$C$48:$H$48</c:f>
              <c:numCache>
                <c:formatCode>0.0%</c:formatCode>
                <c:ptCount val="6"/>
                <c:pt idx="0">
                  <c:v>0.28530237689298965</c:v>
                </c:pt>
                <c:pt idx="1">
                  <c:v>0.14052687352591914</c:v>
                </c:pt>
                <c:pt idx="2">
                  <c:v>0.3321828496557323</c:v>
                </c:pt>
                <c:pt idx="3">
                  <c:v>0.39835068371982213</c:v>
                </c:pt>
                <c:pt idx="4">
                  <c:v>0.24716189459752497</c:v>
                </c:pt>
                <c:pt idx="5">
                  <c:v>0.39545611795692026</c:v>
                </c:pt>
              </c:numCache>
            </c:numRef>
          </c:val>
          <c:extLst>
            <c:ext xmlns:c16="http://schemas.microsoft.com/office/drawing/2014/chart" uri="{C3380CC4-5D6E-409C-BE32-E72D297353CC}">
              <c16:uniqueId val="{00000000-1835-4CC8-B539-62CA25294AD7}"/>
            </c:ext>
          </c:extLst>
        </c:ser>
        <c:ser>
          <c:idx val="1"/>
          <c:order val="1"/>
          <c:tx>
            <c:strRef>
              <c:f>'1.3.'!$B$49</c:f>
              <c:strCache>
                <c:ptCount val="1"/>
                <c:pt idx="0">
                  <c:v>Koksnes mehāniskā apstrāde (C16)</c:v>
                </c:pt>
              </c:strCache>
            </c:strRef>
          </c:tx>
          <c:spPr>
            <a:solidFill>
              <a:schemeClr val="accent2"/>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300" b="1" i="0" u="none" strike="noStrike" kern="1200" baseline="0">
                    <a:solidFill>
                      <a:schemeClr val="bg1"/>
                    </a:solidFill>
                    <a:latin typeface="Arial" panose="020B0604020202020204" pitchFamily="34"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'1.3.'!$C$47:$H$47</c:f>
              <c:strCache>
                <c:ptCount val="6"/>
                <c:pt idx="0">
                  <c:v>Latvija</c:v>
                </c:pt>
                <c:pt idx="1">
                  <c:v>Rīgas statistiskais reģions</c:v>
                </c:pt>
                <c:pt idx="2">
                  <c:v>Vidzemes statistiskais reģions</c:v>
                </c:pt>
                <c:pt idx="3">
                  <c:v>Kurzemes statistiskais reģions</c:v>
                </c:pt>
                <c:pt idx="4">
                  <c:v>Zemgales statistiskais reģions</c:v>
                </c:pt>
                <c:pt idx="5">
                  <c:v>Latgales statistiskais reģions</c:v>
                </c:pt>
              </c:strCache>
            </c:strRef>
          </c:cat>
          <c:val>
            <c:numRef>
              <c:f>'1.3.'!$C$49:$H$49</c:f>
              <c:numCache>
                <c:formatCode>0.0%</c:formatCode>
                <c:ptCount val="6"/>
                <c:pt idx="0">
                  <c:v>0.53254437869822491</c:v>
                </c:pt>
                <c:pt idx="1">
                  <c:v>0.50189501692560912</c:v>
                </c:pt>
                <c:pt idx="2">
                  <c:v>0.55535923089332473</c:v>
                </c:pt>
                <c:pt idx="3">
                  <c:v>0.45603067975577904</c:v>
                </c:pt>
                <c:pt idx="4">
                  <c:v>0.64165922234093764</c:v>
                </c:pt>
                <c:pt idx="5">
                  <c:v>0.52690176054255844</c:v>
                </c:pt>
              </c:numCache>
            </c:numRef>
          </c:val>
          <c:extLst>
            <c:ext xmlns:c16="http://schemas.microsoft.com/office/drawing/2014/chart" uri="{C3380CC4-5D6E-409C-BE32-E72D297353CC}">
              <c16:uniqueId val="{00000001-1835-4CC8-B539-62CA25294AD7}"/>
            </c:ext>
          </c:extLst>
        </c:ser>
        <c:ser>
          <c:idx val="2"/>
          <c:order val="2"/>
          <c:tx>
            <c:strRef>
              <c:f>'1.3.'!$B$50</c:f>
              <c:strCache>
                <c:ptCount val="1"/>
                <c:pt idx="0">
                  <c:v>Koksnes ķīmiskā apstrāde (C17)</c:v>
                </c:pt>
              </c:strCache>
            </c:strRef>
          </c:tx>
          <c:spPr>
            <a:solidFill>
              <a:schemeClr val="accent5"/>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Arial" panose="020B0604020202020204" pitchFamily="34"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'1.3.'!$C$47:$H$47</c:f>
              <c:strCache>
                <c:ptCount val="6"/>
                <c:pt idx="0">
                  <c:v>Latvija</c:v>
                </c:pt>
                <c:pt idx="1">
                  <c:v>Rīgas statistiskais reģions</c:v>
                </c:pt>
                <c:pt idx="2">
                  <c:v>Vidzemes statistiskais reģions</c:v>
                </c:pt>
                <c:pt idx="3">
                  <c:v>Kurzemes statistiskais reģions</c:v>
                </c:pt>
                <c:pt idx="4">
                  <c:v>Zemgales statistiskais reģions</c:v>
                </c:pt>
                <c:pt idx="5">
                  <c:v>Latgales statistiskais reģions</c:v>
                </c:pt>
              </c:strCache>
            </c:strRef>
          </c:cat>
          <c:val>
            <c:numRef>
              <c:f>'1.3.'!$C$50:$H$50</c:f>
              <c:numCache>
                <c:formatCode>0.0%</c:formatCode>
                <c:ptCount val="6"/>
                <c:pt idx="0">
                  <c:v>3.6731521412095076E-2</c:v>
                </c:pt>
                <c:pt idx="1">
                  <c:v>8.5295623099177834E-2</c:v>
                </c:pt>
                <c:pt idx="2">
                  <c:v>1.1488796617619298E-2</c:v>
                </c:pt>
                <c:pt idx="3">
                  <c:v>2.3776852860776305E-2</c:v>
                </c:pt>
                <c:pt idx="4">
                  <c:v>2.3657310935152567E-2</c:v>
                </c:pt>
                <c:pt idx="5">
                  <c:v>1.8081883468548672E-2</c:v>
                </c:pt>
              </c:numCache>
            </c:numRef>
          </c:val>
          <c:extLst>
            <c:ext xmlns:c16="http://schemas.microsoft.com/office/drawing/2014/chart" uri="{C3380CC4-5D6E-409C-BE32-E72D297353CC}">
              <c16:uniqueId val="{00000002-1835-4CC8-B539-62CA25294AD7}"/>
            </c:ext>
          </c:extLst>
        </c:ser>
        <c:ser>
          <c:idx val="3"/>
          <c:order val="3"/>
          <c:tx>
            <c:strRef>
              <c:f>'1.3.'!$B$51</c:f>
              <c:strCache>
                <c:ptCount val="1"/>
                <c:pt idx="0">
                  <c:v>Mēbeļu ražošana (C31)</c:v>
                </c:pt>
              </c:strCache>
            </c:strRef>
          </c:tx>
          <c:spPr>
            <a:solidFill>
              <a:schemeClr val="accent4"/>
            </a:solidFill>
            <a:ln>
              <a:noFill/>
            </a:ln>
            <a:effectLst/>
          </c:spPr>
          <c:invertIfNegative val="0"/>
          <c:dLbls>
            <c:numFmt formatCode="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Arial" panose="020B0604020202020204" pitchFamily="34" charset="0"/>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'1.3.'!$C$47:$H$47</c:f>
              <c:strCache>
                <c:ptCount val="6"/>
                <c:pt idx="0">
                  <c:v>Latvija</c:v>
                </c:pt>
                <c:pt idx="1">
                  <c:v>Rīgas statistiskais reģions</c:v>
                </c:pt>
                <c:pt idx="2">
                  <c:v>Vidzemes statistiskais reģions</c:v>
                </c:pt>
                <c:pt idx="3">
                  <c:v>Kurzemes statistiskais reģions</c:v>
                </c:pt>
                <c:pt idx="4">
                  <c:v>Zemgales statistiskais reģions</c:v>
                </c:pt>
                <c:pt idx="5">
                  <c:v>Latgales statistiskais reģions</c:v>
                </c:pt>
              </c:strCache>
            </c:strRef>
          </c:cat>
          <c:val>
            <c:numRef>
              <c:f>'1.3.'!$C$51:$H$51</c:f>
              <c:numCache>
                <c:formatCode>0.0%</c:formatCode>
                <c:ptCount val="6"/>
                <c:pt idx="0">
                  <c:v>0.1454217229966904</c:v>
                </c:pt>
                <c:pt idx="1">
                  <c:v>0.27228248644929387</c:v>
                </c:pt>
                <c:pt idx="2">
                  <c:v>0.10096912283332364</c:v>
                </c:pt>
                <c:pt idx="3">
                  <c:v>0.12184178366362255</c:v>
                </c:pt>
                <c:pt idx="4">
                  <c:v>8.7521572126384783E-2</c:v>
                </c:pt>
                <c:pt idx="5">
                  <c:v>5.9560238031972516E-2</c:v>
                </c:pt>
              </c:numCache>
            </c:numRef>
          </c:val>
          <c:extLst>
            <c:ext xmlns:c16="http://schemas.microsoft.com/office/drawing/2014/chart" uri="{C3380CC4-5D6E-409C-BE32-E72D297353CC}">
              <c16:uniqueId val="{00000003-1835-4CC8-B539-62CA25294AD7}"/>
            </c:ext>
          </c:extLst>
        </c:ser>
        <c:dLbls>
          <c:showLegendKey val="0"/>
          <c:showVal val="0"/>
          <c:showCatName val="0"/>
          <c:showSerName val="0"/>
          <c:showPercent val="0"/>
          <c:showBubbleSize val="0"/>
        </c:dLbls>
        <c:gapWidth val="75"/>
        <c:overlap val="100"/>
        <c:axId val="212889392"/>
        <c:axId val="212861072"/>
      </c:barChart>
      <c:catAx>
        <c:axId val="212889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2"/>
                </a:solidFill>
                <a:latin typeface="Arial" panose="020B0604020202020204" pitchFamily="34" charset="0"/>
                <a:ea typeface="+mn-ea"/>
                <a:cs typeface="+mn-cs"/>
              </a:defRPr>
            </a:pPr>
            <a:endParaRPr lang="en-US"/>
          </a:p>
        </c:txPr>
        <c:crossAx val="212861072"/>
        <c:crosses val="autoZero"/>
        <c:auto val="1"/>
        <c:lblAlgn val="ctr"/>
        <c:lblOffset val="100"/>
        <c:noMultiLvlLbl val="0"/>
      </c:catAx>
      <c:valAx>
        <c:axId val="212861072"/>
        <c:scaling>
          <c:orientation val="minMax"/>
        </c:scaling>
        <c:delete val="1"/>
        <c:axPos val="l"/>
        <c:numFmt formatCode="0%" sourceLinked="1"/>
        <c:majorTickMark val="none"/>
        <c:minorTickMark val="none"/>
        <c:tickLblPos val="nextTo"/>
        <c:crossAx val="212889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300" b="0" i="0" u="none" strike="noStrike" kern="1200" baseline="0">
              <a:solidFill>
                <a:schemeClr val="tx2"/>
              </a:solidFill>
              <a:latin typeface="Arial" panose="020B0604020202020204" pitchFamily="34" charset="0"/>
              <a:ea typeface="+mn-ea"/>
              <a:cs typeface="+mn-cs"/>
            </a:defRPr>
          </a:pPr>
          <a:endParaRPr lang="en-US"/>
        </a:p>
      </c:txPr>
    </c:legend>
    <c:plotVisOnly val="1"/>
    <c:dispBlanksAs val="gap"/>
    <c:showDLblsOverMax val="0"/>
    <c:extLst/>
  </c:chart>
  <c:spPr>
    <a:noFill/>
    <a:ln>
      <a:noFill/>
    </a:ln>
    <a:effectLst/>
  </c:spPr>
  <c:txPr>
    <a:bodyPr/>
    <a:lstStyle/>
    <a:p>
      <a:pPr>
        <a:defRPr sz="1050">
          <a:solidFill>
            <a:schemeClr val="tx1"/>
          </a:solidFill>
        </a:defRPr>
      </a:pPr>
      <a:endParaRPr lang="en-US"/>
    </a:p>
  </c:txPr>
  <c:externalData r:id="rId4">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2.5815673501709224E-2"/>
          <c:y val="2.7932967037559283E-3"/>
          <c:w val="0.97261978305930907"/>
          <c:h val="0.66135632370481756"/>
        </c:manualLayout>
      </c:layout>
      <c:barChart>
        <c:barDir val="col"/>
        <c:grouping val="stacked"/>
        <c:varyColors val="0"/>
        <c:ser>
          <c:idx val="0"/>
          <c:order val="0"/>
          <c:tx>
            <c:strRef>
              <c:f>'1.4.'!$N$18</c:f>
              <c:strCache>
                <c:ptCount val="1"/>
                <c:pt idx="0">
                  <c:v>Baseline</c:v>
                </c:pt>
              </c:strCache>
            </c:strRef>
          </c:tx>
          <c:spPr>
            <a:noFill/>
            <a:ln>
              <a:noFill/>
            </a:ln>
            <a:effectLst/>
          </c:spPr>
          <c:invertIfNegative val="0"/>
          <c:cat>
            <c:strRef>
              <c:f>'1.4.'!$M$19:$M$23</c:f>
              <c:strCache>
                <c:ptCount val="5"/>
                <c:pt idx="0">
                  <c:v>Uzņēmumu ienākuma nodoklis</c:v>
                </c:pt>
                <c:pt idx="1">
                  <c:v>VSAOI</c:v>
                </c:pt>
                <c:pt idx="2">
                  <c:v>Iedzīvotāju ienākuma nodoklis</c:v>
                </c:pt>
                <c:pt idx="3">
                  <c:v>Pārējie nodokļi</c:v>
                </c:pt>
                <c:pt idx="4">
                  <c:v>Kopā</c:v>
                </c:pt>
              </c:strCache>
            </c:strRef>
          </c:cat>
          <c:val>
            <c:numRef>
              <c:f>'1.4.'!$N$19:$N$23</c:f>
              <c:numCache>
                <c:formatCode>#,##0.0</c:formatCode>
                <c:ptCount val="5"/>
                <c:pt idx="0">
                  <c:v>0</c:v>
                </c:pt>
                <c:pt idx="1">
                  <c:v>44.889040229999992</c:v>
                </c:pt>
                <c:pt idx="2">
                  <c:v>274.00279068999981</c:v>
                </c:pt>
                <c:pt idx="3">
                  <c:v>401.47490775999955</c:v>
                </c:pt>
                <c:pt idx="4">
                  <c:v>0</c:v>
                </c:pt>
              </c:numCache>
            </c:numRef>
          </c:val>
          <c:extLst>
            <c:ext xmlns:c16="http://schemas.microsoft.com/office/drawing/2014/chart" uri="{C3380CC4-5D6E-409C-BE32-E72D297353CC}">
              <c16:uniqueId val="{00000000-06A4-46AE-83E0-CB62FD27C1FB}"/>
            </c:ext>
          </c:extLst>
        </c:ser>
        <c:ser>
          <c:idx val="1"/>
          <c:order val="1"/>
          <c:tx>
            <c:strRef>
              <c:f>'1.4.'!$O$18</c:f>
              <c:strCache>
                <c:ptCount val="1"/>
                <c:pt idx="0">
                  <c:v>Meža apsaimniekošana (A02)</c:v>
                </c:pt>
              </c:strCache>
            </c:strRef>
          </c:tx>
          <c:spPr>
            <a:solidFill>
              <a:schemeClr val="accent1"/>
            </a:solidFill>
            <a:ln>
              <a:noFill/>
            </a:ln>
            <a:effectLst/>
          </c:spPr>
          <c:invertIfNegative val="0"/>
          <c:cat>
            <c:strRef>
              <c:f>'1.4.'!$M$19:$M$23</c:f>
              <c:strCache>
                <c:ptCount val="5"/>
                <c:pt idx="0">
                  <c:v>Uzņēmumu ienākuma nodoklis</c:v>
                </c:pt>
                <c:pt idx="1">
                  <c:v>VSAOI</c:v>
                </c:pt>
                <c:pt idx="2">
                  <c:v>Iedzīvotāju ienākuma nodoklis</c:v>
                </c:pt>
                <c:pt idx="3">
                  <c:v>Pārējie nodokļi</c:v>
                </c:pt>
                <c:pt idx="4">
                  <c:v>Kopā</c:v>
                </c:pt>
              </c:strCache>
            </c:strRef>
          </c:cat>
          <c:val>
            <c:numRef>
              <c:f>'1.4.'!$O$19:$O$23</c:f>
              <c:numCache>
                <c:formatCode>#,##0.0</c:formatCode>
                <c:ptCount val="5"/>
                <c:pt idx="0">
                  <c:v>39.408639949999994</c:v>
                </c:pt>
                <c:pt idx="1">
                  <c:v>76.034576289999805</c:v>
                </c:pt>
                <c:pt idx="2">
                  <c:v>49.5052012499998</c:v>
                </c:pt>
                <c:pt idx="3">
                  <c:v>148.26954737999796</c:v>
                </c:pt>
                <c:pt idx="4">
                  <c:v>313.21796486999756</c:v>
                </c:pt>
              </c:numCache>
            </c:numRef>
          </c:val>
          <c:extLst>
            <c:ext xmlns:c16="http://schemas.microsoft.com/office/drawing/2014/chart" uri="{C3380CC4-5D6E-409C-BE32-E72D297353CC}">
              <c16:uniqueId val="{00000001-06A4-46AE-83E0-CB62FD27C1FB}"/>
            </c:ext>
          </c:extLst>
        </c:ser>
        <c:ser>
          <c:idx val="2"/>
          <c:order val="2"/>
          <c:tx>
            <c:strRef>
              <c:f>'1.4.'!$P$18</c:f>
              <c:strCache>
                <c:ptCount val="1"/>
                <c:pt idx="0">
                  <c:v>Koksnes mehāniskā apstrāde (C16)</c:v>
                </c:pt>
              </c:strCache>
            </c:strRef>
          </c:tx>
          <c:spPr>
            <a:solidFill>
              <a:schemeClr val="tx2"/>
            </a:solidFill>
            <a:ln>
              <a:noFill/>
            </a:ln>
            <a:effectLst/>
          </c:spPr>
          <c:invertIfNegative val="0"/>
          <c:cat>
            <c:strRef>
              <c:f>'1.4.'!$M$19:$M$23</c:f>
              <c:strCache>
                <c:ptCount val="5"/>
                <c:pt idx="0">
                  <c:v>Uzņēmumu ienākuma nodoklis</c:v>
                </c:pt>
                <c:pt idx="1">
                  <c:v>VSAOI</c:v>
                </c:pt>
                <c:pt idx="2">
                  <c:v>Iedzīvotāju ienākuma nodoklis</c:v>
                </c:pt>
                <c:pt idx="3">
                  <c:v>Pārējie nodokļi</c:v>
                </c:pt>
                <c:pt idx="4">
                  <c:v>Kopā</c:v>
                </c:pt>
              </c:strCache>
            </c:strRef>
          </c:cat>
          <c:val>
            <c:numRef>
              <c:f>'1.4.'!$P$19:$P$23</c:f>
              <c:numCache>
                <c:formatCode>#,##0.0</c:formatCode>
                <c:ptCount val="5"/>
                <c:pt idx="0">
                  <c:v>4.4678304799999999</c:v>
                </c:pt>
                <c:pt idx="1">
                  <c:v>122.28341618</c:v>
                </c:pt>
                <c:pt idx="2">
                  <c:v>63.338989419999905</c:v>
                </c:pt>
                <c:pt idx="3">
                  <c:v>2.6437601999999996</c:v>
                </c:pt>
                <c:pt idx="4">
                  <c:v>192.7339962799999</c:v>
                </c:pt>
              </c:numCache>
            </c:numRef>
          </c:val>
          <c:extLst>
            <c:ext xmlns:c16="http://schemas.microsoft.com/office/drawing/2014/chart" uri="{C3380CC4-5D6E-409C-BE32-E72D297353CC}">
              <c16:uniqueId val="{00000002-06A4-46AE-83E0-CB62FD27C1FB}"/>
            </c:ext>
          </c:extLst>
        </c:ser>
        <c:ser>
          <c:idx val="3"/>
          <c:order val="3"/>
          <c:tx>
            <c:strRef>
              <c:f>'1.4.'!$Q$18</c:f>
              <c:strCache>
                <c:ptCount val="1"/>
                <c:pt idx="0">
                  <c:v>Koksnes ķīmiskā apstrāde (C17)</c:v>
                </c:pt>
              </c:strCache>
            </c:strRef>
          </c:tx>
          <c:spPr>
            <a:solidFill>
              <a:schemeClr val="accent5"/>
            </a:solidFill>
            <a:ln>
              <a:noFill/>
            </a:ln>
            <a:effectLst/>
          </c:spPr>
          <c:invertIfNegative val="0"/>
          <c:cat>
            <c:strRef>
              <c:f>'1.4.'!$M$19:$M$23</c:f>
              <c:strCache>
                <c:ptCount val="5"/>
                <c:pt idx="0">
                  <c:v>Uzņēmumu ienākuma nodoklis</c:v>
                </c:pt>
                <c:pt idx="1">
                  <c:v>VSAOI</c:v>
                </c:pt>
                <c:pt idx="2">
                  <c:v>Iedzīvotāju ienākuma nodoklis</c:v>
                </c:pt>
                <c:pt idx="3">
                  <c:v>Pārējie nodokļi</c:v>
                </c:pt>
                <c:pt idx="4">
                  <c:v>Kopā</c:v>
                </c:pt>
              </c:strCache>
            </c:strRef>
          </c:cat>
          <c:val>
            <c:numRef>
              <c:f>'1.4.'!$Q$19:$Q$23</c:f>
              <c:numCache>
                <c:formatCode>#,##0.0</c:formatCode>
                <c:ptCount val="5"/>
                <c:pt idx="0">
                  <c:v>0.2352514</c:v>
                </c:pt>
                <c:pt idx="1">
                  <c:v>8.1336907300000103</c:v>
                </c:pt>
                <c:pt idx="2">
                  <c:v>4.2159883000000002</c:v>
                </c:pt>
                <c:pt idx="3">
                  <c:v>0.13709356</c:v>
                </c:pt>
                <c:pt idx="4">
                  <c:v>12.722023990000011</c:v>
                </c:pt>
              </c:numCache>
            </c:numRef>
          </c:val>
          <c:extLst>
            <c:ext xmlns:c16="http://schemas.microsoft.com/office/drawing/2014/chart" uri="{C3380CC4-5D6E-409C-BE32-E72D297353CC}">
              <c16:uniqueId val="{00000003-06A4-46AE-83E0-CB62FD27C1FB}"/>
            </c:ext>
          </c:extLst>
        </c:ser>
        <c:ser>
          <c:idx val="4"/>
          <c:order val="4"/>
          <c:tx>
            <c:strRef>
              <c:f>'1.4.'!$R$18</c:f>
              <c:strCache>
                <c:ptCount val="1"/>
                <c:pt idx="0">
                  <c:v>Mēbeļu ražošana (C31)</c:v>
                </c:pt>
              </c:strCache>
            </c:strRef>
          </c:tx>
          <c:spPr>
            <a:solidFill>
              <a:schemeClr val="accent4"/>
            </a:solidFill>
            <a:ln>
              <a:noFill/>
            </a:ln>
            <a:effectLst/>
          </c:spPr>
          <c:invertIfNegative val="0"/>
          <c:cat>
            <c:strRef>
              <c:f>'1.4.'!$M$19:$M$23</c:f>
              <c:strCache>
                <c:ptCount val="5"/>
                <c:pt idx="0">
                  <c:v>Uzņēmumu ienākuma nodoklis</c:v>
                </c:pt>
                <c:pt idx="1">
                  <c:v>VSAOI</c:v>
                </c:pt>
                <c:pt idx="2">
                  <c:v>Iedzīvotāju ienākuma nodoklis</c:v>
                </c:pt>
                <c:pt idx="3">
                  <c:v>Pārējie nodokļi</c:v>
                </c:pt>
                <c:pt idx="4">
                  <c:v>Kopā</c:v>
                </c:pt>
              </c:strCache>
            </c:strRef>
          </c:cat>
          <c:val>
            <c:numRef>
              <c:f>'1.4.'!$R$19:$R$23</c:f>
              <c:numCache>
                <c:formatCode>#,##0.0</c:formatCode>
                <c:ptCount val="5"/>
                <c:pt idx="0">
                  <c:v>0.77731840000000008</c:v>
                </c:pt>
                <c:pt idx="1">
                  <c:v>22.662067260000001</c:v>
                </c:pt>
                <c:pt idx="2">
                  <c:v>10.4119381</c:v>
                </c:pt>
                <c:pt idx="3">
                  <c:v>0.22075315999999998</c:v>
                </c:pt>
                <c:pt idx="4">
                  <c:v>34.072076919999994</c:v>
                </c:pt>
              </c:numCache>
            </c:numRef>
          </c:val>
          <c:extLst>
            <c:ext xmlns:c16="http://schemas.microsoft.com/office/drawing/2014/chart" uri="{C3380CC4-5D6E-409C-BE32-E72D297353CC}">
              <c16:uniqueId val="{00000004-06A4-46AE-83E0-CB62FD27C1FB}"/>
            </c:ext>
          </c:extLst>
        </c:ser>
        <c:ser>
          <c:idx val="5"/>
          <c:order val="5"/>
          <c:tx>
            <c:strRef>
              <c:f>'1.4.'!$S$18</c:f>
              <c:strCache>
                <c:ptCount val="1"/>
                <c:pt idx="0">
                  <c:v>Total</c:v>
                </c:pt>
              </c:strCache>
            </c:strRef>
          </c:tx>
          <c:spPr>
            <a:noFill/>
            <a:ln>
              <a:noFill/>
            </a:ln>
            <a:effectLst/>
          </c:spPr>
          <c:invertIfNegative val="0"/>
          <c:dLbls>
            <c:numFmt formatCode="#,##0.0" sourceLinked="0"/>
            <c:spPr>
              <a:noFill/>
              <a:ln>
                <a:noFill/>
              </a:ln>
              <a:effectLst/>
            </c:spPr>
            <c:txPr>
              <a:bodyPr rot="0" spcFirstLastPara="1" vertOverflow="ellipsis" vert="horz" wrap="square" anchor="ctr" anchorCtr="1"/>
              <a:lstStyle/>
              <a:p>
                <a:pPr>
                  <a:defRPr sz="1400" b="1" i="0" u="none" strike="noStrike" kern="1200" baseline="0">
                    <a:solidFill>
                      <a:schemeClr val="tx2"/>
                    </a:solidFill>
                    <a:latin typeface="Arial" panose="020B06040202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'1.4.'!$M$19:$M$23</c:f>
              <c:strCache>
                <c:ptCount val="5"/>
                <c:pt idx="0">
                  <c:v>Uzņēmumu ienākuma nodoklis</c:v>
                </c:pt>
                <c:pt idx="1">
                  <c:v>VSAOI</c:v>
                </c:pt>
                <c:pt idx="2">
                  <c:v>Iedzīvotāju ienākuma nodoklis</c:v>
                </c:pt>
                <c:pt idx="3">
                  <c:v>Pārējie nodokļi</c:v>
                </c:pt>
                <c:pt idx="4">
                  <c:v>Kopā</c:v>
                </c:pt>
              </c:strCache>
            </c:strRef>
          </c:cat>
          <c:val>
            <c:numRef>
              <c:f>'1.4.'!$S$19:$S$23</c:f>
              <c:numCache>
                <c:formatCode>#,##0.0</c:formatCode>
                <c:ptCount val="5"/>
                <c:pt idx="0">
                  <c:v>44.889040229999999</c:v>
                </c:pt>
                <c:pt idx="1">
                  <c:v>229.11375045999984</c:v>
                </c:pt>
                <c:pt idx="2">
                  <c:v>127.47211706999971</c:v>
                </c:pt>
                <c:pt idx="3">
                  <c:v>151.27115429999796</c:v>
                </c:pt>
                <c:pt idx="4">
                  <c:v>552.74606205999748</c:v>
                </c:pt>
              </c:numCache>
            </c:numRef>
          </c:val>
          <c:extLst>
            <c:ext xmlns:c16="http://schemas.microsoft.com/office/drawing/2014/chart" uri="{C3380CC4-5D6E-409C-BE32-E72D297353CC}">
              <c16:uniqueId val="{00000005-06A4-46AE-83E0-CB62FD27C1FB}"/>
            </c:ext>
          </c:extLst>
        </c:ser>
        <c:dLbls>
          <c:showLegendKey val="0"/>
          <c:showVal val="0"/>
          <c:showCatName val="0"/>
          <c:showSerName val="0"/>
          <c:showPercent val="0"/>
          <c:showBubbleSize val="0"/>
        </c:dLbls>
        <c:gapWidth val="150"/>
        <c:overlap val="100"/>
        <c:axId val="1585123375"/>
        <c:axId val="1585120975"/>
      </c:barChart>
      <c:catAx>
        <c:axId val="1585123375"/>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2"/>
                </a:solidFill>
                <a:latin typeface="Arial" panose="020B0604020202020204" pitchFamily="34" charset="0"/>
                <a:ea typeface="+mn-ea"/>
                <a:cs typeface="+mn-cs"/>
              </a:defRPr>
            </a:pPr>
            <a:endParaRPr lang="en-US"/>
          </a:p>
        </c:txPr>
        <c:crossAx val="1585120975"/>
        <c:crosses val="autoZero"/>
        <c:auto val="1"/>
        <c:lblAlgn val="ctr"/>
        <c:lblOffset val="100"/>
        <c:noMultiLvlLbl val="0"/>
      </c:catAx>
      <c:valAx>
        <c:axId val="1585120975"/>
        <c:scaling>
          <c:orientation val="minMax"/>
          <c:max val="600"/>
        </c:scaling>
        <c:delete val="1"/>
        <c:axPos val="l"/>
        <c:numFmt formatCode="#,##0.0" sourceLinked="1"/>
        <c:majorTickMark val="out"/>
        <c:minorTickMark val="none"/>
        <c:tickLblPos val="nextTo"/>
        <c:crossAx val="1585123375"/>
        <c:crosses val="autoZero"/>
        <c:crossBetween val="between"/>
      </c:valAx>
      <c:spPr>
        <a:noFill/>
        <a:ln>
          <a:noFill/>
        </a:ln>
        <a:effectLst/>
      </c:spPr>
    </c:plotArea>
    <c:legend>
      <c:legendPos val="b"/>
      <c:legendEntry>
        <c:idx val="0"/>
        <c:delete val="1"/>
      </c:legendEntry>
      <c:legendEntry>
        <c:idx val="1"/>
        <c:txPr>
          <a:bodyPr rot="0" spcFirstLastPara="1" vertOverflow="ellipsis" vert="horz" wrap="square" anchor="ctr" anchorCtr="1"/>
          <a:lstStyle/>
          <a:p>
            <a:pPr>
              <a:defRPr sz="1200" b="0" i="0" u="none" strike="noStrike" kern="1200" baseline="0">
                <a:solidFill>
                  <a:schemeClr val="tx2"/>
                </a:solidFill>
                <a:latin typeface="Arial" panose="020B0604020202020204" pitchFamily="34" charset="0"/>
                <a:ea typeface="+mn-ea"/>
                <a:cs typeface="+mn-cs"/>
              </a:defRPr>
            </a:pPr>
            <a:endParaRPr lang="en-US"/>
          </a:p>
        </c:txPr>
      </c:legendEntry>
      <c:legendEntry>
        <c:idx val="2"/>
        <c:txPr>
          <a:bodyPr rot="0" spcFirstLastPara="1" vertOverflow="ellipsis" vert="horz" wrap="square" anchor="ctr" anchorCtr="1"/>
          <a:lstStyle/>
          <a:p>
            <a:pPr>
              <a:defRPr sz="1200" b="0" i="0" u="none" strike="noStrike" kern="1200" baseline="0">
                <a:solidFill>
                  <a:schemeClr val="tx2"/>
                </a:solidFill>
                <a:latin typeface="Arial" panose="020B0604020202020204" pitchFamily="34" charset="0"/>
                <a:ea typeface="+mn-ea"/>
                <a:cs typeface="+mn-cs"/>
              </a:defRPr>
            </a:pPr>
            <a:endParaRPr lang="en-US"/>
          </a:p>
        </c:txPr>
      </c:legendEntry>
      <c:legendEntry>
        <c:idx val="3"/>
        <c:txPr>
          <a:bodyPr rot="0" spcFirstLastPara="1" vertOverflow="ellipsis" vert="horz" wrap="square" anchor="ctr" anchorCtr="1"/>
          <a:lstStyle/>
          <a:p>
            <a:pPr>
              <a:defRPr sz="1200" b="0" i="0" u="none" strike="noStrike" kern="1200" baseline="0">
                <a:solidFill>
                  <a:schemeClr val="tx2"/>
                </a:solidFill>
                <a:latin typeface="Arial" panose="020B0604020202020204" pitchFamily="34" charset="0"/>
                <a:ea typeface="+mn-ea"/>
                <a:cs typeface="+mn-cs"/>
              </a:defRPr>
            </a:pPr>
            <a:endParaRPr lang="en-US"/>
          </a:p>
        </c:txPr>
      </c:legendEntry>
      <c:legendEntry>
        <c:idx val="4"/>
        <c:txPr>
          <a:bodyPr rot="0" spcFirstLastPara="1" vertOverflow="ellipsis" vert="horz" wrap="square" anchor="ctr" anchorCtr="1"/>
          <a:lstStyle/>
          <a:p>
            <a:pPr>
              <a:defRPr sz="1200" b="0" i="0" u="none" strike="noStrike" kern="1200" baseline="0">
                <a:solidFill>
                  <a:schemeClr val="tx2"/>
                </a:solidFill>
                <a:latin typeface="Arial" panose="020B0604020202020204" pitchFamily="34" charset="0"/>
                <a:ea typeface="+mn-ea"/>
                <a:cs typeface="+mn-cs"/>
              </a:defRPr>
            </a:pPr>
            <a:endParaRPr lang="en-US"/>
          </a:p>
        </c:txPr>
      </c:legendEntry>
      <c:legendEntry>
        <c:idx val="5"/>
        <c:delete val="1"/>
      </c:legendEntry>
      <c:layout>
        <c:manualLayout>
          <c:xMode val="edge"/>
          <c:yMode val="edge"/>
          <c:x val="0"/>
          <c:y val="0.87974351817699337"/>
          <c:w val="1"/>
          <c:h val="0.10349670160047103"/>
        </c:manualLayout>
      </c:layout>
      <c:overlay val="0"/>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legend>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sz="1200">
          <a:solidFill>
            <a:schemeClr val="tx1"/>
          </a:solidFill>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stacked"/>
        <c:varyColors val="0"/>
        <c:ser>
          <c:idx val="0"/>
          <c:order val="0"/>
          <c:tx>
            <c:strRef>
              <c:f>'3.1.'!$V$42</c:f>
              <c:strCache>
                <c:ptCount val="1"/>
                <c:pt idx="0">
                  <c:v>Baseline</c:v>
                </c:pt>
              </c:strCache>
            </c:strRef>
          </c:tx>
          <c:spPr>
            <a:noFill/>
            <a:ln>
              <a:noFill/>
            </a:ln>
            <a:effectLst/>
          </c:spPr>
          <c:invertIfNegative val="0"/>
          <c:cat>
            <c:strRef>
              <c:f>'3.1.'!$U$43:$U$63</c:f>
              <c:strCache>
                <c:ptCount val="21"/>
                <c:pt idx="0">
                  <c:v>Meža nozare</c:v>
                </c:pt>
                <c:pt idx="1">
                  <c:v>Transports un uzglabāšana (H)</c:v>
                </c:pt>
                <c:pt idx="2">
                  <c:v>Apstrādes rūpniecība (C)</c:v>
                </c:pt>
                <c:pt idx="3">
                  <c:v>Operācijas ar nekustamo īpašumu (L)</c:v>
                </c:pt>
                <c:pt idx="4">
                  <c:v>Enerģētika (D)</c:v>
                </c:pt>
                <c:pt idx="5">
                  <c:v>Profesionālie, zinātniskie un tehniskie pakalpojumi (M)</c:v>
                </c:pt>
                <c:pt idx="6">
                  <c:v>Finanšu un apdrošināšanas darbības (K)</c:v>
                </c:pt>
                <c:pt idx="7">
                  <c:v>Tirdzniecība (G)</c:v>
                </c:pt>
                <c:pt idx="8">
                  <c:v>Ieguves rūpniecība un karjeru izstrāde (B)</c:v>
                </c:pt>
                <c:pt idx="9">
                  <c:v>Administratīvo un apkalpojošo dienestu darbība (N)</c:v>
                </c:pt>
                <c:pt idx="10">
                  <c:v>Informācijas un komunikācijas pakalpojumi (J)</c:v>
                </c:pt>
                <c:pt idx="11">
                  <c:v>Lauksaimniecība, mežsaimniecība un zivsaimniecība (A)</c:v>
                </c:pt>
                <c:pt idx="12">
                  <c:v>Ūdens apgāde (E)</c:v>
                </c:pt>
                <c:pt idx="13">
                  <c:v>Būvniecība (F)</c:v>
                </c:pt>
                <c:pt idx="14">
                  <c:v>Izmitināšana un ēdināšanas pakalpojumi (I)</c:v>
                </c:pt>
                <c:pt idx="15">
                  <c:v>Veselība un sociālā aprūpe (Q)</c:v>
                </c:pt>
                <c:pt idx="16">
                  <c:v>Māksla, izklaide un atpūta (R)</c:v>
                </c:pt>
                <c:pt idx="17">
                  <c:v>Izglītība (P)</c:v>
                </c:pt>
                <c:pt idx="18">
                  <c:v>Citi pakalpojumi (S)</c:v>
                </c:pt>
                <c:pt idx="19">
                  <c:v>Valsts pārvalde un aizsardzība (O)</c:v>
                </c:pt>
                <c:pt idx="20">
                  <c:v>Kopā</c:v>
                </c:pt>
              </c:strCache>
            </c:strRef>
          </c:cat>
          <c:val>
            <c:numRef>
              <c:f>'3.1.'!$V$43:$V$63</c:f>
              <c:numCache>
                <c:formatCode>#,##0.00</c:formatCode>
                <c:ptCount val="21"/>
                <c:pt idx="0">
                  <c:v>0</c:v>
                </c:pt>
                <c:pt idx="1">
                  <c:v>2184.4004760030812</c:v>
                </c:pt>
                <c:pt idx="2">
                  <c:v>2371.7823927533595</c:v>
                </c:pt>
                <c:pt idx="3">
                  <c:v>2545.8439885220246</c:v>
                </c:pt>
                <c:pt idx="4">
                  <c:v>2698.2906450564274</c:v>
                </c:pt>
                <c:pt idx="5">
                  <c:v>2840.677399779252</c:v>
                </c:pt>
                <c:pt idx="6">
                  <c:v>2945.9844966553287</c:v>
                </c:pt>
                <c:pt idx="7">
                  <c:v>3035.1005630128197</c:v>
                </c:pt>
                <c:pt idx="8">
                  <c:v>3113.8695768567068</c:v>
                </c:pt>
                <c:pt idx="9">
                  <c:v>3176.0098064880453</c:v>
                </c:pt>
                <c:pt idx="10">
                  <c:v>3237.9184298064306</c:v>
                </c:pt>
                <c:pt idx="11">
                  <c:v>3298.8867233548308</c:v>
                </c:pt>
                <c:pt idx="12">
                  <c:v>3354.4802652768667</c:v>
                </c:pt>
                <c:pt idx="13">
                  <c:v>3405.1559076450549</c:v>
                </c:pt>
                <c:pt idx="14">
                  <c:v>3452.6356041235254</c:v>
                </c:pt>
                <c:pt idx="15">
                  <c:v>3498.1622362604894</c:v>
                </c:pt>
                <c:pt idx="16">
                  <c:v>3533.897161290467</c:v>
                </c:pt>
                <c:pt idx="17">
                  <c:v>3561.221790788436</c:v>
                </c:pt>
                <c:pt idx="18">
                  <c:v>3581.9269655753701</c:v>
                </c:pt>
                <c:pt idx="19">
                  <c:v>3594.6559238093278</c:v>
                </c:pt>
                <c:pt idx="20">
                  <c:v>0</c:v>
                </c:pt>
              </c:numCache>
            </c:numRef>
          </c:val>
          <c:extLst>
            <c:ext xmlns:c16="http://schemas.microsoft.com/office/drawing/2014/chart" uri="{C3380CC4-5D6E-409C-BE32-E72D297353CC}">
              <c16:uniqueId val="{00000000-B367-4DF6-9E2E-78B9B6FA37CE}"/>
            </c:ext>
          </c:extLst>
        </c:ser>
        <c:ser>
          <c:idx val="1"/>
          <c:order val="1"/>
          <c:tx>
            <c:strRef>
              <c:f>'3.1.'!$W$42</c:f>
              <c:strCache>
                <c:ptCount val="1"/>
                <c:pt idx="0">
                  <c:v>Tiešā pievienotā vērtība</c:v>
                </c:pt>
              </c:strCache>
            </c:strRef>
          </c:tx>
          <c:spPr>
            <a:solidFill>
              <a:schemeClr val="accent2"/>
            </a:solidFill>
            <a:ln>
              <a:noFill/>
            </a:ln>
            <a:effectLst/>
          </c:spPr>
          <c:invertIfNegative val="0"/>
          <c:dLbls>
            <c:dLbl>
              <c:idx val="2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367-4DF6-9E2E-78B9B6FA37CE}"/>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'3.1.'!$U$43:$U$63</c:f>
              <c:strCache>
                <c:ptCount val="21"/>
                <c:pt idx="0">
                  <c:v>Meža nozare</c:v>
                </c:pt>
                <c:pt idx="1">
                  <c:v>Transports un uzglabāšana (H)</c:v>
                </c:pt>
                <c:pt idx="2">
                  <c:v>Apstrādes rūpniecība (C)</c:v>
                </c:pt>
                <c:pt idx="3">
                  <c:v>Operācijas ar nekustamo īpašumu (L)</c:v>
                </c:pt>
                <c:pt idx="4">
                  <c:v>Enerģētika (D)</c:v>
                </c:pt>
                <c:pt idx="5">
                  <c:v>Profesionālie, zinātniskie un tehniskie pakalpojumi (M)</c:v>
                </c:pt>
                <c:pt idx="6">
                  <c:v>Finanšu un apdrošināšanas darbības (K)</c:v>
                </c:pt>
                <c:pt idx="7">
                  <c:v>Tirdzniecība (G)</c:v>
                </c:pt>
                <c:pt idx="8">
                  <c:v>Ieguves rūpniecība un karjeru izstrāde (B)</c:v>
                </c:pt>
                <c:pt idx="9">
                  <c:v>Administratīvo un apkalpojošo dienestu darbība (N)</c:v>
                </c:pt>
                <c:pt idx="10">
                  <c:v>Informācijas un komunikācijas pakalpojumi (J)</c:v>
                </c:pt>
                <c:pt idx="11">
                  <c:v>Lauksaimniecība, mežsaimniecība un zivsaimniecība (A)</c:v>
                </c:pt>
                <c:pt idx="12">
                  <c:v>Ūdens apgāde (E)</c:v>
                </c:pt>
                <c:pt idx="13">
                  <c:v>Būvniecība (F)</c:v>
                </c:pt>
                <c:pt idx="14">
                  <c:v>Izmitināšana un ēdināšanas pakalpojumi (I)</c:v>
                </c:pt>
                <c:pt idx="15">
                  <c:v>Veselība un sociālā aprūpe (Q)</c:v>
                </c:pt>
                <c:pt idx="16">
                  <c:v>Māksla, izklaide un atpūta (R)</c:v>
                </c:pt>
                <c:pt idx="17">
                  <c:v>Izglītība (P)</c:v>
                </c:pt>
                <c:pt idx="18">
                  <c:v>Citi pakalpojumi (S)</c:v>
                </c:pt>
                <c:pt idx="19">
                  <c:v>Valsts pārvalde un aizsardzība (O)</c:v>
                </c:pt>
                <c:pt idx="20">
                  <c:v>Kopā</c:v>
                </c:pt>
              </c:strCache>
            </c:strRef>
          </c:cat>
          <c:val>
            <c:numRef>
              <c:f>'3.1.'!$W$43:$W$63</c:f>
              <c:numCache>
                <c:formatCode>General</c:formatCode>
                <c:ptCount val="21"/>
                <c:pt idx="0" formatCode="#,##0.00">
                  <c:v>2184.4004760030812</c:v>
                </c:pt>
                <c:pt idx="20" formatCode="#,##0.00">
                  <c:v>2184.4004760030812</c:v>
                </c:pt>
              </c:numCache>
            </c:numRef>
          </c:val>
          <c:extLst>
            <c:ext xmlns:c16="http://schemas.microsoft.com/office/drawing/2014/chart" uri="{C3380CC4-5D6E-409C-BE32-E72D297353CC}">
              <c16:uniqueId val="{00000002-B367-4DF6-9E2E-78B9B6FA37CE}"/>
            </c:ext>
          </c:extLst>
        </c:ser>
        <c:ser>
          <c:idx val="2"/>
          <c:order val="2"/>
          <c:tx>
            <c:strRef>
              <c:f>'3.1.'!$X$42</c:f>
              <c:strCache>
                <c:ptCount val="1"/>
                <c:pt idx="0">
                  <c:v>Netiešā pievienotā vērtība</c:v>
                </c:pt>
              </c:strCache>
            </c:strRef>
          </c:tx>
          <c:spPr>
            <a:solidFill>
              <a:schemeClr val="accent1"/>
            </a:solidFill>
            <a:ln>
              <a:noFill/>
            </a:ln>
            <a:effectLst/>
          </c:spPr>
          <c:invertIfNegative val="0"/>
          <c:dLbls>
            <c:dLbl>
              <c:idx val="2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367-4DF6-9E2E-78B9B6FA37CE}"/>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'3.1.'!$U$43:$U$63</c:f>
              <c:strCache>
                <c:ptCount val="21"/>
                <c:pt idx="0">
                  <c:v>Meža nozare</c:v>
                </c:pt>
                <c:pt idx="1">
                  <c:v>Transports un uzglabāšana (H)</c:v>
                </c:pt>
                <c:pt idx="2">
                  <c:v>Apstrādes rūpniecība (C)</c:v>
                </c:pt>
                <c:pt idx="3">
                  <c:v>Operācijas ar nekustamo īpašumu (L)</c:v>
                </c:pt>
                <c:pt idx="4">
                  <c:v>Enerģētika (D)</c:v>
                </c:pt>
                <c:pt idx="5">
                  <c:v>Profesionālie, zinātniskie un tehniskie pakalpojumi (M)</c:v>
                </c:pt>
                <c:pt idx="6">
                  <c:v>Finanšu un apdrošināšanas darbības (K)</c:v>
                </c:pt>
                <c:pt idx="7">
                  <c:v>Tirdzniecība (G)</c:v>
                </c:pt>
                <c:pt idx="8">
                  <c:v>Ieguves rūpniecība un karjeru izstrāde (B)</c:v>
                </c:pt>
                <c:pt idx="9">
                  <c:v>Administratīvo un apkalpojošo dienestu darbība (N)</c:v>
                </c:pt>
                <c:pt idx="10">
                  <c:v>Informācijas un komunikācijas pakalpojumi (J)</c:v>
                </c:pt>
                <c:pt idx="11">
                  <c:v>Lauksaimniecība, mežsaimniecība un zivsaimniecība (A)</c:v>
                </c:pt>
                <c:pt idx="12">
                  <c:v>Ūdens apgāde (E)</c:v>
                </c:pt>
                <c:pt idx="13">
                  <c:v>Būvniecība (F)</c:v>
                </c:pt>
                <c:pt idx="14">
                  <c:v>Izmitināšana un ēdināšanas pakalpojumi (I)</c:v>
                </c:pt>
                <c:pt idx="15">
                  <c:v>Veselība un sociālā aprūpe (Q)</c:v>
                </c:pt>
                <c:pt idx="16">
                  <c:v>Māksla, izklaide un atpūta (R)</c:v>
                </c:pt>
                <c:pt idx="17">
                  <c:v>Izglītība (P)</c:v>
                </c:pt>
                <c:pt idx="18">
                  <c:v>Citi pakalpojumi (S)</c:v>
                </c:pt>
                <c:pt idx="19">
                  <c:v>Valsts pārvalde un aizsardzība (O)</c:v>
                </c:pt>
                <c:pt idx="20">
                  <c:v>Kopā</c:v>
                </c:pt>
              </c:strCache>
            </c:strRef>
          </c:cat>
          <c:val>
            <c:numRef>
              <c:f>'3.1.'!$X$43:$X$63</c:f>
              <c:numCache>
                <c:formatCode>#,##0.00</c:formatCode>
                <c:ptCount val="21"/>
                <c:pt idx="1">
                  <c:v>179.55431615835067</c:v>
                </c:pt>
                <c:pt idx="2">
                  <c:v>125.23266951462719</c:v>
                </c:pt>
                <c:pt idx="3">
                  <c:v>52.65121411278448</c:v>
                </c:pt>
                <c:pt idx="4">
                  <c:v>130.14241494506743</c:v>
                </c:pt>
                <c:pt idx="5">
                  <c:v>103.00771766668169</c:v>
                </c:pt>
                <c:pt idx="6">
                  <c:v>62.227865259774674</c:v>
                </c:pt>
                <c:pt idx="7">
                  <c:v>69.238674027738682</c:v>
                </c:pt>
                <c:pt idx="8">
                  <c:v>61.945563000912983</c:v>
                </c:pt>
                <c:pt idx="9">
                  <c:v>56.102184631240931</c:v>
                </c:pt>
                <c:pt idx="10">
                  <c:v>40.57795971599657</c:v>
                </c:pt>
                <c:pt idx="11">
                  <c:v>41.137990956162014</c:v>
                </c:pt>
                <c:pt idx="12">
                  <c:v>44.200165247228959</c:v>
                </c:pt>
                <c:pt idx="13">
                  <c:v>47.20213830314141</c:v>
                </c:pt>
                <c:pt idx="14">
                  <c:v>1.4554308957813045</c:v>
                </c:pt>
                <c:pt idx="15">
                  <c:v>0.5014963531003066</c:v>
                </c:pt>
                <c:pt idx="16">
                  <c:v>0.79252684920790295</c:v>
                </c:pt>
                <c:pt idx="17">
                  <c:v>4.0236439581420171</c:v>
                </c:pt>
                <c:pt idx="18">
                  <c:v>1.6455132903661183</c:v>
                </c:pt>
                <c:pt idx="19">
                  <c:v>4.2966556605148831</c:v>
                </c:pt>
                <c:pt idx="20">
                  <c:v>1025.9361405468203</c:v>
                </c:pt>
              </c:numCache>
            </c:numRef>
          </c:val>
          <c:extLst>
            <c:ext xmlns:c16="http://schemas.microsoft.com/office/drawing/2014/chart" uri="{C3380CC4-5D6E-409C-BE32-E72D297353CC}">
              <c16:uniqueId val="{00000004-B367-4DF6-9E2E-78B9B6FA37CE}"/>
            </c:ext>
          </c:extLst>
        </c:ser>
        <c:ser>
          <c:idx val="3"/>
          <c:order val="3"/>
          <c:tx>
            <c:strRef>
              <c:f>'3.1.'!$Y$42</c:f>
              <c:strCache>
                <c:ptCount val="1"/>
                <c:pt idx="0">
                  <c:v>Saistītā pievienotā vērtība</c:v>
                </c:pt>
              </c:strCache>
            </c:strRef>
          </c:tx>
          <c:spPr>
            <a:solidFill>
              <a:schemeClr val="accent4"/>
            </a:solidFill>
            <a:ln>
              <a:noFill/>
            </a:ln>
            <a:effectLst/>
          </c:spPr>
          <c:invertIfNegative val="0"/>
          <c:dLbls>
            <c:dLbl>
              <c:idx val="2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367-4DF6-9E2E-78B9B6FA37CE}"/>
                </c:ext>
              </c:extLst>
            </c:dLbl>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'3.1.'!$U$43:$U$63</c:f>
              <c:strCache>
                <c:ptCount val="21"/>
                <c:pt idx="0">
                  <c:v>Meža nozare</c:v>
                </c:pt>
                <c:pt idx="1">
                  <c:v>Transports un uzglabāšana (H)</c:v>
                </c:pt>
                <c:pt idx="2">
                  <c:v>Apstrādes rūpniecība (C)</c:v>
                </c:pt>
                <c:pt idx="3">
                  <c:v>Operācijas ar nekustamo īpašumu (L)</c:v>
                </c:pt>
                <c:pt idx="4">
                  <c:v>Enerģētika (D)</c:v>
                </c:pt>
                <c:pt idx="5">
                  <c:v>Profesionālie, zinātniskie un tehniskie pakalpojumi (M)</c:v>
                </c:pt>
                <c:pt idx="6">
                  <c:v>Finanšu un apdrošināšanas darbības (K)</c:v>
                </c:pt>
                <c:pt idx="7">
                  <c:v>Tirdzniecība (G)</c:v>
                </c:pt>
                <c:pt idx="8">
                  <c:v>Ieguves rūpniecība un karjeru izstrāde (B)</c:v>
                </c:pt>
                <c:pt idx="9">
                  <c:v>Administratīvo un apkalpojošo dienestu darbība (N)</c:v>
                </c:pt>
                <c:pt idx="10">
                  <c:v>Informācijas un komunikācijas pakalpojumi (J)</c:v>
                </c:pt>
                <c:pt idx="11">
                  <c:v>Lauksaimniecība, mežsaimniecība un zivsaimniecība (A)</c:v>
                </c:pt>
                <c:pt idx="12">
                  <c:v>Ūdens apgāde (E)</c:v>
                </c:pt>
                <c:pt idx="13">
                  <c:v>Būvniecība (F)</c:v>
                </c:pt>
                <c:pt idx="14">
                  <c:v>Izmitināšana un ēdināšanas pakalpojumi (I)</c:v>
                </c:pt>
                <c:pt idx="15">
                  <c:v>Veselība un sociālā aprūpe (Q)</c:v>
                </c:pt>
                <c:pt idx="16">
                  <c:v>Māksla, izklaide un atpūta (R)</c:v>
                </c:pt>
                <c:pt idx="17">
                  <c:v>Izglītība (P)</c:v>
                </c:pt>
                <c:pt idx="18">
                  <c:v>Citi pakalpojumi (S)</c:v>
                </c:pt>
                <c:pt idx="19">
                  <c:v>Valsts pārvalde un aizsardzība (O)</c:v>
                </c:pt>
                <c:pt idx="20">
                  <c:v>Kopā</c:v>
                </c:pt>
              </c:strCache>
            </c:strRef>
          </c:cat>
          <c:val>
            <c:numRef>
              <c:f>'3.1.'!$Y$43:$Y$63</c:f>
              <c:numCache>
                <c:formatCode>#,##0.00</c:formatCode>
                <c:ptCount val="21"/>
                <c:pt idx="1">
                  <c:v>7.8276005919278768</c:v>
                </c:pt>
                <c:pt idx="2">
                  <c:v>48.828926254038016</c:v>
                </c:pt>
                <c:pt idx="3">
                  <c:v>99.795442421618205</c:v>
                </c:pt>
                <c:pt idx="4">
                  <c:v>12.244339777757112</c:v>
                </c:pt>
                <c:pt idx="5">
                  <c:v>2.2993792093951915</c:v>
                </c:pt>
                <c:pt idx="6">
                  <c:v>26.88820109771649</c:v>
                </c:pt>
                <c:pt idx="7">
                  <c:v>9.5303398161482935</c:v>
                </c:pt>
                <c:pt idx="8">
                  <c:v>0.19466663042553251</c:v>
                </c:pt>
                <c:pt idx="9">
                  <c:v>5.8064386871441211</c:v>
                </c:pt>
                <c:pt idx="10">
                  <c:v>20.390333832403812</c:v>
                </c:pt>
                <c:pt idx="11">
                  <c:v>14.455550965873842</c:v>
                </c:pt>
                <c:pt idx="12">
                  <c:v>6.4754771209590265</c:v>
                </c:pt>
                <c:pt idx="13">
                  <c:v>0.27755817532888305</c:v>
                </c:pt>
                <c:pt idx="14">
                  <c:v>44.071201241182749</c:v>
                </c:pt>
                <c:pt idx="15">
                  <c:v>35.233428676877296</c:v>
                </c:pt>
                <c:pt idx="16">
                  <c:v>26.532102648761235</c:v>
                </c:pt>
                <c:pt idx="17">
                  <c:v>16.681530828792273</c:v>
                </c:pt>
                <c:pt idx="18">
                  <c:v>11.083444943591722</c:v>
                </c:pt>
                <c:pt idx="19">
                  <c:v>1.5237923892859637</c:v>
                </c:pt>
                <c:pt idx="20">
                  <c:v>390.13975530922761</c:v>
                </c:pt>
              </c:numCache>
            </c:numRef>
          </c:val>
          <c:extLst>
            <c:ext xmlns:c16="http://schemas.microsoft.com/office/drawing/2014/chart" uri="{C3380CC4-5D6E-409C-BE32-E72D297353CC}">
              <c16:uniqueId val="{00000006-B367-4DF6-9E2E-78B9B6FA37CE}"/>
            </c:ext>
          </c:extLst>
        </c:ser>
        <c:ser>
          <c:idx val="4"/>
          <c:order val="4"/>
          <c:tx>
            <c:strRef>
              <c:f>'3.1.'!$Z$42</c:f>
              <c:strCache>
                <c:ptCount val="1"/>
                <c:pt idx="0">
                  <c:v>Kopējā ietekme</c:v>
                </c:pt>
              </c:strCache>
            </c:strRef>
          </c:tx>
          <c:spPr>
            <a:no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2"/>
                    </a:solidFill>
                    <a:latin typeface="Arial" panose="020B06040202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'3.1.'!$U$43:$U$63</c:f>
              <c:strCache>
                <c:ptCount val="21"/>
                <c:pt idx="0">
                  <c:v>Meža nozare</c:v>
                </c:pt>
                <c:pt idx="1">
                  <c:v>Transports un uzglabāšana (H)</c:v>
                </c:pt>
                <c:pt idx="2">
                  <c:v>Apstrādes rūpniecība (C)</c:v>
                </c:pt>
                <c:pt idx="3">
                  <c:v>Operācijas ar nekustamo īpašumu (L)</c:v>
                </c:pt>
                <c:pt idx="4">
                  <c:v>Enerģētika (D)</c:v>
                </c:pt>
                <c:pt idx="5">
                  <c:v>Profesionālie, zinātniskie un tehniskie pakalpojumi (M)</c:v>
                </c:pt>
                <c:pt idx="6">
                  <c:v>Finanšu un apdrošināšanas darbības (K)</c:v>
                </c:pt>
                <c:pt idx="7">
                  <c:v>Tirdzniecība (G)</c:v>
                </c:pt>
                <c:pt idx="8">
                  <c:v>Ieguves rūpniecība un karjeru izstrāde (B)</c:v>
                </c:pt>
                <c:pt idx="9">
                  <c:v>Administratīvo un apkalpojošo dienestu darbība (N)</c:v>
                </c:pt>
                <c:pt idx="10">
                  <c:v>Informācijas un komunikācijas pakalpojumi (J)</c:v>
                </c:pt>
                <c:pt idx="11">
                  <c:v>Lauksaimniecība, mežsaimniecība un zivsaimniecība (A)</c:v>
                </c:pt>
                <c:pt idx="12">
                  <c:v>Ūdens apgāde (E)</c:v>
                </c:pt>
                <c:pt idx="13">
                  <c:v>Būvniecība (F)</c:v>
                </c:pt>
                <c:pt idx="14">
                  <c:v>Izmitināšana un ēdināšanas pakalpojumi (I)</c:v>
                </c:pt>
                <c:pt idx="15">
                  <c:v>Veselība un sociālā aprūpe (Q)</c:v>
                </c:pt>
                <c:pt idx="16">
                  <c:v>Māksla, izklaide un atpūta (R)</c:v>
                </c:pt>
                <c:pt idx="17">
                  <c:v>Izglītība (P)</c:v>
                </c:pt>
                <c:pt idx="18">
                  <c:v>Citi pakalpojumi (S)</c:v>
                </c:pt>
                <c:pt idx="19">
                  <c:v>Valsts pārvalde un aizsardzība (O)</c:v>
                </c:pt>
                <c:pt idx="20">
                  <c:v>Kopā</c:v>
                </c:pt>
              </c:strCache>
            </c:strRef>
          </c:cat>
          <c:val>
            <c:numRef>
              <c:f>'3.1.'!$Z$43:$Z$63</c:f>
              <c:numCache>
                <c:formatCode>#,##0.00</c:formatCode>
                <c:ptCount val="21"/>
                <c:pt idx="0">
                  <c:v>2184.4004760030812</c:v>
                </c:pt>
                <c:pt idx="1">
                  <c:v>187.38191675027855</c:v>
                </c:pt>
                <c:pt idx="2">
                  <c:v>174.0615957686652</c:v>
                </c:pt>
                <c:pt idx="3">
                  <c:v>152.44665653440268</c:v>
                </c:pt>
                <c:pt idx="4">
                  <c:v>142.38675472282455</c:v>
                </c:pt>
                <c:pt idx="5">
                  <c:v>105.30709687607688</c:v>
                </c:pt>
                <c:pt idx="6">
                  <c:v>89.116066357491164</c:v>
                </c:pt>
                <c:pt idx="7">
                  <c:v>78.769013843886981</c:v>
                </c:pt>
                <c:pt idx="8">
                  <c:v>62.140229631338514</c:v>
                </c:pt>
                <c:pt idx="9">
                  <c:v>61.908623318385054</c:v>
                </c:pt>
                <c:pt idx="10">
                  <c:v>60.968293548400382</c:v>
                </c:pt>
                <c:pt idx="11">
                  <c:v>55.593541922035854</c:v>
                </c:pt>
                <c:pt idx="12">
                  <c:v>50.675642368187987</c:v>
                </c:pt>
                <c:pt idx="13">
                  <c:v>47.479696478470295</c:v>
                </c:pt>
                <c:pt idx="14">
                  <c:v>45.526632136964054</c:v>
                </c:pt>
                <c:pt idx="15">
                  <c:v>35.734925029977603</c:v>
                </c:pt>
                <c:pt idx="16">
                  <c:v>27.324629497969138</c:v>
                </c:pt>
                <c:pt idx="17">
                  <c:v>20.70517478693429</c:v>
                </c:pt>
                <c:pt idx="18">
                  <c:v>12.72895823395784</c:v>
                </c:pt>
                <c:pt idx="19">
                  <c:v>5.8204480498008468</c:v>
                </c:pt>
                <c:pt idx="20">
                  <c:v>3600.4763718591289</c:v>
                </c:pt>
              </c:numCache>
            </c:numRef>
          </c:val>
          <c:extLst>
            <c:ext xmlns:c16="http://schemas.microsoft.com/office/drawing/2014/chart" uri="{C3380CC4-5D6E-409C-BE32-E72D297353CC}">
              <c16:uniqueId val="{00000007-B367-4DF6-9E2E-78B9B6FA37CE}"/>
            </c:ext>
          </c:extLst>
        </c:ser>
        <c:dLbls>
          <c:showLegendKey val="0"/>
          <c:showVal val="0"/>
          <c:showCatName val="0"/>
          <c:showSerName val="0"/>
          <c:showPercent val="0"/>
          <c:showBubbleSize val="0"/>
        </c:dLbls>
        <c:gapWidth val="0"/>
        <c:overlap val="100"/>
        <c:axId val="1391845887"/>
        <c:axId val="1391842527"/>
      </c:barChart>
      <c:catAx>
        <c:axId val="1391845887"/>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2"/>
                </a:solidFill>
                <a:latin typeface="Arial" panose="020B0604020202020204" pitchFamily="34" charset="0"/>
                <a:ea typeface="+mn-ea"/>
                <a:cs typeface="+mn-cs"/>
              </a:defRPr>
            </a:pPr>
            <a:endParaRPr lang="en-US"/>
          </a:p>
        </c:txPr>
        <c:crossAx val="1391842527"/>
        <c:crosses val="autoZero"/>
        <c:auto val="1"/>
        <c:lblAlgn val="ctr"/>
        <c:lblOffset val="100"/>
        <c:noMultiLvlLbl val="0"/>
      </c:catAx>
      <c:valAx>
        <c:axId val="1391842527"/>
        <c:scaling>
          <c:orientation val="minMax"/>
          <c:max val="4700"/>
          <c:min val="0"/>
        </c:scaling>
        <c:delete val="1"/>
        <c:axPos val="t"/>
        <c:numFmt formatCode="#,##0.00" sourceLinked="1"/>
        <c:majorTickMark val="out"/>
        <c:minorTickMark val="none"/>
        <c:tickLblPos val="nextTo"/>
        <c:crossAx val="1391845887"/>
        <c:crosses val="autoZero"/>
        <c:crossBetween val="between"/>
      </c:val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00" b="0" i="0" u="none" strike="noStrike" kern="1200" baseline="0">
              <a:solidFill>
                <a:schemeClr val="tx2"/>
              </a:solidFill>
              <a:latin typeface="Arial" panose="020B0604020202020204" pitchFamily="34" charset="0"/>
              <a:ea typeface="+mn-ea"/>
              <a:cs typeface="+mn-cs"/>
            </a:defRPr>
          </a:pPr>
          <a:endParaRPr lang="en-US"/>
        </a:p>
      </c:txPr>
    </c:legend>
    <c:plotVisOnly val="1"/>
    <c:dispBlanksAs val="gap"/>
    <c:showDLblsOverMax val="0"/>
    <c:extLst/>
  </c:chart>
  <c:spPr>
    <a:noFill/>
    <a:ln>
      <a:noFill/>
    </a:ln>
    <a:effectLst/>
  </c:spPr>
  <c:txPr>
    <a:bodyPr/>
    <a:lstStyle/>
    <a:p>
      <a:pPr>
        <a:defRPr sz="1200">
          <a:solidFill>
            <a:schemeClr val="tx1"/>
          </a:solidFill>
        </a:defRPr>
      </a:pPr>
      <a:endParaRPr lang="en-US"/>
    </a:p>
  </c:txPr>
  <c:externalData r:id="rId4">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stacked"/>
        <c:varyColors val="0"/>
        <c:ser>
          <c:idx val="0"/>
          <c:order val="0"/>
          <c:tx>
            <c:strRef>
              <c:f>'3.5.'!$K$29</c:f>
              <c:strCache>
                <c:ptCount val="1"/>
                <c:pt idx="0">
                  <c:v>Baseline</c:v>
                </c:pt>
              </c:strCache>
            </c:strRef>
          </c:tx>
          <c:spPr>
            <a:noFill/>
            <a:ln>
              <a:noFill/>
            </a:ln>
            <a:effectLst/>
          </c:spPr>
          <c:invertIfNegative val="0"/>
          <c:cat>
            <c:strRef>
              <c:f>'3.5.'!$J$30:$J$50</c:f>
              <c:strCache>
                <c:ptCount val="21"/>
                <c:pt idx="0">
                  <c:v>Meža nozare</c:v>
                </c:pt>
                <c:pt idx="1">
                  <c:v>Apstrādes rūpniecība (C)</c:v>
                </c:pt>
                <c:pt idx="2">
                  <c:v>Transports un uzglabāšana (H)</c:v>
                </c:pt>
                <c:pt idx="3">
                  <c:v>Profesionālie, zinātniskie un tehniskie pakalpojumi (M)</c:v>
                </c:pt>
                <c:pt idx="4">
                  <c:v>Izmitināšana un ēdināšanas pakalpojumi (I)</c:v>
                </c:pt>
                <c:pt idx="5">
                  <c:v>Administratīvo un apkalpojošo dienestu darbība (N)</c:v>
                </c:pt>
                <c:pt idx="6">
                  <c:v>Tirdzniecība (G)</c:v>
                </c:pt>
                <c:pt idx="7">
                  <c:v>Enerģētika (D)</c:v>
                </c:pt>
                <c:pt idx="8">
                  <c:v>Būvniecība (F)</c:v>
                </c:pt>
                <c:pt idx="9">
                  <c:v>Veselība un sociālā aprūpe (Q)</c:v>
                </c:pt>
                <c:pt idx="10">
                  <c:v>Finanšu un apdrošināšanas darbības (K)</c:v>
                </c:pt>
                <c:pt idx="11">
                  <c:v>Izglītība (P)</c:v>
                </c:pt>
                <c:pt idx="12">
                  <c:v>Ieguves rūpniecība un karjeru izstrāde (B)</c:v>
                </c:pt>
                <c:pt idx="13">
                  <c:v>Ūdens apgāde (E)</c:v>
                </c:pt>
                <c:pt idx="14">
                  <c:v>Informācijas un komunikācijas pakalpojumi (J)</c:v>
                </c:pt>
                <c:pt idx="15">
                  <c:v>Māksla, izklaide un atpūta (R)</c:v>
                </c:pt>
                <c:pt idx="16">
                  <c:v>Operācijas ar nekustamo īpašumu (L)</c:v>
                </c:pt>
                <c:pt idx="17">
                  <c:v>Lauksaimniecība, mežsaimniecība un zivsaimniecība (A)</c:v>
                </c:pt>
                <c:pt idx="18">
                  <c:v>Citi pakalpojumi (S)</c:v>
                </c:pt>
                <c:pt idx="19">
                  <c:v>Valsts pārvalde un aizsardzība (O)</c:v>
                </c:pt>
                <c:pt idx="20">
                  <c:v>Kopā</c:v>
                </c:pt>
              </c:strCache>
            </c:strRef>
          </c:cat>
          <c:val>
            <c:numRef>
              <c:f>'3.5.'!$K$30:$K$50</c:f>
              <c:numCache>
                <c:formatCode>#,##0</c:formatCode>
                <c:ptCount val="21"/>
                <c:pt idx="0">
                  <c:v>0</c:v>
                </c:pt>
                <c:pt idx="1">
                  <c:v>39885</c:v>
                </c:pt>
                <c:pt idx="2">
                  <c:v>45538.939398971095</c:v>
                </c:pt>
                <c:pt idx="3">
                  <c:v>50530.889805253821</c:v>
                </c:pt>
                <c:pt idx="4">
                  <c:v>53246.675117741441</c:v>
                </c:pt>
                <c:pt idx="5">
                  <c:v>55845.208627496475</c:v>
                </c:pt>
                <c:pt idx="6">
                  <c:v>58291.188666722483</c:v>
                </c:pt>
                <c:pt idx="7">
                  <c:v>60599.585075126633</c:v>
                </c:pt>
                <c:pt idx="8">
                  <c:v>62199.229484131982</c:v>
                </c:pt>
                <c:pt idx="9">
                  <c:v>63764.283407547271</c:v>
                </c:pt>
                <c:pt idx="10">
                  <c:v>65202.190853218839</c:v>
                </c:pt>
                <c:pt idx="11">
                  <c:v>66605.697802220428</c:v>
                </c:pt>
                <c:pt idx="12">
                  <c:v>67976.646156268165</c:v>
                </c:pt>
                <c:pt idx="13">
                  <c:v>69248.273306398929</c:v>
                </c:pt>
                <c:pt idx="14">
                  <c:v>70446.829868975401</c:v>
                </c:pt>
                <c:pt idx="15">
                  <c:v>71464.820666946966</c:v>
                </c:pt>
                <c:pt idx="16">
                  <c:v>72437.644982896774</c:v>
                </c:pt>
                <c:pt idx="17">
                  <c:v>73092.884295072319</c:v>
                </c:pt>
                <c:pt idx="18">
                  <c:v>73722.241219944233</c:v>
                </c:pt>
                <c:pt idx="19">
                  <c:v>74217.036167295853</c:v>
                </c:pt>
                <c:pt idx="20">
                  <c:v>0</c:v>
                </c:pt>
              </c:numCache>
            </c:numRef>
          </c:val>
          <c:extLst>
            <c:ext xmlns:c16="http://schemas.microsoft.com/office/drawing/2014/chart" uri="{C3380CC4-5D6E-409C-BE32-E72D297353CC}">
              <c16:uniqueId val="{00000000-B3C1-4B44-A449-06E45EDAC361}"/>
            </c:ext>
          </c:extLst>
        </c:ser>
        <c:ser>
          <c:idx val="1"/>
          <c:order val="1"/>
          <c:tx>
            <c:strRef>
              <c:f>'3.5.'!$L$29</c:f>
              <c:strCache>
                <c:ptCount val="1"/>
                <c:pt idx="0">
                  <c:v>Tiešās darbvietas</c:v>
                </c:pt>
              </c:strCache>
            </c:strRef>
          </c:tx>
          <c:spPr>
            <a:solidFill>
              <a:schemeClr val="accent2"/>
            </a:solidFill>
            <a:ln>
              <a:noFill/>
            </a:ln>
            <a:effectLst/>
          </c:spPr>
          <c:invertIfNegative val="0"/>
          <c:dLbls>
            <c:dLbl>
              <c:idx val="2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1-B3C1-4B44-A449-06E45EDAC361}"/>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'3.5.'!$J$30:$J$50</c:f>
              <c:strCache>
                <c:ptCount val="21"/>
                <c:pt idx="0">
                  <c:v>Meža nozare</c:v>
                </c:pt>
                <c:pt idx="1">
                  <c:v>Apstrādes rūpniecība (C)</c:v>
                </c:pt>
                <c:pt idx="2">
                  <c:v>Transports un uzglabāšana (H)</c:v>
                </c:pt>
                <c:pt idx="3">
                  <c:v>Profesionālie, zinātniskie un tehniskie pakalpojumi (M)</c:v>
                </c:pt>
                <c:pt idx="4">
                  <c:v>Izmitināšana un ēdināšanas pakalpojumi (I)</c:v>
                </c:pt>
                <c:pt idx="5">
                  <c:v>Administratīvo un apkalpojošo dienestu darbība (N)</c:v>
                </c:pt>
                <c:pt idx="6">
                  <c:v>Tirdzniecība (G)</c:v>
                </c:pt>
                <c:pt idx="7">
                  <c:v>Enerģētika (D)</c:v>
                </c:pt>
                <c:pt idx="8">
                  <c:v>Būvniecība (F)</c:v>
                </c:pt>
                <c:pt idx="9">
                  <c:v>Veselība un sociālā aprūpe (Q)</c:v>
                </c:pt>
                <c:pt idx="10">
                  <c:v>Finanšu un apdrošināšanas darbības (K)</c:v>
                </c:pt>
                <c:pt idx="11">
                  <c:v>Izglītība (P)</c:v>
                </c:pt>
                <c:pt idx="12">
                  <c:v>Ieguves rūpniecība un karjeru izstrāde (B)</c:v>
                </c:pt>
                <c:pt idx="13">
                  <c:v>Ūdens apgāde (E)</c:v>
                </c:pt>
                <c:pt idx="14">
                  <c:v>Informācijas un komunikācijas pakalpojumi (J)</c:v>
                </c:pt>
                <c:pt idx="15">
                  <c:v>Māksla, izklaide un atpūta (R)</c:v>
                </c:pt>
                <c:pt idx="16">
                  <c:v>Operācijas ar nekustamo īpašumu (L)</c:v>
                </c:pt>
                <c:pt idx="17">
                  <c:v>Lauksaimniecība, mežsaimniecība un zivsaimniecība (A)</c:v>
                </c:pt>
                <c:pt idx="18">
                  <c:v>Citi pakalpojumi (S)</c:v>
                </c:pt>
                <c:pt idx="19">
                  <c:v>Valsts pārvalde un aizsardzība (O)</c:v>
                </c:pt>
                <c:pt idx="20">
                  <c:v>Kopā</c:v>
                </c:pt>
              </c:strCache>
            </c:strRef>
          </c:cat>
          <c:val>
            <c:numRef>
              <c:f>'3.5.'!$L$30:$L$50</c:f>
              <c:numCache>
                <c:formatCode>General</c:formatCode>
                <c:ptCount val="21"/>
                <c:pt idx="0" formatCode="#,##0">
                  <c:v>39885</c:v>
                </c:pt>
                <c:pt idx="20" formatCode="#,##0">
                  <c:v>39885</c:v>
                </c:pt>
              </c:numCache>
            </c:numRef>
          </c:val>
          <c:extLst>
            <c:ext xmlns:c16="http://schemas.microsoft.com/office/drawing/2014/chart" uri="{C3380CC4-5D6E-409C-BE32-E72D297353CC}">
              <c16:uniqueId val="{00000002-B3C1-4B44-A449-06E45EDAC361}"/>
            </c:ext>
          </c:extLst>
        </c:ser>
        <c:ser>
          <c:idx val="2"/>
          <c:order val="2"/>
          <c:tx>
            <c:strRef>
              <c:f>'3.5.'!$M$29</c:f>
              <c:strCache>
                <c:ptCount val="1"/>
                <c:pt idx="0">
                  <c:v>Netiešās darbvietas</c:v>
                </c:pt>
              </c:strCache>
            </c:strRef>
          </c:tx>
          <c:spPr>
            <a:solidFill>
              <a:schemeClr val="accent1"/>
            </a:solidFill>
            <a:ln>
              <a:noFill/>
            </a:ln>
            <a:effectLst/>
          </c:spPr>
          <c:invertIfNegative val="0"/>
          <c:dLbls>
            <c:dLbl>
              <c:idx val="2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3-B3C1-4B44-A449-06E45EDAC361}"/>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'3.5.'!$J$30:$J$50</c:f>
              <c:strCache>
                <c:ptCount val="21"/>
                <c:pt idx="0">
                  <c:v>Meža nozare</c:v>
                </c:pt>
                <c:pt idx="1">
                  <c:v>Apstrādes rūpniecība (C)</c:v>
                </c:pt>
                <c:pt idx="2">
                  <c:v>Transports un uzglabāšana (H)</c:v>
                </c:pt>
                <c:pt idx="3">
                  <c:v>Profesionālie, zinātniskie un tehniskie pakalpojumi (M)</c:v>
                </c:pt>
                <c:pt idx="4">
                  <c:v>Izmitināšana un ēdināšanas pakalpojumi (I)</c:v>
                </c:pt>
                <c:pt idx="5">
                  <c:v>Administratīvo un apkalpojošo dienestu darbība (N)</c:v>
                </c:pt>
                <c:pt idx="6">
                  <c:v>Tirdzniecība (G)</c:v>
                </c:pt>
                <c:pt idx="7">
                  <c:v>Enerģētika (D)</c:v>
                </c:pt>
                <c:pt idx="8">
                  <c:v>Būvniecība (F)</c:v>
                </c:pt>
                <c:pt idx="9">
                  <c:v>Veselība un sociālā aprūpe (Q)</c:v>
                </c:pt>
                <c:pt idx="10">
                  <c:v>Finanšu un apdrošināšanas darbības (K)</c:v>
                </c:pt>
                <c:pt idx="11">
                  <c:v>Izglītība (P)</c:v>
                </c:pt>
                <c:pt idx="12">
                  <c:v>Ieguves rūpniecība un karjeru izstrāde (B)</c:v>
                </c:pt>
                <c:pt idx="13">
                  <c:v>Ūdens apgāde (E)</c:v>
                </c:pt>
                <c:pt idx="14">
                  <c:v>Informācijas un komunikācijas pakalpojumi (J)</c:v>
                </c:pt>
                <c:pt idx="15">
                  <c:v>Māksla, izklaide un atpūta (R)</c:v>
                </c:pt>
                <c:pt idx="16">
                  <c:v>Operācijas ar nekustamo īpašumu (L)</c:v>
                </c:pt>
                <c:pt idx="17">
                  <c:v>Lauksaimniecība, mežsaimniecība un zivsaimniecība (A)</c:v>
                </c:pt>
                <c:pt idx="18">
                  <c:v>Citi pakalpojumi (S)</c:v>
                </c:pt>
                <c:pt idx="19">
                  <c:v>Valsts pārvalde un aizsardzība (O)</c:v>
                </c:pt>
                <c:pt idx="20">
                  <c:v>Kopā</c:v>
                </c:pt>
              </c:strCache>
            </c:strRef>
          </c:cat>
          <c:val>
            <c:numRef>
              <c:f>'3.5.'!$M$30:$M$50</c:f>
              <c:numCache>
                <c:formatCode>#,##0</c:formatCode>
                <c:ptCount val="21"/>
                <c:pt idx="1">
                  <c:v>4054.8448471181678</c:v>
                </c:pt>
                <c:pt idx="2">
                  <c:v>4735.0976753071245</c:v>
                </c:pt>
                <c:pt idx="3">
                  <c:v>2647.9605453916856</c:v>
                </c:pt>
                <c:pt idx="4">
                  <c:v>83.071946601335085</c:v>
                </c:pt>
                <c:pt idx="5">
                  <c:v>2301.3985003994808</c:v>
                </c:pt>
                <c:pt idx="6">
                  <c:v>2023.9952916785287</c:v>
                </c:pt>
                <c:pt idx="7">
                  <c:v>1462.085338250638</c:v>
                </c:pt>
                <c:pt idx="8">
                  <c:v>1555.9048861742576</c:v>
                </c:pt>
                <c:pt idx="9">
                  <c:v>17.673480530654746</c:v>
                </c:pt>
                <c:pt idx="10">
                  <c:v>1052.1477329595607</c:v>
                </c:pt>
                <c:pt idx="11">
                  <c:v>266.41687976330564</c:v>
                </c:pt>
                <c:pt idx="12">
                  <c:v>1267.6435251274029</c:v>
                </c:pt>
                <c:pt idx="13">
                  <c:v>1040.5867112569272</c:v>
                </c:pt>
                <c:pt idx="14">
                  <c:v>709.13270944342878</c:v>
                </c:pt>
                <c:pt idx="15">
                  <c:v>30.716995229087779</c:v>
                </c:pt>
                <c:pt idx="16">
                  <c:v>568.68642213613191</c:v>
                </c:pt>
                <c:pt idx="17">
                  <c:v>463.07096145548223</c:v>
                </c:pt>
                <c:pt idx="18">
                  <c:v>83.608145698374699</c:v>
                </c:pt>
                <c:pt idx="19">
                  <c:v>108.33404612639453</c:v>
                </c:pt>
                <c:pt idx="20">
                  <c:v>24472.376640647966</c:v>
                </c:pt>
              </c:numCache>
            </c:numRef>
          </c:val>
          <c:extLst>
            <c:ext xmlns:c16="http://schemas.microsoft.com/office/drawing/2014/chart" uri="{C3380CC4-5D6E-409C-BE32-E72D297353CC}">
              <c16:uniqueId val="{00000004-B3C1-4B44-A449-06E45EDAC361}"/>
            </c:ext>
          </c:extLst>
        </c:ser>
        <c:ser>
          <c:idx val="3"/>
          <c:order val="3"/>
          <c:tx>
            <c:strRef>
              <c:f>'3.5.'!$N$29</c:f>
              <c:strCache>
                <c:ptCount val="1"/>
                <c:pt idx="0">
                  <c:v>Saistītās darbvietas</c:v>
                </c:pt>
              </c:strCache>
            </c:strRef>
          </c:tx>
          <c:spPr>
            <a:solidFill>
              <a:schemeClr val="accent4"/>
            </a:solidFill>
            <a:ln>
              <a:noFill/>
            </a:ln>
            <a:effectLst/>
          </c:spPr>
          <c:invertIfNegative val="0"/>
          <c:dLbls>
            <c:dLbl>
              <c:idx val="20"/>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5-B3C1-4B44-A449-06E45EDAC361}"/>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n-US"/>
              </a:p>
            </c:txPr>
            <c:showLegendKey val="0"/>
            <c:showVal val="0"/>
            <c:showCatName val="0"/>
            <c:showSerName val="0"/>
            <c:showPercent val="0"/>
            <c:showBubbleSize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'3.5.'!$J$30:$J$50</c:f>
              <c:strCache>
                <c:ptCount val="21"/>
                <c:pt idx="0">
                  <c:v>Meža nozare</c:v>
                </c:pt>
                <c:pt idx="1">
                  <c:v>Apstrādes rūpniecība (C)</c:v>
                </c:pt>
                <c:pt idx="2">
                  <c:v>Transports un uzglabāšana (H)</c:v>
                </c:pt>
                <c:pt idx="3">
                  <c:v>Profesionālie, zinātniskie un tehniskie pakalpojumi (M)</c:v>
                </c:pt>
                <c:pt idx="4">
                  <c:v>Izmitināšana un ēdināšanas pakalpojumi (I)</c:v>
                </c:pt>
                <c:pt idx="5">
                  <c:v>Administratīvo un apkalpojošo dienestu darbība (N)</c:v>
                </c:pt>
                <c:pt idx="6">
                  <c:v>Tirdzniecība (G)</c:v>
                </c:pt>
                <c:pt idx="7">
                  <c:v>Enerģētika (D)</c:v>
                </c:pt>
                <c:pt idx="8">
                  <c:v>Būvniecība (F)</c:v>
                </c:pt>
                <c:pt idx="9">
                  <c:v>Veselība un sociālā aprūpe (Q)</c:v>
                </c:pt>
                <c:pt idx="10">
                  <c:v>Finanšu un apdrošināšanas darbības (K)</c:v>
                </c:pt>
                <c:pt idx="11">
                  <c:v>Izglītība (P)</c:v>
                </c:pt>
                <c:pt idx="12">
                  <c:v>Ieguves rūpniecība un karjeru izstrāde (B)</c:v>
                </c:pt>
                <c:pt idx="13">
                  <c:v>Ūdens apgāde (E)</c:v>
                </c:pt>
                <c:pt idx="14">
                  <c:v>Informācijas un komunikācijas pakalpojumi (J)</c:v>
                </c:pt>
                <c:pt idx="15">
                  <c:v>Māksla, izklaide un atpūta (R)</c:v>
                </c:pt>
                <c:pt idx="16">
                  <c:v>Operācijas ar nekustamo īpašumu (L)</c:v>
                </c:pt>
                <c:pt idx="17">
                  <c:v>Lauksaimniecība, mežsaimniecība un zivsaimniecība (A)</c:v>
                </c:pt>
                <c:pt idx="18">
                  <c:v>Citi pakalpojumi (S)</c:v>
                </c:pt>
                <c:pt idx="19">
                  <c:v>Valsts pārvalde un aizsardzība (O)</c:v>
                </c:pt>
                <c:pt idx="20">
                  <c:v>Kopā</c:v>
                </c:pt>
              </c:strCache>
            </c:strRef>
          </c:cat>
          <c:val>
            <c:numRef>
              <c:f>'3.5.'!$N$30:$N$50</c:f>
              <c:numCache>
                <c:formatCode>#,##0</c:formatCode>
                <c:ptCount val="21"/>
                <c:pt idx="1">
                  <c:v>1599.0945518529284</c:v>
                </c:pt>
                <c:pt idx="2">
                  <c:v>256.85273097560264</c:v>
                </c:pt>
                <c:pt idx="3">
                  <c:v>67.824767095933566</c:v>
                </c:pt>
                <c:pt idx="4">
                  <c:v>2515.4615631536972</c:v>
                </c:pt>
                <c:pt idx="5">
                  <c:v>144.58153882652488</c:v>
                </c:pt>
                <c:pt idx="6">
                  <c:v>284.40111672562142</c:v>
                </c:pt>
                <c:pt idx="7">
                  <c:v>137.55907075471299</c:v>
                </c:pt>
                <c:pt idx="8">
                  <c:v>9.149037241032774</c:v>
                </c:pt>
                <c:pt idx="9">
                  <c:v>1420.2339651409095</c:v>
                </c:pt>
                <c:pt idx="10">
                  <c:v>351.35921604203145</c:v>
                </c:pt>
                <c:pt idx="11">
                  <c:v>1104.5314742844264</c:v>
                </c:pt>
                <c:pt idx="12">
                  <c:v>3.983625003354291</c:v>
                </c:pt>
                <c:pt idx="13">
                  <c:v>157.96985131955071</c:v>
                </c:pt>
                <c:pt idx="14">
                  <c:v>308.85808852812863</c:v>
                </c:pt>
                <c:pt idx="15">
                  <c:v>942.10732072072665</c:v>
                </c:pt>
                <c:pt idx="16">
                  <c:v>86.552890039406691</c:v>
                </c:pt>
                <c:pt idx="17">
                  <c:v>166.28596341643635</c:v>
                </c:pt>
                <c:pt idx="18">
                  <c:v>411.18680165324781</c:v>
                </c:pt>
                <c:pt idx="19">
                  <c:v>38.42025240816541</c:v>
                </c:pt>
                <c:pt idx="20">
                  <c:v>10006.413825182437</c:v>
                </c:pt>
              </c:numCache>
            </c:numRef>
          </c:val>
          <c:extLst>
            <c:ext xmlns:c16="http://schemas.microsoft.com/office/drawing/2014/chart" uri="{C3380CC4-5D6E-409C-BE32-E72D297353CC}">
              <c16:uniqueId val="{00000006-B3C1-4B44-A449-06E45EDAC361}"/>
            </c:ext>
          </c:extLst>
        </c:ser>
        <c:ser>
          <c:idx val="4"/>
          <c:order val="4"/>
          <c:tx>
            <c:strRef>
              <c:f>'3.5.'!$O$29</c:f>
              <c:strCache>
                <c:ptCount val="1"/>
                <c:pt idx="0">
                  <c:v>Kopējā ietekme</c:v>
                </c:pt>
              </c:strCache>
            </c:strRef>
          </c:tx>
          <c:spPr>
            <a:no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tx2"/>
                    </a:solidFill>
                    <a:latin typeface="Arial" panose="020B0604020202020204" pitchFamily="34" charset="0"/>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'3.5.'!$J$30:$J$50</c:f>
              <c:strCache>
                <c:ptCount val="21"/>
                <c:pt idx="0">
                  <c:v>Meža nozare</c:v>
                </c:pt>
                <c:pt idx="1">
                  <c:v>Apstrādes rūpniecība (C)</c:v>
                </c:pt>
                <c:pt idx="2">
                  <c:v>Transports un uzglabāšana (H)</c:v>
                </c:pt>
                <c:pt idx="3">
                  <c:v>Profesionālie, zinātniskie un tehniskie pakalpojumi (M)</c:v>
                </c:pt>
                <c:pt idx="4">
                  <c:v>Izmitināšana un ēdināšanas pakalpojumi (I)</c:v>
                </c:pt>
                <c:pt idx="5">
                  <c:v>Administratīvo un apkalpojošo dienestu darbība (N)</c:v>
                </c:pt>
                <c:pt idx="6">
                  <c:v>Tirdzniecība (G)</c:v>
                </c:pt>
                <c:pt idx="7">
                  <c:v>Enerģētika (D)</c:v>
                </c:pt>
                <c:pt idx="8">
                  <c:v>Būvniecība (F)</c:v>
                </c:pt>
                <c:pt idx="9">
                  <c:v>Veselība un sociālā aprūpe (Q)</c:v>
                </c:pt>
                <c:pt idx="10">
                  <c:v>Finanšu un apdrošināšanas darbības (K)</c:v>
                </c:pt>
                <c:pt idx="11">
                  <c:v>Izglītība (P)</c:v>
                </c:pt>
                <c:pt idx="12">
                  <c:v>Ieguves rūpniecība un karjeru izstrāde (B)</c:v>
                </c:pt>
                <c:pt idx="13">
                  <c:v>Ūdens apgāde (E)</c:v>
                </c:pt>
                <c:pt idx="14">
                  <c:v>Informācijas un komunikācijas pakalpojumi (J)</c:v>
                </c:pt>
                <c:pt idx="15">
                  <c:v>Māksla, izklaide un atpūta (R)</c:v>
                </c:pt>
                <c:pt idx="16">
                  <c:v>Operācijas ar nekustamo īpašumu (L)</c:v>
                </c:pt>
                <c:pt idx="17">
                  <c:v>Lauksaimniecība, mežsaimniecība un zivsaimniecība (A)</c:v>
                </c:pt>
                <c:pt idx="18">
                  <c:v>Citi pakalpojumi (S)</c:v>
                </c:pt>
                <c:pt idx="19">
                  <c:v>Valsts pārvalde un aizsardzība (O)</c:v>
                </c:pt>
                <c:pt idx="20">
                  <c:v>Kopā</c:v>
                </c:pt>
              </c:strCache>
            </c:strRef>
          </c:cat>
          <c:val>
            <c:numRef>
              <c:f>'3.5.'!$O$30:$O$50</c:f>
              <c:numCache>
                <c:formatCode>#,##0</c:formatCode>
                <c:ptCount val="21"/>
                <c:pt idx="0">
                  <c:v>39885</c:v>
                </c:pt>
                <c:pt idx="1">
                  <c:v>5653.9393989710961</c:v>
                </c:pt>
                <c:pt idx="2">
                  <c:v>4991.9504062827273</c:v>
                </c:pt>
                <c:pt idx="3">
                  <c:v>2715.7853124876192</c:v>
                </c:pt>
                <c:pt idx="4">
                  <c:v>2598.5335097550324</c:v>
                </c:pt>
                <c:pt idx="5">
                  <c:v>2445.9800392260058</c:v>
                </c:pt>
                <c:pt idx="6">
                  <c:v>2308.39640840415</c:v>
                </c:pt>
                <c:pt idx="7">
                  <c:v>1599.644409005351</c:v>
                </c:pt>
                <c:pt idx="8">
                  <c:v>1565.0539234152905</c:v>
                </c:pt>
                <c:pt idx="9">
                  <c:v>1437.9074456715643</c:v>
                </c:pt>
                <c:pt idx="10">
                  <c:v>1403.5069490015921</c:v>
                </c:pt>
                <c:pt idx="11">
                  <c:v>1370.948354047732</c:v>
                </c:pt>
                <c:pt idx="12">
                  <c:v>1271.6271501307572</c:v>
                </c:pt>
                <c:pt idx="13">
                  <c:v>1198.556562576478</c:v>
                </c:pt>
                <c:pt idx="14">
                  <c:v>1017.9907979715574</c:v>
                </c:pt>
                <c:pt idx="15">
                  <c:v>972.82431594981438</c:v>
                </c:pt>
                <c:pt idx="16">
                  <c:v>655.23931217553854</c:v>
                </c:pt>
                <c:pt idx="17">
                  <c:v>629.35692487191864</c:v>
                </c:pt>
                <c:pt idx="18">
                  <c:v>494.79494735162251</c:v>
                </c:pt>
                <c:pt idx="19">
                  <c:v>146.75429853455995</c:v>
                </c:pt>
                <c:pt idx="20">
                  <c:v>74363.790465830403</c:v>
                </c:pt>
              </c:numCache>
            </c:numRef>
          </c:val>
          <c:extLst>
            <c:ext xmlns:c16="http://schemas.microsoft.com/office/drawing/2014/chart" uri="{C3380CC4-5D6E-409C-BE32-E72D297353CC}">
              <c16:uniqueId val="{00000007-B3C1-4B44-A449-06E45EDAC361}"/>
            </c:ext>
          </c:extLst>
        </c:ser>
        <c:dLbls>
          <c:showLegendKey val="0"/>
          <c:showVal val="0"/>
          <c:showCatName val="0"/>
          <c:showSerName val="0"/>
          <c:showPercent val="0"/>
          <c:showBubbleSize val="0"/>
        </c:dLbls>
        <c:gapWidth val="0"/>
        <c:overlap val="100"/>
        <c:axId val="1391845887"/>
        <c:axId val="1391842527"/>
      </c:barChart>
      <c:catAx>
        <c:axId val="1391845887"/>
        <c:scaling>
          <c:orientation val="maxMin"/>
        </c:scaling>
        <c:delete val="0"/>
        <c:axPos val="l"/>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00" b="0" i="0" u="none" strike="noStrike" kern="1200" baseline="0">
                <a:solidFill>
                  <a:schemeClr val="tx2"/>
                </a:solidFill>
                <a:latin typeface="Arial" panose="020B0604020202020204" pitchFamily="34" charset="0"/>
                <a:ea typeface="+mn-ea"/>
                <a:cs typeface="+mn-cs"/>
              </a:defRPr>
            </a:pPr>
            <a:endParaRPr lang="en-US"/>
          </a:p>
        </c:txPr>
        <c:crossAx val="1391842527"/>
        <c:crosses val="autoZero"/>
        <c:auto val="1"/>
        <c:lblAlgn val="ctr"/>
        <c:lblOffset val="100"/>
        <c:noMultiLvlLbl val="0"/>
      </c:catAx>
      <c:valAx>
        <c:axId val="1391842527"/>
        <c:scaling>
          <c:orientation val="minMax"/>
          <c:max val="103000"/>
          <c:min val="0"/>
        </c:scaling>
        <c:delete val="1"/>
        <c:axPos val="t"/>
        <c:numFmt formatCode="#,##0" sourceLinked="1"/>
        <c:majorTickMark val="out"/>
        <c:minorTickMark val="none"/>
        <c:tickLblPos val="nextTo"/>
        <c:crossAx val="1391845887"/>
        <c:crosses val="autoZero"/>
        <c:crossBetween val="between"/>
        <c:dispUnits>
          <c:builtInUnit val="thousands"/>
          <c:dispUnitsLbl>
            <c:spPr>
              <a:noFill/>
              <a:ln>
                <a:noFill/>
              </a:ln>
              <a:effectLst/>
            </c:spPr>
            <c:txPr>
              <a:bodyPr rot="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dispUnitsLbl>
        </c:dispUnits>
      </c:valAx>
      <c:spPr>
        <a:noFill/>
        <a:ln>
          <a:noFill/>
        </a:ln>
        <a:effectLst/>
      </c:spPr>
    </c:plotArea>
    <c:legend>
      <c:legendPos val="b"/>
      <c:legendEntry>
        <c:idx val="0"/>
        <c:delete val="1"/>
      </c:legendEntry>
      <c:legendEntry>
        <c:idx val="4"/>
        <c:delete val="1"/>
      </c:legendEntry>
      <c:overlay val="0"/>
      <c:spPr>
        <a:noFill/>
        <a:ln>
          <a:noFill/>
        </a:ln>
        <a:effectLst/>
      </c:spPr>
      <c:txPr>
        <a:bodyPr rot="0" spcFirstLastPara="1" vertOverflow="ellipsis" vert="horz" wrap="square" anchor="ctr" anchorCtr="1"/>
        <a:lstStyle/>
        <a:p>
          <a:pPr>
            <a:defRPr sz="1100" b="0" i="0" u="none" strike="noStrike" kern="1200" baseline="0">
              <a:solidFill>
                <a:schemeClr val="tx2"/>
              </a:solidFill>
              <a:latin typeface="Arial" panose="020B0604020202020204" pitchFamily="34" charset="0"/>
              <a:ea typeface="+mn-ea"/>
              <a:cs typeface="+mn-cs"/>
            </a:defRPr>
          </a:pPr>
          <a:endParaRPr lang="en-US"/>
        </a:p>
      </c:txPr>
    </c:legend>
    <c:plotVisOnly val="1"/>
    <c:dispBlanksAs val="gap"/>
    <c:showDLblsOverMax val="0"/>
    <c:extLst/>
  </c:chart>
  <c:spPr>
    <a:noFill/>
    <a:ln>
      <a:noFill/>
    </a:ln>
    <a:effectLst/>
  </c:spPr>
  <c:txPr>
    <a:bodyPr/>
    <a:lstStyle/>
    <a:p>
      <a:pPr>
        <a:defRPr sz="1200">
          <a:solidFill>
            <a:schemeClr val="tx1"/>
          </a:solidFill>
        </a:defRPr>
      </a:pPr>
      <a:endParaRPr lang="en-US"/>
    </a:p>
  </c:txPr>
  <c:externalData r:id="rId4">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Scenāriji!$C$10</c:f>
              <c:strCache>
                <c:ptCount val="1"/>
                <c:pt idx="0">
                  <c:v>Pārējie</c:v>
                </c:pt>
              </c:strCache>
            </c:strRef>
          </c:tx>
          <c:spPr>
            <a:solidFill>
              <a:schemeClr val="accent4"/>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Scenāriji!$B$11:$B$12</c:f>
              <c:strCache>
                <c:ptCount val="2"/>
                <c:pt idx="0">
                  <c:v>Bāzes scenārijs</c:v>
                </c:pt>
                <c:pt idx="1">
                  <c:v>Samazinājuma scenārijs</c:v>
                </c:pt>
              </c:strCache>
            </c:strRef>
          </c:cat>
          <c:val>
            <c:numRef>
              <c:f>Scenāriji!$C$11:$C$12</c:f>
              <c:numCache>
                <c:formatCode>#,##0</c:formatCode>
                <c:ptCount val="2"/>
                <c:pt idx="0">
                  <c:v>6418593.5039999997</c:v>
                </c:pt>
                <c:pt idx="1">
                  <c:v>6418593.5039999997</c:v>
                </c:pt>
              </c:numCache>
            </c:numRef>
          </c:val>
          <c:extLst>
            <c:ext xmlns:c16="http://schemas.microsoft.com/office/drawing/2014/chart" uri="{C3380CC4-5D6E-409C-BE32-E72D297353CC}">
              <c16:uniqueId val="{00000000-B2D8-4FF4-8ACD-950630DCA479}"/>
            </c:ext>
          </c:extLst>
        </c:ser>
        <c:ser>
          <c:idx val="1"/>
          <c:order val="1"/>
          <c:tx>
            <c:strRef>
              <c:f>Scenāriji!$D$10</c:f>
              <c:strCache>
                <c:ptCount val="1"/>
                <c:pt idx="0">
                  <c:v>Valsts</c:v>
                </c:pt>
              </c:strCache>
            </c:strRef>
          </c:tx>
          <c:spPr>
            <a:solidFill>
              <a:schemeClr val="tx2"/>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Scenāriji!$B$11:$B$12</c:f>
              <c:strCache>
                <c:ptCount val="2"/>
                <c:pt idx="0">
                  <c:v>Bāzes scenārijs</c:v>
                </c:pt>
                <c:pt idx="1">
                  <c:v>Samazinājuma scenārijs</c:v>
                </c:pt>
              </c:strCache>
            </c:strRef>
          </c:cat>
          <c:val>
            <c:numRef>
              <c:f>Scenāriji!$D$11:$D$12</c:f>
              <c:numCache>
                <c:formatCode>#,##0</c:formatCode>
                <c:ptCount val="2"/>
                <c:pt idx="0">
                  <c:v>6658512.29</c:v>
                </c:pt>
                <c:pt idx="1">
                  <c:v>4696946.5908999993</c:v>
                </c:pt>
              </c:numCache>
            </c:numRef>
          </c:val>
          <c:extLst>
            <c:ext xmlns:c16="http://schemas.microsoft.com/office/drawing/2014/chart" uri="{C3380CC4-5D6E-409C-BE32-E72D297353CC}">
              <c16:uniqueId val="{00000001-B2D8-4FF4-8ACD-950630DCA479}"/>
            </c:ext>
          </c:extLst>
        </c:ser>
        <c:ser>
          <c:idx val="2"/>
          <c:order val="2"/>
          <c:tx>
            <c:strRef>
              <c:f>Scenāriji!$E$10</c:f>
              <c:strCache>
                <c:ptCount val="1"/>
                <c:pt idx="0">
                  <c:v>Kopā</c:v>
                </c:pt>
              </c:strCache>
            </c:strRef>
          </c:tx>
          <c:spPr>
            <a:no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2"/>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Scenāriji!$B$11:$B$12</c:f>
              <c:strCache>
                <c:ptCount val="2"/>
                <c:pt idx="0">
                  <c:v>Bāzes scenārijs</c:v>
                </c:pt>
                <c:pt idx="1">
                  <c:v>Samazinājuma scenārijs</c:v>
                </c:pt>
              </c:strCache>
            </c:strRef>
          </c:cat>
          <c:val>
            <c:numRef>
              <c:f>Scenāriji!$E$11:$E$12</c:f>
              <c:numCache>
                <c:formatCode>#,##0</c:formatCode>
                <c:ptCount val="2"/>
                <c:pt idx="0">
                  <c:v>13077105.993999999</c:v>
                </c:pt>
                <c:pt idx="1">
                  <c:v>11115540.094899999</c:v>
                </c:pt>
              </c:numCache>
            </c:numRef>
          </c:val>
          <c:extLst>
            <c:ext xmlns:c16="http://schemas.microsoft.com/office/drawing/2014/chart" uri="{C3380CC4-5D6E-409C-BE32-E72D297353CC}">
              <c16:uniqueId val="{00000002-B2D8-4FF4-8ACD-950630DCA479}"/>
            </c:ext>
          </c:extLst>
        </c:ser>
        <c:dLbls>
          <c:showLegendKey val="0"/>
          <c:showVal val="0"/>
          <c:showCatName val="0"/>
          <c:showSerName val="0"/>
          <c:showPercent val="0"/>
          <c:showBubbleSize val="0"/>
        </c:dLbls>
        <c:gapWidth val="75"/>
        <c:overlap val="100"/>
        <c:serLines>
          <c:spPr>
            <a:ln w="9525" cap="flat" cmpd="sng" algn="ctr">
              <a:solidFill>
                <a:schemeClr val="tx2"/>
              </a:solidFill>
              <a:round/>
            </a:ln>
            <a:effectLst/>
          </c:spPr>
        </c:serLines>
        <c:axId val="1536430272"/>
        <c:axId val="1536453792"/>
      </c:barChart>
      <c:catAx>
        <c:axId val="15364302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2"/>
                </a:solidFill>
                <a:latin typeface="+mn-lt"/>
                <a:ea typeface="+mn-ea"/>
                <a:cs typeface="+mn-cs"/>
              </a:defRPr>
            </a:pPr>
            <a:endParaRPr lang="en-US"/>
          </a:p>
        </c:txPr>
        <c:crossAx val="1536453792"/>
        <c:crosses val="autoZero"/>
        <c:auto val="1"/>
        <c:lblAlgn val="ctr"/>
        <c:lblOffset val="100"/>
        <c:noMultiLvlLbl val="0"/>
      </c:catAx>
      <c:valAx>
        <c:axId val="1536453792"/>
        <c:scaling>
          <c:orientation val="minMax"/>
          <c:max val="15000000"/>
        </c:scaling>
        <c:delete val="1"/>
        <c:axPos val="l"/>
        <c:numFmt formatCode="#,##0" sourceLinked="1"/>
        <c:majorTickMark val="out"/>
        <c:minorTickMark val="none"/>
        <c:tickLblPos val="nextTo"/>
        <c:crossAx val="1536430272"/>
        <c:crosses val="autoZero"/>
        <c:crossBetween val="between"/>
        <c:dispUnits>
          <c:builtInUnit val="millions"/>
          <c:dispUnitsLbl>
            <c:spPr>
              <a:noFill/>
              <a:ln>
                <a:noFill/>
              </a:ln>
              <a:effectLst/>
            </c:spPr>
            <c:txPr>
              <a:bodyPr rot="-54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dispUnitsLbl>
        </c:dispUnits>
      </c:valAx>
      <c:spPr>
        <a:noFill/>
        <a:ln>
          <a:noFill/>
        </a:ln>
        <a:effectLst/>
      </c:spPr>
    </c:plotArea>
    <c:legend>
      <c:legendPos val="b"/>
      <c:legendEntry>
        <c:idx val="2"/>
        <c:delete val="1"/>
      </c:legendEntry>
      <c:overlay val="0"/>
      <c:spPr>
        <a:noFill/>
        <a:ln>
          <a:noFill/>
        </a:ln>
        <a:effectLst/>
      </c:spPr>
      <c:txPr>
        <a:bodyPr rot="0" spcFirstLastPara="1" vertOverflow="ellipsis" vert="horz" wrap="square" anchor="ctr" anchorCtr="1"/>
        <a:lstStyle/>
        <a:p>
          <a:pPr>
            <a:defRPr sz="1800"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1.3690105787181083E-2"/>
          <c:y val="3.1073871400660872E-2"/>
          <c:w val="0.97261978842563779"/>
          <c:h val="0.74075289298966118"/>
        </c:manualLayout>
      </c:layout>
      <c:barChart>
        <c:barDir val="col"/>
        <c:grouping val="stacked"/>
        <c:varyColors val="0"/>
        <c:ser>
          <c:idx val="0"/>
          <c:order val="0"/>
          <c:tx>
            <c:strRef>
              <c:f>Scenāriji!$C$11</c:f>
              <c:strCache>
                <c:ptCount val="1"/>
                <c:pt idx="0">
                  <c:v>Pārējie</c:v>
                </c:pt>
              </c:strCache>
            </c:strRef>
          </c:tx>
          <c:spPr>
            <a:solidFill>
              <a:schemeClr val="accent4"/>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(Scenāriji!$B$12,Scenāriji!$B$15)</c:f>
              <c:strCache>
                <c:ptCount val="2"/>
                <c:pt idx="0">
                  <c:v>Bāzes scenārijs</c:v>
                </c:pt>
                <c:pt idx="1">
                  <c:v>Kritiskā samazinājuma scenārijs</c:v>
                </c:pt>
              </c:strCache>
            </c:strRef>
          </c:cat>
          <c:val>
            <c:numRef>
              <c:f>(Scenāriji!$C$12,Scenāriji!$C$15)</c:f>
              <c:numCache>
                <c:formatCode>#,##0</c:formatCode>
                <c:ptCount val="2"/>
                <c:pt idx="0">
                  <c:v>6418593.5039999997</c:v>
                </c:pt>
                <c:pt idx="1">
                  <c:v>5824718.0507999994</c:v>
                </c:pt>
              </c:numCache>
            </c:numRef>
          </c:val>
          <c:extLst>
            <c:ext xmlns:c16="http://schemas.microsoft.com/office/drawing/2014/chart" uri="{C3380CC4-5D6E-409C-BE32-E72D297353CC}">
              <c16:uniqueId val="{00000000-D3A2-4691-AC16-4D9DA76CD5CF}"/>
            </c:ext>
          </c:extLst>
        </c:ser>
        <c:ser>
          <c:idx val="1"/>
          <c:order val="1"/>
          <c:tx>
            <c:strRef>
              <c:f>Scenāriji!$D$11</c:f>
              <c:strCache>
                <c:ptCount val="1"/>
                <c:pt idx="0">
                  <c:v>Valsts</c:v>
                </c:pt>
              </c:strCache>
            </c:strRef>
          </c:tx>
          <c:spPr>
            <a:solidFill>
              <a:schemeClr val="accent2"/>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(Scenāriji!$B$12,Scenāriji!$B$15)</c:f>
              <c:strCache>
                <c:ptCount val="2"/>
                <c:pt idx="0">
                  <c:v>Bāzes scenārijs</c:v>
                </c:pt>
                <c:pt idx="1">
                  <c:v>Kritiskā samazinājuma scenārijs</c:v>
                </c:pt>
              </c:strCache>
            </c:strRef>
          </c:cat>
          <c:val>
            <c:numRef>
              <c:f>(Scenāriji!$D$12,Scenāriji!$D$15)</c:f>
              <c:numCache>
                <c:formatCode>#,##0</c:formatCode>
                <c:ptCount val="2"/>
                <c:pt idx="0">
                  <c:v>6658512.29</c:v>
                </c:pt>
                <c:pt idx="1">
                  <c:v>3329256.145</c:v>
                </c:pt>
              </c:numCache>
            </c:numRef>
          </c:val>
          <c:extLst>
            <c:ext xmlns:c16="http://schemas.microsoft.com/office/drawing/2014/chart" uri="{C3380CC4-5D6E-409C-BE32-E72D297353CC}">
              <c16:uniqueId val="{00000001-D3A2-4691-AC16-4D9DA76CD5CF}"/>
            </c:ext>
          </c:extLst>
        </c:ser>
        <c:ser>
          <c:idx val="2"/>
          <c:order val="2"/>
          <c:tx>
            <c:strRef>
              <c:f>Scenāriji!$E$11</c:f>
              <c:strCache>
                <c:ptCount val="1"/>
                <c:pt idx="0">
                  <c:v>Kopā</c:v>
                </c:pt>
              </c:strCache>
            </c:strRef>
          </c:tx>
          <c:spPr>
            <a:noFill/>
            <a:ln>
              <a:noFill/>
            </a:ln>
            <a:effectLst/>
          </c:spPr>
          <c:invertIfNegative val="0"/>
          <c:dLbls>
            <c:numFmt formatCode="#,##0.0" sourceLinked="0"/>
            <c:spPr>
              <a:noFill/>
              <a:ln>
                <a:noFill/>
              </a:ln>
              <a:effectLst/>
            </c:spPr>
            <c:txPr>
              <a:bodyPr rot="0" spcFirstLastPara="1" vertOverflow="ellipsis" vert="horz" wrap="square" anchor="ctr" anchorCtr="1"/>
              <a:lstStyle/>
              <a:p>
                <a:pPr>
                  <a:defRPr sz="1800" b="1" i="0" u="none" strike="noStrike" kern="1200" baseline="0">
                    <a:solidFill>
                      <a:schemeClr val="tx2"/>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(Scenāriji!$B$12,Scenāriji!$B$15)</c:f>
              <c:strCache>
                <c:ptCount val="2"/>
                <c:pt idx="0">
                  <c:v>Bāzes scenārijs</c:v>
                </c:pt>
                <c:pt idx="1">
                  <c:v>Kritiskā samazinājuma scenārijs</c:v>
                </c:pt>
              </c:strCache>
            </c:strRef>
          </c:cat>
          <c:val>
            <c:numRef>
              <c:f>(Scenāriji!$E$12,Scenāriji!$E$15)</c:f>
              <c:numCache>
                <c:formatCode>#,##0</c:formatCode>
                <c:ptCount val="2"/>
                <c:pt idx="0">
                  <c:v>13077105.993999999</c:v>
                </c:pt>
                <c:pt idx="1">
                  <c:v>9153974.1957999989</c:v>
                </c:pt>
              </c:numCache>
            </c:numRef>
          </c:val>
          <c:extLst>
            <c:ext xmlns:c16="http://schemas.microsoft.com/office/drawing/2014/chart" uri="{C3380CC4-5D6E-409C-BE32-E72D297353CC}">
              <c16:uniqueId val="{00000002-D3A2-4691-AC16-4D9DA76CD5CF}"/>
            </c:ext>
          </c:extLst>
        </c:ser>
        <c:dLbls>
          <c:showLegendKey val="0"/>
          <c:showVal val="0"/>
          <c:showCatName val="0"/>
          <c:showSerName val="0"/>
          <c:showPercent val="0"/>
          <c:showBubbleSize val="0"/>
        </c:dLbls>
        <c:gapWidth val="75"/>
        <c:overlap val="100"/>
        <c:serLines>
          <c:spPr>
            <a:ln w="12700" cap="flat" cmpd="sng" algn="ctr">
              <a:solidFill>
                <a:schemeClr val="tx2"/>
              </a:solidFill>
              <a:round/>
            </a:ln>
            <a:effectLst/>
          </c:spPr>
        </c:serLines>
        <c:axId val="1362347056"/>
        <c:axId val="1362320656"/>
      </c:barChart>
      <c:catAx>
        <c:axId val="13623470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2"/>
                </a:solidFill>
                <a:latin typeface="+mn-lt"/>
                <a:ea typeface="+mn-ea"/>
                <a:cs typeface="+mn-cs"/>
              </a:defRPr>
            </a:pPr>
            <a:endParaRPr lang="en-US"/>
          </a:p>
        </c:txPr>
        <c:crossAx val="1362320656"/>
        <c:crosses val="autoZero"/>
        <c:auto val="1"/>
        <c:lblAlgn val="ctr"/>
        <c:lblOffset val="100"/>
        <c:noMultiLvlLbl val="0"/>
      </c:catAx>
      <c:valAx>
        <c:axId val="1362320656"/>
        <c:scaling>
          <c:orientation val="minMax"/>
          <c:max val="18000000"/>
        </c:scaling>
        <c:delete val="1"/>
        <c:axPos val="l"/>
        <c:numFmt formatCode="#,##0" sourceLinked="1"/>
        <c:majorTickMark val="out"/>
        <c:minorTickMark val="none"/>
        <c:tickLblPos val="nextTo"/>
        <c:crossAx val="1362347056"/>
        <c:crosses val="autoZero"/>
        <c:crossBetween val="between"/>
        <c:dispUnits>
          <c:builtInUnit val="millions"/>
          <c:dispUnitsLbl>
            <c:spPr>
              <a:noFill/>
              <a:ln>
                <a:noFill/>
              </a:ln>
              <a:effectLst/>
            </c:spPr>
            <c:txPr>
              <a:bodyPr rot="-54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dispUnitsLbl>
        </c:dispUnits>
      </c:valAx>
      <c:spPr>
        <a:noFill/>
        <a:ln>
          <a:noFill/>
        </a:ln>
        <a:effectLst/>
      </c:spPr>
    </c:plotArea>
    <c:legend>
      <c:legendPos val="b"/>
      <c:legendEntry>
        <c:idx val="2"/>
        <c:delete val="1"/>
      </c:legendEntry>
      <c:overlay val="0"/>
      <c:spPr>
        <a:noFill/>
        <a:ln>
          <a:noFill/>
        </a:ln>
        <a:effectLst/>
      </c:spPr>
      <c:txPr>
        <a:bodyPr rot="0" spcFirstLastPara="1" vertOverflow="ellipsis" vert="horz" wrap="square" anchor="ctr" anchorCtr="1"/>
        <a:lstStyle/>
        <a:p>
          <a:pPr>
            <a:defRPr sz="1800"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stacked"/>
        <c:varyColors val="0"/>
        <c:ser>
          <c:idx val="0"/>
          <c:order val="0"/>
          <c:tx>
            <c:strRef>
              <c:f>Scenāriji!$C$10</c:f>
              <c:strCache>
                <c:ptCount val="1"/>
                <c:pt idx="0">
                  <c:v>Pārējie</c:v>
                </c:pt>
              </c:strCache>
            </c:strRef>
          </c:tx>
          <c:spPr>
            <a:solidFill>
              <a:schemeClr val="accent4"/>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(Scenāriji!$B$11,Scenāriji!$B$13)</c:f>
              <c:strCache>
                <c:ptCount val="2"/>
                <c:pt idx="0">
                  <c:v>Bāzes scenārijs</c:v>
                </c:pt>
                <c:pt idx="1">
                  <c:v>Pieauguma scenārijs</c:v>
                </c:pt>
              </c:strCache>
            </c:strRef>
          </c:cat>
          <c:val>
            <c:numRef>
              <c:f>(Scenāriji!$C$11,Scenāriji!$C$13)</c:f>
              <c:numCache>
                <c:formatCode>#,##0</c:formatCode>
                <c:ptCount val="2"/>
                <c:pt idx="0">
                  <c:v>6418593.5039999997</c:v>
                </c:pt>
                <c:pt idx="1">
                  <c:v>7702312.4447999978</c:v>
                </c:pt>
              </c:numCache>
            </c:numRef>
          </c:val>
          <c:extLst>
            <c:ext xmlns:c16="http://schemas.microsoft.com/office/drawing/2014/chart" uri="{C3380CC4-5D6E-409C-BE32-E72D297353CC}">
              <c16:uniqueId val="{00000000-6CD7-468B-8DF5-21871E0CBD19}"/>
            </c:ext>
          </c:extLst>
        </c:ser>
        <c:ser>
          <c:idx val="1"/>
          <c:order val="1"/>
          <c:tx>
            <c:strRef>
              <c:f>Scenāriji!$D$10</c:f>
              <c:strCache>
                <c:ptCount val="1"/>
                <c:pt idx="0">
                  <c:v>Valsts</c:v>
                </c:pt>
              </c:strCache>
            </c:strRef>
          </c:tx>
          <c:spPr>
            <a:solidFill>
              <a:schemeClr val="accent2"/>
            </a:solid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(Scenāriji!$B$11,Scenāriji!$B$13)</c:f>
              <c:strCache>
                <c:ptCount val="2"/>
                <c:pt idx="0">
                  <c:v>Bāzes scenārijs</c:v>
                </c:pt>
                <c:pt idx="1">
                  <c:v>Pieauguma scenārijs</c:v>
                </c:pt>
              </c:strCache>
            </c:strRef>
          </c:cat>
          <c:val>
            <c:numRef>
              <c:f>(Scenāriji!$D$11,Scenāriji!$D$13)</c:f>
              <c:numCache>
                <c:formatCode>#,##0</c:formatCode>
                <c:ptCount val="2"/>
                <c:pt idx="0">
                  <c:v>6658512.29</c:v>
                </c:pt>
                <c:pt idx="1">
                  <c:v>7990214.7480000006</c:v>
                </c:pt>
              </c:numCache>
            </c:numRef>
          </c:val>
          <c:extLst>
            <c:ext xmlns:c16="http://schemas.microsoft.com/office/drawing/2014/chart" uri="{C3380CC4-5D6E-409C-BE32-E72D297353CC}">
              <c16:uniqueId val="{00000001-6CD7-468B-8DF5-21871E0CBD19}"/>
            </c:ext>
          </c:extLst>
        </c:ser>
        <c:ser>
          <c:idx val="2"/>
          <c:order val="2"/>
          <c:tx>
            <c:strRef>
              <c:f>Scenāriji!$E$10</c:f>
              <c:strCache>
                <c:ptCount val="1"/>
                <c:pt idx="0">
                  <c:v>Kopā</c:v>
                </c:pt>
              </c:strCache>
            </c:strRef>
          </c:tx>
          <c:spPr>
            <a:noFill/>
            <a:ln>
              <a:noFill/>
            </a:ln>
            <a:effectLst/>
          </c:spPr>
          <c:invertIfNegative val="0"/>
          <c:dLbls>
            <c:numFmt formatCode="#,##0.0" sourceLinked="0"/>
            <c:spPr>
              <a:noFill/>
              <a:ln>
                <a:noFill/>
              </a:ln>
              <a:effectLst/>
            </c:spPr>
            <c:txPr>
              <a:bodyPr rot="0" spcFirstLastPara="1" vertOverflow="ellipsis" vert="horz" wrap="square" lIns="38100" tIns="19050" rIns="38100" bIns="19050" anchor="ctr" anchorCtr="1">
                <a:spAutoFit/>
              </a:bodyPr>
              <a:lstStyle/>
              <a:p>
                <a:pPr>
                  <a:defRPr sz="1800" b="1" i="0" u="none" strike="noStrike" kern="1200" baseline="0">
                    <a:solidFill>
                      <a:schemeClr val="tx2"/>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(Scenāriji!$B$11,Scenāriji!$B$13)</c:f>
              <c:strCache>
                <c:ptCount val="2"/>
                <c:pt idx="0">
                  <c:v>Bāzes scenārijs</c:v>
                </c:pt>
                <c:pt idx="1">
                  <c:v>Pieauguma scenārijs</c:v>
                </c:pt>
              </c:strCache>
            </c:strRef>
          </c:cat>
          <c:val>
            <c:numRef>
              <c:f>(Scenāriji!$E$11,Scenāriji!$E$13)</c:f>
              <c:numCache>
                <c:formatCode>#,##0</c:formatCode>
                <c:ptCount val="2"/>
                <c:pt idx="0">
                  <c:v>13077105.993999999</c:v>
                </c:pt>
                <c:pt idx="1">
                  <c:v>15692527.192799998</c:v>
                </c:pt>
              </c:numCache>
            </c:numRef>
          </c:val>
          <c:extLst>
            <c:ext xmlns:c16="http://schemas.microsoft.com/office/drawing/2014/chart" uri="{C3380CC4-5D6E-409C-BE32-E72D297353CC}">
              <c16:uniqueId val="{00000002-6CD7-468B-8DF5-21871E0CBD19}"/>
            </c:ext>
          </c:extLst>
        </c:ser>
        <c:dLbls>
          <c:showLegendKey val="0"/>
          <c:showVal val="0"/>
          <c:showCatName val="0"/>
          <c:showSerName val="0"/>
          <c:showPercent val="0"/>
          <c:showBubbleSize val="0"/>
        </c:dLbls>
        <c:gapWidth val="75"/>
        <c:overlap val="100"/>
        <c:serLines>
          <c:spPr>
            <a:ln w="9525" cap="flat" cmpd="sng" algn="ctr">
              <a:solidFill>
                <a:schemeClr val="tx2"/>
              </a:solidFill>
              <a:round/>
            </a:ln>
            <a:effectLst/>
          </c:spPr>
        </c:serLines>
        <c:axId val="114943807"/>
        <c:axId val="114917887"/>
      </c:barChart>
      <c:catAx>
        <c:axId val="114943807"/>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2"/>
                </a:solidFill>
                <a:latin typeface="+mn-lt"/>
                <a:ea typeface="+mn-ea"/>
                <a:cs typeface="+mn-cs"/>
              </a:defRPr>
            </a:pPr>
            <a:endParaRPr lang="en-US"/>
          </a:p>
        </c:txPr>
        <c:crossAx val="114917887"/>
        <c:crosses val="autoZero"/>
        <c:auto val="1"/>
        <c:lblAlgn val="ctr"/>
        <c:lblOffset val="100"/>
        <c:noMultiLvlLbl val="0"/>
      </c:catAx>
      <c:valAx>
        <c:axId val="114917887"/>
        <c:scaling>
          <c:orientation val="minMax"/>
          <c:max val="18000000"/>
        </c:scaling>
        <c:delete val="1"/>
        <c:axPos val="l"/>
        <c:numFmt formatCode="#,##0" sourceLinked="1"/>
        <c:majorTickMark val="out"/>
        <c:minorTickMark val="none"/>
        <c:tickLblPos val="nextTo"/>
        <c:crossAx val="114943807"/>
        <c:crosses val="autoZero"/>
        <c:crossBetween val="between"/>
        <c:dispUnits>
          <c:builtInUnit val="millions"/>
          <c:dispUnitsLbl>
            <c:spPr>
              <a:noFill/>
              <a:ln>
                <a:noFill/>
              </a:ln>
              <a:effectLst/>
            </c:spPr>
            <c:txPr>
              <a:bodyPr rot="-5400000" spcFirstLastPara="1" vertOverflow="ellipsis" vert="horz" wrap="square" anchor="ctr" anchorCtr="1"/>
              <a:lstStyle/>
              <a:p>
                <a:pPr>
                  <a:defRPr sz="1200" b="0" i="0" u="none" strike="noStrike" kern="1200" baseline="0">
                    <a:solidFill>
                      <a:schemeClr val="tx1"/>
                    </a:solidFill>
                    <a:latin typeface="+mn-lt"/>
                    <a:ea typeface="+mn-ea"/>
                    <a:cs typeface="+mn-cs"/>
                  </a:defRPr>
                </a:pPr>
                <a:endParaRPr lang="en-US"/>
              </a:p>
            </c:txPr>
          </c:dispUnitsLbl>
        </c:dispUnits>
      </c:valAx>
      <c:spPr>
        <a:noFill/>
        <a:ln>
          <a:noFill/>
        </a:ln>
        <a:effectLst/>
      </c:spPr>
    </c:plotArea>
    <c:legend>
      <c:legendPos val="b"/>
      <c:legendEntry>
        <c:idx val="2"/>
        <c:delete val="1"/>
      </c:legendEntry>
      <c:overlay val="0"/>
      <c:spPr>
        <a:noFill/>
        <a:ln>
          <a:noFill/>
        </a:ln>
        <a:effectLst/>
      </c:spPr>
      <c:txPr>
        <a:bodyPr rot="0" spcFirstLastPara="1" vertOverflow="ellipsis" vert="horz" wrap="square" anchor="ctr" anchorCtr="1"/>
        <a:lstStyle/>
        <a:p>
          <a:pPr>
            <a:defRPr sz="1800" b="0" i="0" u="none" strike="noStrike" kern="1200" baseline="0">
              <a:solidFill>
                <a:schemeClr val="tx2"/>
              </a:solidFill>
              <a:latin typeface="+mn-lt"/>
              <a:ea typeface="+mn-ea"/>
              <a:cs typeface="+mn-cs"/>
            </a:defRPr>
          </a:pPr>
          <a:endParaRPr lang="en-US"/>
        </a:p>
      </c:txPr>
    </c:legend>
    <c:plotVisOnly val="1"/>
    <c:dispBlanksAs val="gap"/>
    <c:showDLblsOverMax val="0"/>
  </c:chart>
  <c:spPr>
    <a:noFill/>
    <a:ln>
      <a:noFill/>
    </a:ln>
    <a:effectLst/>
  </c:spPr>
  <c:txPr>
    <a:bodyPr/>
    <a:lstStyle/>
    <a:p>
      <a:pPr>
        <a:defRPr sz="1200">
          <a:solidFill>
            <a:schemeClr val="tx1"/>
          </a:solidFill>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'5.1. COMPARISON'!$C$11</c:f>
              <c:strCache>
                <c:ptCount val="1"/>
                <c:pt idx="0">
                  <c:v>Tiešā pievienotā vērtība</c:v>
                </c:pt>
              </c:strCache>
            </c:strRef>
          </c:tx>
          <c:spPr>
            <a:solidFill>
              <a:schemeClr val="tx2"/>
            </a:solidFill>
            <a:ln>
              <a:noFill/>
            </a:ln>
            <a:effectLst/>
          </c:spPr>
          <c:invertIfNegative val="0"/>
          <c:dPt>
            <c:idx val="0"/>
            <c:invertIfNegative val="0"/>
            <c:bubble3D val="0"/>
            <c:spPr>
              <a:solidFill>
                <a:srgbClr val="E5E5E5">
                  <a:lumMod val="25000"/>
                </a:srgbClr>
              </a:solidFill>
              <a:ln>
                <a:noFill/>
              </a:ln>
              <a:effectLst/>
            </c:spPr>
            <c:extLst>
              <c:ext xmlns:c16="http://schemas.microsoft.com/office/drawing/2014/chart" uri="{C3380CC4-5D6E-409C-BE32-E72D297353CC}">
                <c16:uniqueId val="{00000001-9AFF-402A-92EB-AD5EBFD01A41}"/>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'5.1. COMPARISON'!$B$12:$B$16</c:f>
              <c:strCache>
                <c:ptCount val="5"/>
                <c:pt idx="0">
                  <c:v>2024. gads</c:v>
                </c:pt>
                <c:pt idx="1">
                  <c:v>Bāzes scenārijs</c:v>
                </c:pt>
                <c:pt idx="2">
                  <c:v>Samazinājuma scenārijs</c:v>
                </c:pt>
                <c:pt idx="3">
                  <c:v>Kritiskā samazinājuma scenārijs</c:v>
                </c:pt>
                <c:pt idx="4">
                  <c:v>Pieauguma scenārijs</c:v>
                </c:pt>
              </c:strCache>
            </c:strRef>
          </c:cat>
          <c:val>
            <c:numRef>
              <c:f>'5.1. COMPARISON'!$C$12:$C$16</c:f>
              <c:numCache>
                <c:formatCode>#,##0.00</c:formatCode>
                <c:ptCount val="5"/>
                <c:pt idx="0">
                  <c:v>2184.4004760030812</c:v>
                </c:pt>
                <c:pt idx="1">
                  <c:v>1943.1854877340941</c:v>
                </c:pt>
                <c:pt idx="2">
                  <c:v>1781.4193371492552</c:v>
                </c:pt>
                <c:pt idx="3">
                  <c:v>1204.9141220636513</c:v>
                </c:pt>
                <c:pt idx="4">
                  <c:v>2158.8736885138787</c:v>
                </c:pt>
              </c:numCache>
            </c:numRef>
          </c:val>
          <c:extLst>
            <c:ext xmlns:c16="http://schemas.microsoft.com/office/drawing/2014/chart" uri="{C3380CC4-5D6E-409C-BE32-E72D297353CC}">
              <c16:uniqueId val="{00000002-9AFF-402A-92EB-AD5EBFD01A41}"/>
            </c:ext>
          </c:extLst>
        </c:ser>
        <c:ser>
          <c:idx val="1"/>
          <c:order val="1"/>
          <c:tx>
            <c:strRef>
              <c:f>'5.1. COMPARISON'!$D$11</c:f>
              <c:strCache>
                <c:ptCount val="1"/>
                <c:pt idx="0">
                  <c:v>Netiešā pievienotā vērtība</c:v>
                </c:pt>
              </c:strCache>
            </c:strRef>
          </c:tx>
          <c:spPr>
            <a:solidFill>
              <a:schemeClr val="accent1"/>
            </a:solidFill>
            <a:ln>
              <a:noFill/>
            </a:ln>
            <a:effectLst/>
          </c:spPr>
          <c:invertIfNegative val="0"/>
          <c:dPt>
            <c:idx val="0"/>
            <c:invertIfNegative val="0"/>
            <c:bubble3D val="0"/>
            <c:spPr>
              <a:solidFill>
                <a:srgbClr val="E5E5E5">
                  <a:lumMod val="50000"/>
                </a:srgbClr>
              </a:solidFill>
              <a:ln>
                <a:noFill/>
              </a:ln>
              <a:effectLst/>
            </c:spPr>
            <c:extLst>
              <c:ext xmlns:c16="http://schemas.microsoft.com/office/drawing/2014/chart" uri="{C3380CC4-5D6E-409C-BE32-E72D297353CC}">
                <c16:uniqueId val="{00000004-9AFF-402A-92EB-AD5EBFD01A41}"/>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'5.1. COMPARISON'!$B$12:$B$16</c:f>
              <c:strCache>
                <c:ptCount val="5"/>
                <c:pt idx="0">
                  <c:v>2024. gads</c:v>
                </c:pt>
                <c:pt idx="1">
                  <c:v>Bāzes scenārijs</c:v>
                </c:pt>
                <c:pt idx="2">
                  <c:v>Samazinājuma scenārijs</c:v>
                </c:pt>
                <c:pt idx="3">
                  <c:v>Kritiskā samazinājuma scenārijs</c:v>
                </c:pt>
                <c:pt idx="4">
                  <c:v>Pieauguma scenārijs</c:v>
                </c:pt>
              </c:strCache>
            </c:strRef>
          </c:cat>
          <c:val>
            <c:numRef>
              <c:f>'5.1. COMPARISON'!$D$12:$D$16</c:f>
              <c:numCache>
                <c:formatCode>#,##0.00</c:formatCode>
                <c:ptCount val="5"/>
                <c:pt idx="0">
                  <c:v>1025.9361405468203</c:v>
                </c:pt>
                <c:pt idx="1">
                  <c:v>933.92916044567323</c:v>
                </c:pt>
                <c:pt idx="2">
                  <c:v>872.2264648349792</c:v>
                </c:pt>
                <c:pt idx="3">
                  <c:v>584.90539701033993</c:v>
                </c:pt>
                <c:pt idx="4">
                  <c:v>1016.1994212599318</c:v>
                </c:pt>
              </c:numCache>
            </c:numRef>
          </c:val>
          <c:extLst>
            <c:ext xmlns:c16="http://schemas.microsoft.com/office/drawing/2014/chart" uri="{C3380CC4-5D6E-409C-BE32-E72D297353CC}">
              <c16:uniqueId val="{00000005-9AFF-402A-92EB-AD5EBFD01A41}"/>
            </c:ext>
          </c:extLst>
        </c:ser>
        <c:ser>
          <c:idx val="2"/>
          <c:order val="2"/>
          <c:tx>
            <c:strRef>
              <c:f>'5.1. COMPARISON'!$E$11</c:f>
              <c:strCache>
                <c:ptCount val="1"/>
                <c:pt idx="0">
                  <c:v>Saistītā pievienotā vērtība</c:v>
                </c:pt>
              </c:strCache>
            </c:strRef>
          </c:tx>
          <c:spPr>
            <a:solidFill>
              <a:schemeClr val="accent4"/>
            </a:solidFill>
            <a:ln>
              <a:noFill/>
            </a:ln>
            <a:effectLst/>
          </c:spPr>
          <c:invertIfNegative val="0"/>
          <c:dPt>
            <c:idx val="0"/>
            <c:invertIfNegative val="0"/>
            <c:bubble3D val="0"/>
            <c:spPr>
              <a:solidFill>
                <a:srgbClr val="E5E5E5">
                  <a:lumMod val="90000"/>
                </a:srgbClr>
              </a:solidFill>
              <a:ln>
                <a:noFill/>
              </a:ln>
              <a:effectLst/>
            </c:spPr>
            <c:extLst>
              <c:ext xmlns:c16="http://schemas.microsoft.com/office/drawing/2014/chart" uri="{C3380CC4-5D6E-409C-BE32-E72D297353CC}">
                <c16:uniqueId val="{00000007-9AFF-402A-92EB-AD5EBFD01A41}"/>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'5.1. COMPARISON'!$B$12:$B$16</c:f>
              <c:strCache>
                <c:ptCount val="5"/>
                <c:pt idx="0">
                  <c:v>2024. gads</c:v>
                </c:pt>
                <c:pt idx="1">
                  <c:v>Bāzes scenārijs</c:v>
                </c:pt>
                <c:pt idx="2">
                  <c:v>Samazinājuma scenārijs</c:v>
                </c:pt>
                <c:pt idx="3">
                  <c:v>Kritiskā samazinājuma scenārijs</c:v>
                </c:pt>
                <c:pt idx="4">
                  <c:v>Pieauguma scenārijs</c:v>
                </c:pt>
              </c:strCache>
            </c:strRef>
          </c:cat>
          <c:val>
            <c:numRef>
              <c:f>'5.1. COMPARISON'!$E$12:$E$16</c:f>
              <c:numCache>
                <c:formatCode>#,##0.00</c:formatCode>
                <c:ptCount val="5"/>
                <c:pt idx="0">
                  <c:v>390.13975530922761</c:v>
                </c:pt>
                <c:pt idx="1">
                  <c:v>354.31659813739191</c:v>
                </c:pt>
                <c:pt idx="2">
                  <c:v>330.29249300582615</c:v>
                </c:pt>
                <c:pt idx="3">
                  <c:v>223.85968742248784</c:v>
                </c:pt>
                <c:pt idx="4">
                  <c:v>386.34873831281283</c:v>
                </c:pt>
              </c:numCache>
            </c:numRef>
          </c:val>
          <c:extLst>
            <c:ext xmlns:c16="http://schemas.microsoft.com/office/drawing/2014/chart" uri="{C3380CC4-5D6E-409C-BE32-E72D297353CC}">
              <c16:uniqueId val="{00000008-9AFF-402A-92EB-AD5EBFD01A41}"/>
            </c:ext>
          </c:extLst>
        </c:ser>
        <c:ser>
          <c:idx val="3"/>
          <c:order val="3"/>
          <c:tx>
            <c:strRef>
              <c:f>'5.1. COMPARISON'!$F$11</c:f>
              <c:strCache>
                <c:ptCount val="1"/>
                <c:pt idx="0">
                  <c:v>Kopējā ietekme</c:v>
                </c:pt>
              </c:strCache>
            </c:strRef>
          </c:tx>
          <c:spPr>
            <a:noFill/>
            <a:ln>
              <a:noFill/>
            </a:ln>
            <a:effectLst/>
          </c:spPr>
          <c:invertIfNegative val="0"/>
          <c:dLbls>
            <c:spPr>
              <a:noFill/>
              <a:ln>
                <a:noFill/>
              </a:ln>
              <a:effectLst/>
            </c:spPr>
            <c:txPr>
              <a:bodyPr rot="0" spcFirstLastPara="1" vertOverflow="ellipsis" vert="horz" wrap="square" anchor="ctr" anchorCtr="1"/>
              <a:lstStyle/>
              <a:p>
                <a:pPr>
                  <a:defRPr sz="1100" b="1" i="0" u="none" strike="noStrike" kern="1200" baseline="0">
                    <a:solidFill>
                      <a:schemeClr val="tx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'5.1. COMPARISON'!$B$12:$B$16</c:f>
              <c:strCache>
                <c:ptCount val="5"/>
                <c:pt idx="0">
                  <c:v>2024. gads</c:v>
                </c:pt>
                <c:pt idx="1">
                  <c:v>Bāzes scenārijs</c:v>
                </c:pt>
                <c:pt idx="2">
                  <c:v>Samazinājuma scenārijs</c:v>
                </c:pt>
                <c:pt idx="3">
                  <c:v>Kritiskā samazinājuma scenārijs</c:v>
                </c:pt>
                <c:pt idx="4">
                  <c:v>Pieauguma scenārijs</c:v>
                </c:pt>
              </c:strCache>
            </c:strRef>
          </c:cat>
          <c:val>
            <c:numRef>
              <c:f>'5.1. COMPARISON'!$F$12:$F$16</c:f>
              <c:numCache>
                <c:formatCode>#,##0.00</c:formatCode>
                <c:ptCount val="5"/>
                <c:pt idx="0">
                  <c:v>3600.4763718591289</c:v>
                </c:pt>
                <c:pt idx="1">
                  <c:v>3231.4312463171591</c:v>
                </c:pt>
                <c:pt idx="2">
                  <c:v>2983.9382949900605</c:v>
                </c:pt>
                <c:pt idx="3">
                  <c:v>2013.6792064964791</c:v>
                </c:pt>
                <c:pt idx="4">
                  <c:v>3561.4218480866234</c:v>
                </c:pt>
              </c:numCache>
            </c:numRef>
          </c:val>
          <c:extLst>
            <c:ext xmlns:c16="http://schemas.microsoft.com/office/drawing/2014/chart" uri="{C3380CC4-5D6E-409C-BE32-E72D297353CC}">
              <c16:uniqueId val="{00000009-9AFF-402A-92EB-AD5EBFD01A41}"/>
            </c:ext>
          </c:extLst>
        </c:ser>
        <c:dLbls>
          <c:showLegendKey val="0"/>
          <c:showVal val="0"/>
          <c:showCatName val="0"/>
          <c:showSerName val="0"/>
          <c:showPercent val="0"/>
          <c:showBubbleSize val="0"/>
        </c:dLbls>
        <c:gapWidth val="75"/>
        <c:overlap val="100"/>
        <c:axId val="114505199"/>
        <c:axId val="114502319"/>
      </c:barChart>
      <c:catAx>
        <c:axId val="1145051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2"/>
                </a:solidFill>
                <a:latin typeface="+mn-lt"/>
                <a:ea typeface="+mn-ea"/>
                <a:cs typeface="+mn-cs"/>
              </a:defRPr>
            </a:pPr>
            <a:endParaRPr lang="en-US"/>
          </a:p>
        </c:txPr>
        <c:crossAx val="114502319"/>
        <c:crosses val="autoZero"/>
        <c:auto val="1"/>
        <c:lblAlgn val="ctr"/>
        <c:lblOffset val="100"/>
        <c:noMultiLvlLbl val="0"/>
      </c:catAx>
      <c:valAx>
        <c:axId val="114502319"/>
        <c:scaling>
          <c:orientation val="minMax"/>
          <c:max val="5000"/>
        </c:scaling>
        <c:delete val="1"/>
        <c:axPos val="l"/>
        <c:numFmt formatCode="#,##0.00" sourceLinked="1"/>
        <c:majorTickMark val="out"/>
        <c:minorTickMark val="none"/>
        <c:tickLblPos val="nextTo"/>
        <c:crossAx val="114505199"/>
        <c:crosses val="autoZero"/>
        <c:crossBetween val="between"/>
      </c:valAx>
      <c:spPr>
        <a:noFill/>
        <a:ln>
          <a:noFill/>
        </a:ln>
        <a:effectLst/>
      </c:spPr>
    </c:plotArea>
    <c:legend>
      <c:legendPos val="b"/>
      <c:legendEntry>
        <c:idx val="3"/>
        <c:delete val="1"/>
      </c:legendEntry>
      <c:layout>
        <c:manualLayout>
          <c:xMode val="edge"/>
          <c:yMode val="edge"/>
          <c:x val="6.9619978953165226E-2"/>
          <c:y val="0.94925416794967665"/>
          <c:w val="0.83195987041528052"/>
          <c:h val="5.074583205032332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legend>
    <c:plotVisOnly val="1"/>
    <c:dispBlanksAs val="gap"/>
    <c:showDLblsOverMax val="0"/>
    <c:extLst/>
  </c:chart>
  <c:spPr>
    <a:noFill/>
    <a:ln>
      <a:noFill/>
    </a:ln>
    <a:effectLst/>
  </c:spPr>
  <c:txPr>
    <a:bodyPr/>
    <a:lstStyle/>
    <a:p>
      <a:pPr>
        <a:defRPr sz="1100" b="0">
          <a:solidFill>
            <a:schemeClr val="tx1"/>
          </a:solidFill>
        </a:defRPr>
      </a:pPr>
      <a:endParaRPr lang="en-US"/>
    </a:p>
  </c:txPr>
  <c:externalData r:id="rId4">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stacked"/>
        <c:varyColors val="0"/>
        <c:ser>
          <c:idx val="0"/>
          <c:order val="0"/>
          <c:tx>
            <c:strRef>
              <c:f>'5.1. COMPARISON'!$B$63</c:f>
              <c:strCache>
                <c:ptCount val="1"/>
                <c:pt idx="0">
                  <c:v>Rīgas statistiskais reģions</c:v>
                </c:pt>
              </c:strCache>
            </c:strRef>
          </c:tx>
          <c:spPr>
            <a:solidFill>
              <a:schemeClr val="accent1"/>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'5.1. COMPARISON'!$D$61:$G$61</c:f>
              <c:strCache>
                <c:ptCount val="4"/>
                <c:pt idx="0">
                  <c:v>Kritiskā samazinājuma</c:v>
                </c:pt>
                <c:pt idx="1">
                  <c:v>Samazinājuma</c:v>
                </c:pt>
                <c:pt idx="2">
                  <c:v>Bāzes</c:v>
                </c:pt>
                <c:pt idx="3">
                  <c:v>Pieauguma</c:v>
                </c:pt>
              </c:strCache>
            </c:strRef>
          </c:cat>
          <c:val>
            <c:numRef>
              <c:f>'5.1. COMPARISON'!$D$63:$G$63</c:f>
              <c:numCache>
                <c:formatCode>#,##0.0</c:formatCode>
                <c:ptCount val="4"/>
                <c:pt idx="0" formatCode="0.00">
                  <c:v>771.57263443721058</c:v>
                </c:pt>
                <c:pt idx="1">
                  <c:v>1274.4158963448872</c:v>
                </c:pt>
                <c:pt idx="2">
                  <c:v>1366.6529559382402</c:v>
                </c:pt>
                <c:pt idx="3">
                  <c:v>1489.6357020627117</c:v>
                </c:pt>
              </c:numCache>
            </c:numRef>
          </c:val>
          <c:extLst>
            <c:ext xmlns:c16="http://schemas.microsoft.com/office/drawing/2014/chart" uri="{C3380CC4-5D6E-409C-BE32-E72D297353CC}">
              <c16:uniqueId val="{00000000-386C-4E5C-875A-FDBC2475B545}"/>
            </c:ext>
          </c:extLst>
        </c:ser>
        <c:ser>
          <c:idx val="1"/>
          <c:order val="1"/>
          <c:tx>
            <c:strRef>
              <c:f>'5.1. COMPARISON'!$B$64</c:f>
              <c:strCache>
                <c:ptCount val="1"/>
                <c:pt idx="0">
                  <c:v>Vidzemes statistiskais reģions</c:v>
                </c:pt>
              </c:strCache>
            </c:strRef>
          </c:tx>
          <c:spPr>
            <a:solidFill>
              <a:schemeClr val="accent2"/>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'5.1. COMPARISON'!$D$61:$G$61</c:f>
              <c:strCache>
                <c:ptCount val="4"/>
                <c:pt idx="0">
                  <c:v>Kritiskā samazinājuma</c:v>
                </c:pt>
                <c:pt idx="1">
                  <c:v>Samazinājuma</c:v>
                </c:pt>
                <c:pt idx="2">
                  <c:v>Bāzes</c:v>
                </c:pt>
                <c:pt idx="3">
                  <c:v>Pieauguma</c:v>
                </c:pt>
              </c:strCache>
            </c:strRef>
          </c:cat>
          <c:val>
            <c:numRef>
              <c:f>'5.1. COMPARISON'!$D$64:$G$64</c:f>
              <c:numCache>
                <c:formatCode>#,##0.0</c:formatCode>
                <c:ptCount val="4"/>
                <c:pt idx="0" formatCode="0.00">
                  <c:v>429.8866685486953</c:v>
                </c:pt>
                <c:pt idx="1">
                  <c:v>575.38840577650888</c:v>
                </c:pt>
                <c:pt idx="2">
                  <c:v>626.8088375508645</c:v>
                </c:pt>
                <c:pt idx="3">
                  <c:v>695.36941325000544</c:v>
                </c:pt>
              </c:numCache>
            </c:numRef>
          </c:val>
          <c:extLst>
            <c:ext xmlns:c16="http://schemas.microsoft.com/office/drawing/2014/chart" uri="{C3380CC4-5D6E-409C-BE32-E72D297353CC}">
              <c16:uniqueId val="{00000001-386C-4E5C-875A-FDBC2475B545}"/>
            </c:ext>
          </c:extLst>
        </c:ser>
        <c:ser>
          <c:idx val="2"/>
          <c:order val="2"/>
          <c:tx>
            <c:strRef>
              <c:f>'5.1. COMPARISON'!$B$65</c:f>
              <c:strCache>
                <c:ptCount val="1"/>
                <c:pt idx="0">
                  <c:v>Kurzemes statistiskais reģions</c:v>
                </c:pt>
              </c:strCache>
            </c:strRef>
          </c:tx>
          <c:spPr>
            <a:solidFill>
              <a:schemeClr val="accent4"/>
            </a:solidFill>
            <a:ln>
              <a:noFill/>
            </a:ln>
            <a:effectLst/>
          </c:spPr>
          <c:invertIfNegative val="0"/>
          <c:dLbls>
            <c:dLbl>
              <c:idx val="0"/>
              <c:layout>
                <c:manualLayout>
                  <c:x val="-1.525196700931821E-3"/>
                  <c:y val="2.9970048829940977E-3"/>
                </c:manualLayout>
              </c:layout>
              <c:dLblPos val="ctr"/>
              <c:showLegendKey val="0"/>
              <c:showVal val="1"/>
              <c:showCatName val="0"/>
              <c:showSerName val="0"/>
              <c:showPercent val="0"/>
              <c:showBubbleSize val="0"/>
              <c:extLst>
                <c:ext xmlns:c15="http://schemas.microsoft.com/office/drawing/2012/chart" uri="{CE6537A1-D6FC-4f65-9D91-7224C49458BB}"/>
                <c:ext xmlns:c16="http://schemas.microsoft.com/office/drawing/2014/chart" uri="{C3380CC4-5D6E-409C-BE32-E72D297353CC}">
                  <c16:uniqueId val="{00000002-386C-4E5C-875A-FDBC2475B545}"/>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'5.1. COMPARISON'!$D$61:$G$61</c:f>
              <c:strCache>
                <c:ptCount val="4"/>
                <c:pt idx="0">
                  <c:v>Kritiskā samazinājuma</c:v>
                </c:pt>
                <c:pt idx="1">
                  <c:v>Samazinājuma</c:v>
                </c:pt>
                <c:pt idx="2">
                  <c:v>Bāzes</c:v>
                </c:pt>
                <c:pt idx="3">
                  <c:v>Pieauguma</c:v>
                </c:pt>
              </c:strCache>
            </c:strRef>
          </c:cat>
          <c:val>
            <c:numRef>
              <c:f>'5.1. COMPARISON'!$D$65:$G$65</c:f>
              <c:numCache>
                <c:formatCode>#,##0.0</c:formatCode>
                <c:ptCount val="4"/>
                <c:pt idx="0" formatCode="0.00">
                  <c:v>372.95718014460772</c:v>
                </c:pt>
                <c:pt idx="1">
                  <c:v>512.16063980154979</c:v>
                </c:pt>
                <c:pt idx="2">
                  <c:v>559.67452367611463</c:v>
                </c:pt>
                <c:pt idx="3">
                  <c:v>623.02636884220101</c:v>
                </c:pt>
              </c:numCache>
            </c:numRef>
          </c:val>
          <c:extLst>
            <c:ext xmlns:c16="http://schemas.microsoft.com/office/drawing/2014/chart" uri="{C3380CC4-5D6E-409C-BE32-E72D297353CC}">
              <c16:uniqueId val="{00000003-386C-4E5C-875A-FDBC2475B545}"/>
            </c:ext>
          </c:extLst>
        </c:ser>
        <c:ser>
          <c:idx val="3"/>
          <c:order val="3"/>
          <c:tx>
            <c:strRef>
              <c:f>'5.1. COMPARISON'!$B$66</c:f>
              <c:strCache>
                <c:ptCount val="1"/>
                <c:pt idx="0">
                  <c:v>Zemgales statistiskais reģions</c:v>
                </c:pt>
              </c:strCache>
            </c:strRef>
          </c:tx>
          <c:spPr>
            <a:solidFill>
              <a:schemeClr val="accent5"/>
            </a:solidFill>
            <a:ln>
              <a:noFill/>
            </a:ln>
            <a:effectLst/>
          </c:spPr>
          <c:invertIfNegative val="0"/>
          <c:dLbls>
            <c:dLbl>
              <c:idx val="0"/>
              <c:layout>
                <c:manualLayout>
                  <c:x val="6.1434579165017683E-3"/>
                  <c:y val="2.9970048829940977E-3"/>
                </c:manualLayout>
              </c:layout>
              <c:tx>
                <c:rich>
                  <a:bodyPr/>
                  <a:lstStyle/>
                  <a:p>
                    <a:fld id="{772EEDC6-8EA7-4F4B-9584-CCDE6563CBBC}" type="VALUE">
                      <a:rPr lang="en-US">
                        <a:solidFill>
                          <a:schemeClr val="bg1"/>
                        </a:solidFill>
                      </a:rPr>
                      <a:pPr/>
                      <a:t>[VALUE]</a:t>
                    </a:fld>
                    <a:endParaRPr lang="en-GB"/>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4-386C-4E5C-875A-FDBC2475B545}"/>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'5.1. COMPARISON'!$D$61:$G$61</c:f>
              <c:strCache>
                <c:ptCount val="4"/>
                <c:pt idx="0">
                  <c:v>Kritiskā samazinājuma</c:v>
                </c:pt>
                <c:pt idx="1">
                  <c:v>Samazinājuma</c:v>
                </c:pt>
                <c:pt idx="2">
                  <c:v>Bāzes</c:v>
                </c:pt>
                <c:pt idx="3">
                  <c:v>Pieauguma</c:v>
                </c:pt>
              </c:strCache>
            </c:strRef>
          </c:cat>
          <c:val>
            <c:numRef>
              <c:f>'5.1. COMPARISON'!$D$66:$G$66</c:f>
              <c:numCache>
                <c:formatCode>#,##0.0</c:formatCode>
                <c:ptCount val="4"/>
                <c:pt idx="0" formatCode="0.00">
                  <c:v>292.49855886021703</c:v>
                </c:pt>
                <c:pt idx="1">
                  <c:v>413.47623648694457</c:v>
                </c:pt>
                <c:pt idx="2">
                  <c:v>449.39761200109075</c:v>
                </c:pt>
                <c:pt idx="3">
                  <c:v>497.2927793532856</c:v>
                </c:pt>
              </c:numCache>
            </c:numRef>
          </c:val>
          <c:extLst>
            <c:ext xmlns:c16="http://schemas.microsoft.com/office/drawing/2014/chart" uri="{C3380CC4-5D6E-409C-BE32-E72D297353CC}">
              <c16:uniqueId val="{00000005-386C-4E5C-875A-FDBC2475B545}"/>
            </c:ext>
          </c:extLst>
        </c:ser>
        <c:ser>
          <c:idx val="4"/>
          <c:order val="4"/>
          <c:tx>
            <c:strRef>
              <c:f>'5.1. COMPARISON'!$B$67</c:f>
              <c:strCache>
                <c:ptCount val="1"/>
                <c:pt idx="0">
                  <c:v>Latgales statistiskais reģions</c:v>
                </c:pt>
              </c:strCache>
            </c:strRef>
          </c:tx>
          <c:spPr>
            <a:solidFill>
              <a:schemeClr val="accent6"/>
            </a:solidFill>
            <a:ln>
              <a:noFill/>
            </a:ln>
            <a:effectLst/>
          </c:spPr>
          <c:invertIfNegative val="0"/>
          <c:dLbls>
            <c:dLbl>
              <c:idx val="0"/>
              <c:layout>
                <c:manualLayout>
                  <c:x val="4.4765866721239833E-2"/>
                  <c:y val="8.9910146489821825E-3"/>
                </c:manualLayout>
              </c:layout>
              <c:tx>
                <c:rich>
                  <a:bodyPr/>
                  <a:lstStyle/>
                  <a:p>
                    <a:fld id="{23E5BF76-8494-4358-ACDE-949493E275E4}" type="VALUE">
                      <a:rPr lang="en-US" baseline="0">
                        <a:solidFill>
                          <a:schemeClr val="accent6">
                            <a:lumMod val="75000"/>
                          </a:schemeClr>
                        </a:solidFill>
                      </a:rPr>
                      <a:pPr/>
                      <a:t>[VALUE]</a:t>
                    </a:fld>
                    <a:endParaRPr lang="en-GB"/>
                  </a:p>
                </c:rich>
              </c:tx>
              <c:dLblPos val="ctr"/>
              <c:showLegendKey val="0"/>
              <c:showVal val="1"/>
              <c:showCatName val="0"/>
              <c:showSerName val="0"/>
              <c:showPercent val="0"/>
              <c:showBubbleSize val="0"/>
              <c:extLst>
                <c:ext xmlns:c15="http://schemas.microsoft.com/office/drawing/2012/chart" uri="{CE6537A1-D6FC-4f65-9D91-7224C49458BB}">
                  <c15:dlblFieldTable/>
                  <c15:showDataLabelsRange val="0"/>
                </c:ext>
                <c:ext xmlns:c16="http://schemas.microsoft.com/office/drawing/2014/chart" uri="{C3380CC4-5D6E-409C-BE32-E72D297353CC}">
                  <c16:uniqueId val="{00000006-386C-4E5C-875A-FDBC2475B545}"/>
                </c:ext>
              </c:extLst>
            </c:dLbl>
            <c:numFmt formatCode="#,##0.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'5.1. COMPARISON'!$D$61:$G$61</c:f>
              <c:strCache>
                <c:ptCount val="4"/>
                <c:pt idx="0">
                  <c:v>Kritiskā samazinājuma</c:v>
                </c:pt>
                <c:pt idx="1">
                  <c:v>Samazinājuma</c:v>
                </c:pt>
                <c:pt idx="2">
                  <c:v>Bāzes</c:v>
                </c:pt>
                <c:pt idx="3">
                  <c:v>Pieauguma</c:v>
                </c:pt>
              </c:strCache>
            </c:strRef>
          </c:cat>
          <c:val>
            <c:numRef>
              <c:f>'5.1. COMPARISON'!$D$67:$G$67</c:f>
              <c:numCache>
                <c:formatCode>#,##0.0</c:formatCode>
                <c:ptCount val="4"/>
                <c:pt idx="0" formatCode="0.00">
                  <c:v>142.60338821723974</c:v>
                </c:pt>
                <c:pt idx="1">
                  <c:v>208.49711658017085</c:v>
                </c:pt>
                <c:pt idx="2">
                  <c:v>228.89731715084915</c:v>
                </c:pt>
                <c:pt idx="3">
                  <c:v>256.0975845784202</c:v>
                </c:pt>
              </c:numCache>
            </c:numRef>
          </c:val>
          <c:extLst>
            <c:ext xmlns:c16="http://schemas.microsoft.com/office/drawing/2014/chart" uri="{C3380CC4-5D6E-409C-BE32-E72D297353CC}">
              <c16:uniqueId val="{00000008-386C-4E5C-875A-FDBC2475B545}"/>
            </c:ext>
          </c:extLst>
        </c:ser>
        <c:dLbls>
          <c:showLegendKey val="0"/>
          <c:showVal val="0"/>
          <c:showCatName val="0"/>
          <c:showSerName val="0"/>
          <c:showPercent val="0"/>
          <c:showBubbleSize val="0"/>
        </c:dLbls>
        <c:gapWidth val="100"/>
        <c:overlap val="100"/>
        <c:serLines>
          <c:spPr>
            <a:ln w="9525" cap="flat" cmpd="sng" algn="ctr">
              <a:solidFill>
                <a:schemeClr val="tx1">
                  <a:lumMod val="35000"/>
                  <a:lumOff val="65000"/>
                </a:schemeClr>
              </a:solidFill>
              <a:round/>
            </a:ln>
            <a:effectLst/>
          </c:spPr>
        </c:serLines>
        <c:axId val="904483215"/>
        <c:axId val="904469775"/>
      </c:barChart>
      <c:catAx>
        <c:axId val="904483215"/>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600" b="0" i="0" u="none" strike="noStrike" kern="1200" baseline="0">
                <a:solidFill>
                  <a:schemeClr val="tx2"/>
                </a:solidFill>
                <a:latin typeface="Arial" panose="020B0604020202020204" pitchFamily="34" charset="0"/>
                <a:ea typeface="+mn-ea"/>
                <a:cs typeface="+mn-cs"/>
              </a:defRPr>
            </a:pPr>
            <a:endParaRPr lang="en-US"/>
          </a:p>
        </c:txPr>
        <c:crossAx val="904469775"/>
        <c:crosses val="autoZero"/>
        <c:auto val="1"/>
        <c:lblAlgn val="ctr"/>
        <c:lblOffset val="100"/>
        <c:noMultiLvlLbl val="0"/>
      </c:catAx>
      <c:valAx>
        <c:axId val="904469775"/>
        <c:scaling>
          <c:orientation val="minMax"/>
        </c:scaling>
        <c:delete val="1"/>
        <c:axPos val="b"/>
        <c:numFmt formatCode="#,##0.00" sourceLinked="0"/>
        <c:majorTickMark val="out"/>
        <c:minorTickMark val="none"/>
        <c:tickLblPos val="nextTo"/>
        <c:crossAx val="904483215"/>
        <c:crosses val="autoZero"/>
        <c:crossBetween val="between"/>
      </c:valAx>
      <c:spPr>
        <a:noFill/>
        <a:ln>
          <a:noFill/>
        </a:ln>
        <a:effectLst/>
      </c:spPr>
    </c:plotArea>
    <c:legend>
      <c:legendPos val="b"/>
      <c:layout>
        <c:manualLayout>
          <c:xMode val="edge"/>
          <c:yMode val="edge"/>
          <c:x val="5.9172523670802793E-2"/>
          <c:y val="0.87136365635859758"/>
          <c:w val="0.84307375703737097"/>
          <c:h val="0.10349667883693309"/>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Arial" panose="020B0604020202020204" pitchFamily="34" charset="0"/>
              <a:ea typeface="+mn-ea"/>
              <a:cs typeface="+mn-cs"/>
            </a:defRPr>
          </a:pPr>
          <a:endParaRPr lang="en-US"/>
        </a:p>
      </c:txPr>
    </c:legend>
    <c:plotVisOnly val="1"/>
    <c:dispBlanksAs val="gap"/>
    <c:showDLblsOverMax val="0"/>
  </c:chart>
  <c:spPr>
    <a:noFill/>
    <a:ln>
      <a:noFill/>
    </a:ln>
    <a:effectLst/>
  </c:spPr>
  <c:txPr>
    <a:bodyPr/>
    <a:lstStyle/>
    <a:p>
      <a:pPr>
        <a:defRPr sz="1200">
          <a:solidFill>
            <a:schemeClr val="tx1"/>
          </a:solidFill>
        </a:defRPr>
      </a:pPr>
      <a:endParaRPr lang="en-US"/>
    </a:p>
  </c:txPr>
  <c:externalData r:id="rId4">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'5.1. COMPARISON'!$C$27</c:f>
              <c:strCache>
                <c:ptCount val="1"/>
                <c:pt idx="0">
                  <c:v>Tiešās darbvietas</c:v>
                </c:pt>
              </c:strCache>
            </c:strRef>
          </c:tx>
          <c:spPr>
            <a:solidFill>
              <a:schemeClr val="tx2"/>
            </a:solidFill>
            <a:ln>
              <a:noFill/>
            </a:ln>
            <a:effectLst/>
          </c:spPr>
          <c:invertIfNegative val="0"/>
          <c:dPt>
            <c:idx val="0"/>
            <c:invertIfNegative val="0"/>
            <c:bubble3D val="0"/>
            <c:spPr>
              <a:solidFill>
                <a:srgbClr val="E5E5E5">
                  <a:lumMod val="25000"/>
                </a:srgbClr>
              </a:solidFill>
              <a:ln>
                <a:noFill/>
              </a:ln>
              <a:effectLst/>
            </c:spPr>
            <c:extLst>
              <c:ext xmlns:c16="http://schemas.microsoft.com/office/drawing/2014/chart" uri="{C3380CC4-5D6E-409C-BE32-E72D297353CC}">
                <c16:uniqueId val="{00000001-C933-4387-9313-5EFDC5F40FBD}"/>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'5.1. COMPARISON'!$B$28:$B$32</c:f>
              <c:strCache>
                <c:ptCount val="5"/>
                <c:pt idx="0">
                  <c:v>2024. gads</c:v>
                </c:pt>
                <c:pt idx="1">
                  <c:v>Bāzes scenārijs</c:v>
                </c:pt>
                <c:pt idx="2">
                  <c:v>Samazinājuma scenārijs</c:v>
                </c:pt>
                <c:pt idx="3">
                  <c:v>Kritiskā samazinājuma scenārijs</c:v>
                </c:pt>
                <c:pt idx="4">
                  <c:v>Pieauguma scenārijs</c:v>
                </c:pt>
              </c:strCache>
            </c:strRef>
          </c:cat>
          <c:val>
            <c:numRef>
              <c:f>'5.1. COMPARISON'!$C$28:$C$32</c:f>
              <c:numCache>
                <c:formatCode>#,##0.00</c:formatCode>
                <c:ptCount val="5"/>
                <c:pt idx="0">
                  <c:v>39.884999999999998</c:v>
                </c:pt>
                <c:pt idx="1">
                  <c:v>36.209568378382201</c:v>
                </c:pt>
                <c:pt idx="2">
                  <c:v>33.745382121624871</c:v>
                </c:pt>
                <c:pt idx="3">
                  <c:v>22.521477599853693</c:v>
                </c:pt>
                <c:pt idx="4">
                  <c:v>39.495150054058641</c:v>
                </c:pt>
              </c:numCache>
            </c:numRef>
          </c:val>
          <c:extLst>
            <c:ext xmlns:c16="http://schemas.microsoft.com/office/drawing/2014/chart" uri="{C3380CC4-5D6E-409C-BE32-E72D297353CC}">
              <c16:uniqueId val="{00000002-C933-4387-9313-5EFDC5F40FBD}"/>
            </c:ext>
          </c:extLst>
        </c:ser>
        <c:ser>
          <c:idx val="1"/>
          <c:order val="1"/>
          <c:tx>
            <c:strRef>
              <c:f>'5.1. COMPARISON'!$D$27</c:f>
              <c:strCache>
                <c:ptCount val="1"/>
                <c:pt idx="0">
                  <c:v>Netiešās darbvietas</c:v>
                </c:pt>
              </c:strCache>
            </c:strRef>
          </c:tx>
          <c:spPr>
            <a:solidFill>
              <a:schemeClr val="accent1"/>
            </a:solidFill>
            <a:ln>
              <a:noFill/>
            </a:ln>
            <a:effectLst/>
          </c:spPr>
          <c:invertIfNegative val="0"/>
          <c:dPt>
            <c:idx val="0"/>
            <c:invertIfNegative val="0"/>
            <c:bubble3D val="0"/>
            <c:spPr>
              <a:solidFill>
                <a:srgbClr val="E5E5E5">
                  <a:lumMod val="50000"/>
                </a:srgbClr>
              </a:solidFill>
              <a:ln>
                <a:noFill/>
              </a:ln>
              <a:effectLst/>
            </c:spPr>
            <c:extLst>
              <c:ext xmlns:c16="http://schemas.microsoft.com/office/drawing/2014/chart" uri="{C3380CC4-5D6E-409C-BE32-E72D297353CC}">
                <c16:uniqueId val="{00000004-C933-4387-9313-5EFDC5F40FBD}"/>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'5.1. COMPARISON'!$B$28:$B$32</c:f>
              <c:strCache>
                <c:ptCount val="5"/>
                <c:pt idx="0">
                  <c:v>2024. gads</c:v>
                </c:pt>
                <c:pt idx="1">
                  <c:v>Bāzes scenārijs</c:v>
                </c:pt>
                <c:pt idx="2">
                  <c:v>Samazinājuma scenārijs</c:v>
                </c:pt>
                <c:pt idx="3">
                  <c:v>Kritiskā samazinājuma scenārijs</c:v>
                </c:pt>
                <c:pt idx="4">
                  <c:v>Pieauguma scenārijs</c:v>
                </c:pt>
              </c:strCache>
            </c:strRef>
          </c:cat>
          <c:val>
            <c:numRef>
              <c:f>'5.1. COMPARISON'!$D$28:$D$32</c:f>
              <c:numCache>
                <c:formatCode>#,##0.00</c:formatCode>
                <c:ptCount val="5"/>
                <c:pt idx="0">
                  <c:v>24.472376640647965</c:v>
                </c:pt>
                <c:pt idx="1">
                  <c:v>22.278102915312935</c:v>
                </c:pt>
                <c:pt idx="2">
                  <c:v>20.806555826037226</c:v>
                </c:pt>
                <c:pt idx="3">
                  <c:v>14.020357410333988</c:v>
                </c:pt>
                <c:pt idx="4">
                  <c:v>24.240165701013883</c:v>
                </c:pt>
              </c:numCache>
            </c:numRef>
          </c:val>
          <c:extLst>
            <c:ext xmlns:c16="http://schemas.microsoft.com/office/drawing/2014/chart" uri="{C3380CC4-5D6E-409C-BE32-E72D297353CC}">
              <c16:uniqueId val="{00000005-C933-4387-9313-5EFDC5F40FBD}"/>
            </c:ext>
          </c:extLst>
        </c:ser>
        <c:ser>
          <c:idx val="2"/>
          <c:order val="2"/>
          <c:tx>
            <c:strRef>
              <c:f>'5.1. COMPARISON'!$E$27</c:f>
              <c:strCache>
                <c:ptCount val="1"/>
                <c:pt idx="0">
                  <c:v>Saistītās darbvietas</c:v>
                </c:pt>
              </c:strCache>
            </c:strRef>
          </c:tx>
          <c:spPr>
            <a:solidFill>
              <a:schemeClr val="accent4"/>
            </a:solidFill>
            <a:ln>
              <a:noFill/>
            </a:ln>
            <a:effectLst/>
          </c:spPr>
          <c:invertIfNegative val="0"/>
          <c:dPt>
            <c:idx val="0"/>
            <c:invertIfNegative val="0"/>
            <c:bubble3D val="0"/>
            <c:spPr>
              <a:solidFill>
                <a:srgbClr val="E5E5E5">
                  <a:lumMod val="90000"/>
                </a:srgbClr>
              </a:solidFill>
              <a:ln>
                <a:noFill/>
              </a:ln>
              <a:effectLst/>
            </c:spPr>
            <c:extLst>
              <c:ext xmlns:c16="http://schemas.microsoft.com/office/drawing/2014/chart" uri="{C3380CC4-5D6E-409C-BE32-E72D297353CC}">
                <c16:uniqueId val="{00000007-C933-4387-9313-5EFDC5F40FBD}"/>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'5.1. COMPARISON'!$B$28:$B$32</c:f>
              <c:strCache>
                <c:ptCount val="5"/>
                <c:pt idx="0">
                  <c:v>2024. gads</c:v>
                </c:pt>
                <c:pt idx="1">
                  <c:v>Bāzes scenārijs</c:v>
                </c:pt>
                <c:pt idx="2">
                  <c:v>Samazinājuma scenārijs</c:v>
                </c:pt>
                <c:pt idx="3">
                  <c:v>Kritiskā samazinājuma scenārijs</c:v>
                </c:pt>
                <c:pt idx="4">
                  <c:v>Pieauguma scenārijs</c:v>
                </c:pt>
              </c:strCache>
            </c:strRef>
          </c:cat>
          <c:val>
            <c:numRef>
              <c:f>'5.1. COMPARISON'!$E$28:$E$32</c:f>
              <c:numCache>
                <c:formatCode>#,##0.00</c:formatCode>
                <c:ptCount val="5"/>
                <c:pt idx="0">
                  <c:v>10.006413825182436</c:v>
                </c:pt>
                <c:pt idx="1">
                  <c:v>9.0876114465275837</c:v>
                </c:pt>
                <c:pt idx="2">
                  <c:v>8.471434462627041</c:v>
                </c:pt>
                <c:pt idx="3">
                  <c:v>5.7416160251342134</c:v>
                </c:pt>
                <c:pt idx="4">
                  <c:v>9.9091807583949745</c:v>
                </c:pt>
              </c:numCache>
            </c:numRef>
          </c:val>
          <c:extLst>
            <c:ext xmlns:c16="http://schemas.microsoft.com/office/drawing/2014/chart" uri="{C3380CC4-5D6E-409C-BE32-E72D297353CC}">
              <c16:uniqueId val="{00000008-C933-4387-9313-5EFDC5F40FBD}"/>
            </c:ext>
          </c:extLst>
        </c:ser>
        <c:ser>
          <c:idx val="3"/>
          <c:order val="3"/>
          <c:tx>
            <c:strRef>
              <c:f>'5.1. COMPARISON'!$F$27</c:f>
              <c:strCache>
                <c:ptCount val="1"/>
                <c:pt idx="0">
                  <c:v>Kopējā ietekme</c:v>
                </c:pt>
              </c:strCache>
            </c:strRef>
          </c:tx>
          <c:spPr>
            <a:noFill/>
            <a:ln>
              <a:noFill/>
            </a:ln>
            <a:effectLst/>
          </c:spPr>
          <c:invertIfNegative val="0"/>
          <c:dLbls>
            <c:spPr>
              <a:noFill/>
              <a:ln>
                <a:noFill/>
              </a:ln>
              <a:effectLst/>
            </c:spPr>
            <c:txPr>
              <a:bodyPr rot="0" spcFirstLastPara="1" vertOverflow="ellipsis" vert="horz" wrap="square" anchor="ctr" anchorCtr="1"/>
              <a:lstStyle/>
              <a:p>
                <a:pPr>
                  <a:defRPr sz="1100" b="1" i="0" u="none" strike="noStrike" kern="1200" baseline="0">
                    <a:solidFill>
                      <a:schemeClr val="tx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'5.1. COMPARISON'!$B$28:$B$32</c:f>
              <c:strCache>
                <c:ptCount val="5"/>
                <c:pt idx="0">
                  <c:v>2024. gads</c:v>
                </c:pt>
                <c:pt idx="1">
                  <c:v>Bāzes scenārijs</c:v>
                </c:pt>
                <c:pt idx="2">
                  <c:v>Samazinājuma scenārijs</c:v>
                </c:pt>
                <c:pt idx="3">
                  <c:v>Kritiskā samazinājuma scenārijs</c:v>
                </c:pt>
                <c:pt idx="4">
                  <c:v>Pieauguma scenārijs</c:v>
                </c:pt>
              </c:strCache>
            </c:strRef>
          </c:cat>
          <c:val>
            <c:numRef>
              <c:f>'5.1. COMPARISON'!$F$28:$F$32</c:f>
              <c:numCache>
                <c:formatCode>#,##0.00</c:formatCode>
                <c:ptCount val="5"/>
                <c:pt idx="0">
                  <c:v>74.363790465830405</c:v>
                </c:pt>
                <c:pt idx="1">
                  <c:v>67.575282740222718</c:v>
                </c:pt>
                <c:pt idx="2">
                  <c:v>63.023372410289141</c:v>
                </c:pt>
                <c:pt idx="3">
                  <c:v>42.283451035321896</c:v>
                </c:pt>
                <c:pt idx="4">
                  <c:v>73.644496513467487</c:v>
                </c:pt>
              </c:numCache>
            </c:numRef>
          </c:val>
          <c:extLst>
            <c:ext xmlns:c16="http://schemas.microsoft.com/office/drawing/2014/chart" uri="{C3380CC4-5D6E-409C-BE32-E72D297353CC}">
              <c16:uniqueId val="{00000009-C933-4387-9313-5EFDC5F40FBD}"/>
            </c:ext>
          </c:extLst>
        </c:ser>
        <c:dLbls>
          <c:showLegendKey val="0"/>
          <c:showVal val="0"/>
          <c:showCatName val="0"/>
          <c:showSerName val="0"/>
          <c:showPercent val="0"/>
          <c:showBubbleSize val="0"/>
        </c:dLbls>
        <c:gapWidth val="75"/>
        <c:overlap val="100"/>
        <c:axId val="114505199"/>
        <c:axId val="114502319"/>
      </c:barChart>
      <c:catAx>
        <c:axId val="1145051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2"/>
                </a:solidFill>
                <a:latin typeface="Arial" panose="020B0604020202020204" pitchFamily="34" charset="0"/>
                <a:ea typeface="+mn-ea"/>
                <a:cs typeface="+mn-cs"/>
              </a:defRPr>
            </a:pPr>
            <a:endParaRPr lang="en-US"/>
          </a:p>
        </c:txPr>
        <c:crossAx val="114502319"/>
        <c:crosses val="autoZero"/>
        <c:auto val="1"/>
        <c:lblAlgn val="ctr"/>
        <c:lblOffset val="100"/>
        <c:noMultiLvlLbl val="0"/>
      </c:catAx>
      <c:valAx>
        <c:axId val="114502319"/>
        <c:scaling>
          <c:orientation val="minMax"/>
          <c:max val="100"/>
        </c:scaling>
        <c:delete val="1"/>
        <c:axPos val="l"/>
        <c:numFmt formatCode="#,##0.00" sourceLinked="1"/>
        <c:majorTickMark val="out"/>
        <c:minorTickMark val="none"/>
        <c:tickLblPos val="nextTo"/>
        <c:crossAx val="114505199"/>
        <c:crosses val="autoZero"/>
        <c:crossBetween val="between"/>
      </c:valAx>
      <c:spPr>
        <a:noFill/>
        <a:ln>
          <a:noFill/>
        </a:ln>
        <a:effectLst/>
      </c:spPr>
    </c:plotArea>
    <c:legend>
      <c:legendPos val="b"/>
      <c:legendEntry>
        <c:idx val="3"/>
        <c:delete val="1"/>
      </c:legendEntry>
      <c:layout>
        <c:manualLayout>
          <c:xMode val="edge"/>
          <c:yMode val="edge"/>
          <c:x val="0.10129974862926377"/>
          <c:y val="0.94646087186029115"/>
          <c:w val="0.77572111797061782"/>
          <c:h val="5.074583205032332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mn-lt"/>
              <a:ea typeface="+mn-ea"/>
              <a:cs typeface="+mn-cs"/>
            </a:defRPr>
          </a:pPr>
          <a:endParaRPr lang="en-US"/>
        </a:p>
      </c:txPr>
    </c:legend>
    <c:plotVisOnly val="1"/>
    <c:dispBlanksAs val="gap"/>
    <c:showDLblsOverMax val="0"/>
    <c:extLst/>
  </c:chart>
  <c:spPr>
    <a:noFill/>
    <a:ln>
      <a:noFill/>
    </a:ln>
    <a:effectLst/>
  </c:spPr>
  <c:txPr>
    <a:bodyPr/>
    <a:lstStyle/>
    <a:p>
      <a:pPr>
        <a:defRPr sz="1100" b="0">
          <a:solidFill>
            <a:schemeClr val="tx1"/>
          </a:solidFill>
        </a:defRPr>
      </a:pPr>
      <a:endParaRPr lang="en-US"/>
    </a:p>
  </c:txPr>
  <c:externalData r:id="rId4">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bar"/>
        <c:grouping val="stacked"/>
        <c:varyColors val="0"/>
        <c:ser>
          <c:idx val="0"/>
          <c:order val="0"/>
          <c:tx>
            <c:strRef>
              <c:f>'5.1. COMPARISON'!$B$55</c:f>
              <c:strCache>
                <c:ptCount val="1"/>
                <c:pt idx="0">
                  <c:v>Rīgas statistiskais reģions</c:v>
                </c:pt>
              </c:strCache>
            </c:strRef>
          </c:tx>
          <c:spPr>
            <a:solidFill>
              <a:schemeClr val="accent1"/>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'5.1. COMPARISON'!$D$53:$G$53</c:f>
              <c:strCache>
                <c:ptCount val="4"/>
                <c:pt idx="0">
                  <c:v>Kritiskā samazinājuma</c:v>
                </c:pt>
                <c:pt idx="1">
                  <c:v>Samazinājuma</c:v>
                </c:pt>
                <c:pt idx="2">
                  <c:v>Bāzes</c:v>
                </c:pt>
                <c:pt idx="3">
                  <c:v>Pieauguma</c:v>
                </c:pt>
              </c:strCache>
            </c:strRef>
          </c:cat>
          <c:val>
            <c:numRef>
              <c:f>'5.1. COMPARISON'!$D$55:$G$55</c:f>
              <c:numCache>
                <c:formatCode>#,##0.00</c:formatCode>
                <c:ptCount val="4"/>
                <c:pt idx="0" formatCode="0.00">
                  <c:v>12.856838452026201</c:v>
                </c:pt>
                <c:pt idx="1">
                  <c:v>20.772875547218153</c:v>
                </c:pt>
                <c:pt idx="2">
                  <c:v>21.980833156289592</c:v>
                </c:pt>
                <c:pt idx="3">
                  <c:v>23.591443301718186</c:v>
                </c:pt>
              </c:numCache>
            </c:numRef>
          </c:val>
          <c:extLst>
            <c:ext xmlns:c16="http://schemas.microsoft.com/office/drawing/2014/chart" uri="{C3380CC4-5D6E-409C-BE32-E72D297353CC}">
              <c16:uniqueId val="{00000000-85C7-4847-9500-2DF8BD88FC51}"/>
            </c:ext>
          </c:extLst>
        </c:ser>
        <c:ser>
          <c:idx val="1"/>
          <c:order val="1"/>
          <c:tx>
            <c:strRef>
              <c:f>'5.1. COMPARISON'!$B$56</c:f>
              <c:strCache>
                <c:ptCount val="1"/>
                <c:pt idx="0">
                  <c:v>Vidzemes statistiskais reģions</c:v>
                </c:pt>
              </c:strCache>
            </c:strRef>
          </c:tx>
          <c:spPr>
            <a:solidFill>
              <a:schemeClr val="accent2"/>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'5.1. COMPARISON'!$D$53:$G$53</c:f>
              <c:strCache>
                <c:ptCount val="4"/>
                <c:pt idx="0">
                  <c:v>Kritiskā samazinājuma</c:v>
                </c:pt>
                <c:pt idx="1">
                  <c:v>Samazinājuma</c:v>
                </c:pt>
                <c:pt idx="2">
                  <c:v>Bāzes</c:v>
                </c:pt>
                <c:pt idx="3">
                  <c:v>Pieauguma</c:v>
                </c:pt>
              </c:strCache>
            </c:strRef>
          </c:cat>
          <c:val>
            <c:numRef>
              <c:f>'5.1. COMPARISON'!$D$56:$G$56</c:f>
              <c:numCache>
                <c:formatCode>#,##0.00</c:formatCode>
                <c:ptCount val="4"/>
                <c:pt idx="0" formatCode="0.00">
                  <c:v>10.846134760166809</c:v>
                </c:pt>
                <c:pt idx="1">
                  <c:v>15.167548055551208</c:v>
                </c:pt>
                <c:pt idx="2">
                  <c:v>16.366383147962299</c:v>
                </c:pt>
                <c:pt idx="3">
                  <c:v>17.96482993784376</c:v>
                </c:pt>
              </c:numCache>
            </c:numRef>
          </c:val>
          <c:extLst>
            <c:ext xmlns:c16="http://schemas.microsoft.com/office/drawing/2014/chart" uri="{C3380CC4-5D6E-409C-BE32-E72D297353CC}">
              <c16:uniqueId val="{00000001-85C7-4847-9500-2DF8BD88FC51}"/>
            </c:ext>
          </c:extLst>
        </c:ser>
        <c:ser>
          <c:idx val="2"/>
          <c:order val="2"/>
          <c:tx>
            <c:strRef>
              <c:f>'5.1. COMPARISON'!$B$57</c:f>
              <c:strCache>
                <c:ptCount val="1"/>
                <c:pt idx="0">
                  <c:v>Kurzemes statistiskais reģions</c:v>
                </c:pt>
              </c:strCache>
            </c:strRef>
          </c:tx>
          <c:spPr>
            <a:solidFill>
              <a:schemeClr val="accent4"/>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'5.1. COMPARISON'!$D$53:$G$53</c:f>
              <c:strCache>
                <c:ptCount val="4"/>
                <c:pt idx="0">
                  <c:v>Kritiskā samazinājuma</c:v>
                </c:pt>
                <c:pt idx="1">
                  <c:v>Samazinājuma</c:v>
                </c:pt>
                <c:pt idx="2">
                  <c:v>Bāzes</c:v>
                </c:pt>
                <c:pt idx="3">
                  <c:v>Pieauguma</c:v>
                </c:pt>
              </c:strCache>
            </c:strRef>
          </c:cat>
          <c:val>
            <c:numRef>
              <c:f>'5.1. COMPARISON'!$D$57:$G$57</c:f>
              <c:numCache>
                <c:formatCode>#,##0.00</c:formatCode>
                <c:ptCount val="4"/>
                <c:pt idx="0" formatCode="0.00">
                  <c:v>7.8344947143144417</c:v>
                </c:pt>
                <c:pt idx="1">
                  <c:v>11.192550208916201</c:v>
                </c:pt>
                <c:pt idx="2">
                  <c:v>12.112551311525447</c:v>
                </c:pt>
                <c:pt idx="3">
                  <c:v>13.339219448337779</c:v>
                </c:pt>
              </c:numCache>
            </c:numRef>
          </c:val>
          <c:extLst>
            <c:ext xmlns:c16="http://schemas.microsoft.com/office/drawing/2014/chart" uri="{C3380CC4-5D6E-409C-BE32-E72D297353CC}">
              <c16:uniqueId val="{00000002-85C7-4847-9500-2DF8BD88FC51}"/>
            </c:ext>
          </c:extLst>
        </c:ser>
        <c:ser>
          <c:idx val="3"/>
          <c:order val="3"/>
          <c:tx>
            <c:strRef>
              <c:f>'5.1. COMPARISON'!$B$58</c:f>
              <c:strCache>
                <c:ptCount val="1"/>
                <c:pt idx="0">
                  <c:v>Zemgales statistiskais reģions</c:v>
                </c:pt>
              </c:strCache>
            </c:strRef>
          </c:tx>
          <c:spPr>
            <a:solidFill>
              <a:schemeClr val="accent5"/>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'5.1. COMPARISON'!$D$53:$G$53</c:f>
              <c:strCache>
                <c:ptCount val="4"/>
                <c:pt idx="0">
                  <c:v>Kritiskā samazinājuma</c:v>
                </c:pt>
                <c:pt idx="1">
                  <c:v>Samazinājuma</c:v>
                </c:pt>
                <c:pt idx="2">
                  <c:v>Bāzes</c:v>
                </c:pt>
                <c:pt idx="3">
                  <c:v>Pieauguma</c:v>
                </c:pt>
              </c:strCache>
            </c:strRef>
          </c:cat>
          <c:val>
            <c:numRef>
              <c:f>'5.1. COMPARISON'!$D$58:$G$58</c:f>
              <c:numCache>
                <c:formatCode>#,##0.00</c:formatCode>
                <c:ptCount val="4"/>
                <c:pt idx="0" formatCode="0.00">
                  <c:v>6.6423292028769119</c:v>
                </c:pt>
                <c:pt idx="1">
                  <c:v>9.5756492018287833</c:v>
                </c:pt>
                <c:pt idx="2">
                  <c:v>10.268853850661714</c:v>
                </c:pt>
                <c:pt idx="3">
                  <c:v>11.193126715772294</c:v>
                </c:pt>
              </c:numCache>
            </c:numRef>
          </c:val>
          <c:extLst>
            <c:ext xmlns:c16="http://schemas.microsoft.com/office/drawing/2014/chart" uri="{C3380CC4-5D6E-409C-BE32-E72D297353CC}">
              <c16:uniqueId val="{00000003-85C7-4847-9500-2DF8BD88FC51}"/>
            </c:ext>
          </c:extLst>
        </c:ser>
        <c:ser>
          <c:idx val="4"/>
          <c:order val="4"/>
          <c:tx>
            <c:strRef>
              <c:f>'5.1. COMPARISON'!$B$59</c:f>
              <c:strCache>
                <c:ptCount val="1"/>
                <c:pt idx="0">
                  <c:v>Latgales statistiskais reģions</c:v>
                </c:pt>
              </c:strCache>
            </c:strRef>
          </c:tx>
          <c:spPr>
            <a:solidFill>
              <a:schemeClr val="accent6"/>
            </a:solidFill>
            <a:ln>
              <a:noFill/>
            </a:ln>
            <a:effectLst/>
          </c:spPr>
          <c:invertIfNegative val="0"/>
          <c:dLbls>
            <c:numFmt formatCode="#,##0.00" sourceLinked="0"/>
            <c:spPr>
              <a:noFill/>
              <a:ln>
                <a:noFill/>
              </a:ln>
              <a:effectLst/>
            </c:spPr>
            <c:txPr>
              <a:bodyPr rot="0" spcFirstLastPara="1" vertOverflow="ellipsis" vert="horz" wrap="square" lIns="38100" tIns="19050" rIns="38100" bIns="19050" anchor="ctr" anchorCtr="1">
                <a:spAutoFit/>
              </a:bodyPr>
              <a:lstStyle/>
              <a:p>
                <a:pPr>
                  <a:defRPr sz="12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'5.1. COMPARISON'!$D$53:$G$53</c:f>
              <c:strCache>
                <c:ptCount val="4"/>
                <c:pt idx="0">
                  <c:v>Kritiskā samazinājuma</c:v>
                </c:pt>
                <c:pt idx="1">
                  <c:v>Samazinājuma</c:v>
                </c:pt>
                <c:pt idx="2">
                  <c:v>Bāzes</c:v>
                </c:pt>
                <c:pt idx="3">
                  <c:v>Pieauguma</c:v>
                </c:pt>
              </c:strCache>
            </c:strRef>
          </c:cat>
          <c:val>
            <c:numRef>
              <c:f>'5.1. COMPARISON'!$D$59:$G$59</c:f>
              <c:numCache>
                <c:formatCode>#,##0.00</c:formatCode>
                <c:ptCount val="4"/>
                <c:pt idx="0" formatCode="0.00">
                  <c:v>4.105166239247799</c:v>
                </c:pt>
                <c:pt idx="1">
                  <c:v>6.31617935091192</c:v>
                </c:pt>
                <c:pt idx="2">
                  <c:v>6.8481168640467258</c:v>
                </c:pt>
                <c:pt idx="3">
                  <c:v>7.5573668815597994</c:v>
                </c:pt>
              </c:numCache>
            </c:numRef>
          </c:val>
          <c:extLst>
            <c:ext xmlns:c16="http://schemas.microsoft.com/office/drawing/2014/chart" uri="{C3380CC4-5D6E-409C-BE32-E72D297353CC}">
              <c16:uniqueId val="{00000004-85C7-4847-9500-2DF8BD88FC51}"/>
            </c:ext>
          </c:extLst>
        </c:ser>
        <c:dLbls>
          <c:showLegendKey val="0"/>
          <c:showVal val="0"/>
          <c:showCatName val="0"/>
          <c:showSerName val="0"/>
          <c:showPercent val="0"/>
          <c:showBubbleSize val="0"/>
        </c:dLbls>
        <c:gapWidth val="100"/>
        <c:overlap val="100"/>
        <c:serLines>
          <c:spPr>
            <a:ln w="9525" cap="flat" cmpd="sng" algn="ctr">
              <a:solidFill>
                <a:schemeClr val="tx1">
                  <a:lumMod val="35000"/>
                  <a:lumOff val="65000"/>
                </a:schemeClr>
              </a:solidFill>
              <a:round/>
            </a:ln>
            <a:effectLst/>
          </c:spPr>
        </c:serLines>
        <c:axId val="904483215"/>
        <c:axId val="904469775"/>
      </c:barChart>
      <c:catAx>
        <c:axId val="904483215"/>
        <c:scaling>
          <c:orientation val="minMax"/>
        </c:scaling>
        <c:delete val="0"/>
        <c:axPos val="l"/>
        <c:numFmt formatCode="General" sourceLinked="1"/>
        <c:majorTickMark val="none"/>
        <c:minorTickMark val="none"/>
        <c:tickLblPos val="nextTo"/>
        <c:spPr>
          <a:noFill/>
          <a:ln w="9525" cap="flat" cmpd="sng" algn="ctr">
            <a:noFill/>
            <a:round/>
          </a:ln>
          <a:effectLst/>
        </c:spPr>
        <c:txPr>
          <a:bodyPr rot="-60000000" spcFirstLastPara="1" vertOverflow="ellipsis" vert="horz" wrap="square" anchor="ctr" anchorCtr="1"/>
          <a:lstStyle/>
          <a:p>
            <a:pPr>
              <a:defRPr sz="1600" b="0" i="0" u="none" strike="noStrike" kern="1200" baseline="0">
                <a:solidFill>
                  <a:schemeClr val="tx2"/>
                </a:solidFill>
                <a:latin typeface="Arial" panose="020B0604020202020204" pitchFamily="34" charset="0"/>
                <a:ea typeface="+mn-ea"/>
                <a:cs typeface="+mn-cs"/>
              </a:defRPr>
            </a:pPr>
            <a:endParaRPr lang="en-US"/>
          </a:p>
        </c:txPr>
        <c:crossAx val="904469775"/>
        <c:crosses val="autoZero"/>
        <c:auto val="1"/>
        <c:lblAlgn val="ctr"/>
        <c:lblOffset val="100"/>
        <c:noMultiLvlLbl val="0"/>
      </c:catAx>
      <c:valAx>
        <c:axId val="904469775"/>
        <c:scaling>
          <c:orientation val="minMax"/>
        </c:scaling>
        <c:delete val="1"/>
        <c:axPos val="b"/>
        <c:numFmt formatCode="#,##0.00" sourceLinked="0"/>
        <c:majorTickMark val="out"/>
        <c:minorTickMark val="none"/>
        <c:tickLblPos val="nextTo"/>
        <c:crossAx val="904483215"/>
        <c:crosses val="autoZero"/>
        <c:crossBetween val="between"/>
      </c:valAx>
      <c:spPr>
        <a:noFill/>
        <a:ln>
          <a:noFill/>
        </a:ln>
        <a:effectLst/>
      </c:spPr>
    </c:plotArea>
    <c:legend>
      <c:legendPos val="b"/>
      <c:layout>
        <c:manualLayout>
          <c:xMode val="edge"/>
          <c:yMode val="edge"/>
          <c:x val="5.6683413283754959E-2"/>
          <c:y val="0.85739714454694593"/>
          <c:w val="0.84307375703737097"/>
          <c:h val="0.10349667883693309"/>
        </c:manualLayout>
      </c:layout>
      <c:overlay val="0"/>
      <c:spPr>
        <a:noFill/>
        <a:ln>
          <a:noFill/>
        </a:ln>
        <a:effectLst/>
      </c:spPr>
      <c:txPr>
        <a:bodyPr rot="0" spcFirstLastPara="1" vertOverflow="ellipsis" vert="horz" wrap="square" anchor="ctr" anchorCtr="1"/>
        <a:lstStyle/>
        <a:p>
          <a:pPr algn="just">
            <a:defRPr sz="1400" b="0" i="0" u="none" strike="noStrike" kern="1200" baseline="0">
              <a:solidFill>
                <a:schemeClr val="tx2"/>
              </a:solidFill>
              <a:latin typeface="Arial" panose="020B0604020202020204" pitchFamily="34" charset="0"/>
              <a:ea typeface="+mn-ea"/>
              <a:cs typeface="+mn-cs"/>
            </a:defRPr>
          </a:pPr>
          <a:endParaRPr lang="en-US"/>
        </a:p>
      </c:txPr>
    </c:legend>
    <c:plotVisOnly val="1"/>
    <c:dispBlanksAs val="gap"/>
    <c:showDLblsOverMax val="0"/>
  </c:chart>
  <c:spPr>
    <a:noFill/>
    <a:ln>
      <a:noFill/>
    </a:ln>
    <a:effectLst/>
  </c:spPr>
  <c:txPr>
    <a:bodyPr/>
    <a:lstStyle/>
    <a:p>
      <a:pPr>
        <a:defRPr sz="1200">
          <a:solidFill>
            <a:schemeClr val="tx1"/>
          </a:solidFill>
        </a:defRPr>
      </a:pPr>
      <a:endParaRPr lang="en-US"/>
    </a:p>
  </c:txPr>
  <c:externalData r:id="rId4">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barChart>
        <c:barDir val="col"/>
        <c:grouping val="stacked"/>
        <c:varyColors val="0"/>
        <c:ser>
          <c:idx val="0"/>
          <c:order val="0"/>
          <c:tx>
            <c:strRef>
              <c:f>'5.1. COMPARISON'!$C$35</c:f>
              <c:strCache>
                <c:ptCount val="1"/>
                <c:pt idx="0">
                  <c:v>Tiešie nodokļi</c:v>
                </c:pt>
              </c:strCache>
            </c:strRef>
          </c:tx>
          <c:spPr>
            <a:solidFill>
              <a:schemeClr val="tx2"/>
            </a:solidFill>
            <a:ln>
              <a:noFill/>
            </a:ln>
            <a:effectLst/>
          </c:spPr>
          <c:invertIfNegative val="0"/>
          <c:dPt>
            <c:idx val="0"/>
            <c:invertIfNegative val="0"/>
            <c:bubble3D val="0"/>
            <c:spPr>
              <a:solidFill>
                <a:srgbClr val="E5E5E5">
                  <a:lumMod val="25000"/>
                </a:srgbClr>
              </a:solidFill>
              <a:ln>
                <a:noFill/>
              </a:ln>
              <a:effectLst/>
            </c:spPr>
            <c:extLst>
              <c:ext xmlns:c16="http://schemas.microsoft.com/office/drawing/2014/chart" uri="{C3380CC4-5D6E-409C-BE32-E72D297353CC}">
                <c16:uniqueId val="{00000001-66E9-47A7-9B36-5B26E0C6668B}"/>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'5.1. COMPARISON'!$B$36:$B$40</c:f>
              <c:strCache>
                <c:ptCount val="5"/>
                <c:pt idx="0">
                  <c:v>2024. gads</c:v>
                </c:pt>
                <c:pt idx="1">
                  <c:v>Bāzes scenārijs</c:v>
                </c:pt>
                <c:pt idx="2">
                  <c:v>Samazinājuma scenārijs</c:v>
                </c:pt>
                <c:pt idx="3">
                  <c:v>Kritiskā samazinājuma scenārijs</c:v>
                </c:pt>
                <c:pt idx="4">
                  <c:v>Pieauguma scenārijs</c:v>
                </c:pt>
              </c:strCache>
            </c:strRef>
          </c:cat>
          <c:val>
            <c:numRef>
              <c:f>'5.1. COMPARISON'!$C$36:$C$40</c:f>
              <c:numCache>
                <c:formatCode>#,##0.00</c:formatCode>
                <c:ptCount val="5"/>
                <c:pt idx="0">
                  <c:v>552.74606205999748</c:v>
                </c:pt>
                <c:pt idx="1">
                  <c:v>484.9554006990287</c:v>
                </c:pt>
                <c:pt idx="2">
                  <c:v>439.49290928147434</c:v>
                </c:pt>
                <c:pt idx="3">
                  <c:v>335.32974373802659</c:v>
                </c:pt>
                <c:pt idx="4">
                  <c:v>545.57205592243452</c:v>
                </c:pt>
              </c:numCache>
            </c:numRef>
          </c:val>
          <c:extLst>
            <c:ext xmlns:c16="http://schemas.microsoft.com/office/drawing/2014/chart" uri="{C3380CC4-5D6E-409C-BE32-E72D297353CC}">
              <c16:uniqueId val="{00000002-66E9-47A7-9B36-5B26E0C6668B}"/>
            </c:ext>
          </c:extLst>
        </c:ser>
        <c:ser>
          <c:idx val="1"/>
          <c:order val="1"/>
          <c:tx>
            <c:strRef>
              <c:f>'5.1. COMPARISON'!$D$35</c:f>
              <c:strCache>
                <c:ptCount val="1"/>
                <c:pt idx="0">
                  <c:v>Netiešie nodokļi</c:v>
                </c:pt>
              </c:strCache>
            </c:strRef>
          </c:tx>
          <c:spPr>
            <a:solidFill>
              <a:schemeClr val="accent1"/>
            </a:solidFill>
            <a:ln>
              <a:noFill/>
            </a:ln>
            <a:effectLst/>
          </c:spPr>
          <c:invertIfNegative val="0"/>
          <c:dPt>
            <c:idx val="0"/>
            <c:invertIfNegative val="0"/>
            <c:bubble3D val="0"/>
            <c:spPr>
              <a:solidFill>
                <a:srgbClr val="E5E5E5">
                  <a:lumMod val="50000"/>
                </a:srgbClr>
              </a:solidFill>
              <a:ln>
                <a:noFill/>
              </a:ln>
              <a:effectLst/>
            </c:spPr>
            <c:extLst>
              <c:ext xmlns:c16="http://schemas.microsoft.com/office/drawing/2014/chart" uri="{C3380CC4-5D6E-409C-BE32-E72D297353CC}">
                <c16:uniqueId val="{00000004-66E9-47A7-9B36-5B26E0C6668B}"/>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'5.1. COMPARISON'!$B$36:$B$40</c:f>
              <c:strCache>
                <c:ptCount val="5"/>
                <c:pt idx="0">
                  <c:v>2024. gads</c:v>
                </c:pt>
                <c:pt idx="1">
                  <c:v>Bāzes scenārijs</c:v>
                </c:pt>
                <c:pt idx="2">
                  <c:v>Samazinājuma scenārijs</c:v>
                </c:pt>
                <c:pt idx="3">
                  <c:v>Kritiskā samazinājuma scenārijs</c:v>
                </c:pt>
                <c:pt idx="4">
                  <c:v>Pieauguma scenārijs</c:v>
                </c:pt>
              </c:strCache>
            </c:strRef>
          </c:cat>
          <c:val>
            <c:numRef>
              <c:f>'5.1. COMPARISON'!$D$36:$D$40</c:f>
              <c:numCache>
                <c:formatCode>#,##0.00</c:formatCode>
                <c:ptCount val="5"/>
                <c:pt idx="0">
                  <c:v>504.44594717749612</c:v>
                </c:pt>
                <c:pt idx="1">
                  <c:v>454.87786695527876</c:v>
                </c:pt>
                <c:pt idx="2">
                  <c:v>421.63599592988891</c:v>
                </c:pt>
                <c:pt idx="3">
                  <c:v>232.69009164672809</c:v>
                </c:pt>
                <c:pt idx="4">
                  <c:v>499.20036165579853</c:v>
                </c:pt>
              </c:numCache>
            </c:numRef>
          </c:val>
          <c:extLst>
            <c:ext xmlns:c16="http://schemas.microsoft.com/office/drawing/2014/chart" uri="{C3380CC4-5D6E-409C-BE32-E72D297353CC}">
              <c16:uniqueId val="{00000005-66E9-47A7-9B36-5B26E0C6668B}"/>
            </c:ext>
          </c:extLst>
        </c:ser>
        <c:ser>
          <c:idx val="2"/>
          <c:order val="2"/>
          <c:tx>
            <c:strRef>
              <c:f>'5.1. COMPARISON'!$E$35</c:f>
              <c:strCache>
                <c:ptCount val="1"/>
                <c:pt idx="0">
                  <c:v>Saistītie nodokļi</c:v>
                </c:pt>
              </c:strCache>
            </c:strRef>
          </c:tx>
          <c:spPr>
            <a:solidFill>
              <a:schemeClr val="accent4"/>
            </a:solidFill>
            <a:ln>
              <a:noFill/>
            </a:ln>
            <a:effectLst/>
          </c:spPr>
          <c:invertIfNegative val="0"/>
          <c:dPt>
            <c:idx val="0"/>
            <c:invertIfNegative val="0"/>
            <c:bubble3D val="0"/>
            <c:spPr>
              <a:solidFill>
                <a:srgbClr val="E5E5E5">
                  <a:lumMod val="90000"/>
                </a:srgbClr>
              </a:solidFill>
              <a:ln>
                <a:noFill/>
              </a:ln>
              <a:effectLst/>
            </c:spPr>
            <c:extLst>
              <c:ext xmlns:c16="http://schemas.microsoft.com/office/drawing/2014/chart" uri="{C3380CC4-5D6E-409C-BE32-E72D297353CC}">
                <c16:uniqueId val="{00000007-66E9-47A7-9B36-5B26E0C6668B}"/>
              </c:ext>
            </c:extLst>
          </c:dPt>
          <c:dLbls>
            <c:spPr>
              <a:noFill/>
              <a:ln>
                <a:noFill/>
              </a:ln>
              <a:effectLst/>
            </c:spPr>
            <c:txPr>
              <a:bodyPr rot="0" spcFirstLastPara="1" vertOverflow="ellipsis" vert="horz" wrap="square" lIns="38100" tIns="19050" rIns="38100" bIns="19050" anchor="ctr" anchorCtr="1">
                <a:spAutoFit/>
              </a:bodyPr>
              <a:lstStyle/>
              <a:p>
                <a:pPr>
                  <a:defRPr sz="1100" b="1" i="0" u="none" strike="noStrike" kern="1200" baseline="0">
                    <a:solidFill>
                      <a:schemeClr val="bg1"/>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'5.1. COMPARISON'!$B$36:$B$40</c:f>
              <c:strCache>
                <c:ptCount val="5"/>
                <c:pt idx="0">
                  <c:v>2024. gads</c:v>
                </c:pt>
                <c:pt idx="1">
                  <c:v>Bāzes scenārijs</c:v>
                </c:pt>
                <c:pt idx="2">
                  <c:v>Samazinājuma scenārijs</c:v>
                </c:pt>
                <c:pt idx="3">
                  <c:v>Kritiskā samazinājuma scenārijs</c:v>
                </c:pt>
                <c:pt idx="4">
                  <c:v>Pieauguma scenārijs</c:v>
                </c:pt>
              </c:strCache>
            </c:strRef>
          </c:cat>
          <c:val>
            <c:numRef>
              <c:f>'5.1. COMPARISON'!$E$36:$E$40</c:f>
              <c:numCache>
                <c:formatCode>#,##0.00</c:formatCode>
                <c:ptCount val="5"/>
                <c:pt idx="0">
                  <c:v>104.90598105221127</c:v>
                </c:pt>
                <c:pt idx="1">
                  <c:v>95.273372746194553</c:v>
                </c:pt>
                <c:pt idx="2">
                  <c:v>88.813450927330464</c:v>
                </c:pt>
                <c:pt idx="3">
                  <c:v>60.194378572067549</c:v>
                </c:pt>
                <c:pt idx="4">
                  <c:v>103.88660183801332</c:v>
                </c:pt>
              </c:numCache>
            </c:numRef>
          </c:val>
          <c:extLst>
            <c:ext xmlns:c16="http://schemas.microsoft.com/office/drawing/2014/chart" uri="{C3380CC4-5D6E-409C-BE32-E72D297353CC}">
              <c16:uniqueId val="{00000008-66E9-47A7-9B36-5B26E0C6668B}"/>
            </c:ext>
          </c:extLst>
        </c:ser>
        <c:ser>
          <c:idx val="3"/>
          <c:order val="3"/>
          <c:tx>
            <c:strRef>
              <c:f>'5.1. COMPARISON'!$F$35</c:f>
              <c:strCache>
                <c:ptCount val="1"/>
                <c:pt idx="0">
                  <c:v>Kopējā ietekme</c:v>
                </c:pt>
              </c:strCache>
            </c:strRef>
          </c:tx>
          <c:spPr>
            <a:noFill/>
            <a:ln>
              <a:noFill/>
            </a:ln>
            <a:effectLst/>
          </c:spPr>
          <c:invertIfNegative val="0"/>
          <c:dLbls>
            <c:spPr>
              <a:noFill/>
              <a:ln>
                <a:noFill/>
              </a:ln>
              <a:effectLst/>
            </c:spPr>
            <c:txPr>
              <a:bodyPr rot="0" spcFirstLastPara="1" vertOverflow="ellipsis" vert="horz" wrap="square" anchor="ctr" anchorCtr="1"/>
              <a:lstStyle/>
              <a:p>
                <a:pPr>
                  <a:defRPr sz="1100" b="1" i="0" u="none" strike="noStrike" kern="1200" baseline="0">
                    <a:solidFill>
                      <a:schemeClr val="tx1"/>
                    </a:solidFill>
                    <a:latin typeface="+mn-lt"/>
                    <a:ea typeface="+mn-ea"/>
                    <a:cs typeface="+mn-cs"/>
                  </a:defRPr>
                </a:pPr>
                <a:endParaRPr lang="en-US"/>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cap="flat" cmpd="sng" algn="ctr">
                      <a:solidFill>
                        <a:schemeClr val="tx1">
                          <a:lumMod val="35000"/>
                          <a:lumOff val="65000"/>
                        </a:schemeClr>
                      </a:solidFill>
                      <a:round/>
                    </a:ln>
                    <a:effectLst/>
                  </c:spPr>
                </c15:leaderLines>
              </c:ext>
            </c:extLst>
          </c:dLbls>
          <c:cat>
            <c:strRef>
              <c:f>'5.1. COMPARISON'!$B$36:$B$40</c:f>
              <c:strCache>
                <c:ptCount val="5"/>
                <c:pt idx="0">
                  <c:v>2024. gads</c:v>
                </c:pt>
                <c:pt idx="1">
                  <c:v>Bāzes scenārijs</c:v>
                </c:pt>
                <c:pt idx="2">
                  <c:v>Samazinājuma scenārijs</c:v>
                </c:pt>
                <c:pt idx="3">
                  <c:v>Kritiskā samazinājuma scenārijs</c:v>
                </c:pt>
                <c:pt idx="4">
                  <c:v>Pieauguma scenārijs</c:v>
                </c:pt>
              </c:strCache>
            </c:strRef>
          </c:cat>
          <c:val>
            <c:numRef>
              <c:f>'5.1. COMPARISON'!$F$36:$F$40</c:f>
              <c:numCache>
                <c:formatCode>#,##0.00</c:formatCode>
                <c:ptCount val="5"/>
                <c:pt idx="0">
                  <c:v>1162.0979902897047</c:v>
                </c:pt>
                <c:pt idx="1">
                  <c:v>1035.1066404005021</c:v>
                </c:pt>
                <c:pt idx="2">
                  <c:v>949.94235613869364</c:v>
                </c:pt>
                <c:pt idx="3">
                  <c:v>628.21421395682228</c:v>
                </c:pt>
                <c:pt idx="4">
                  <c:v>1148.6590194162463</c:v>
                </c:pt>
              </c:numCache>
            </c:numRef>
          </c:val>
          <c:extLst>
            <c:ext xmlns:c16="http://schemas.microsoft.com/office/drawing/2014/chart" uri="{C3380CC4-5D6E-409C-BE32-E72D297353CC}">
              <c16:uniqueId val="{00000009-66E9-47A7-9B36-5B26E0C6668B}"/>
            </c:ext>
          </c:extLst>
        </c:ser>
        <c:dLbls>
          <c:showLegendKey val="0"/>
          <c:showVal val="0"/>
          <c:showCatName val="0"/>
          <c:showSerName val="0"/>
          <c:showPercent val="0"/>
          <c:showBubbleSize val="0"/>
        </c:dLbls>
        <c:gapWidth val="75"/>
        <c:overlap val="100"/>
        <c:axId val="114505199"/>
        <c:axId val="114502319"/>
      </c:barChart>
      <c:catAx>
        <c:axId val="114505199"/>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600" b="0" i="0" u="none" strike="noStrike" kern="1200" baseline="0">
                <a:solidFill>
                  <a:schemeClr val="tx2"/>
                </a:solidFill>
                <a:latin typeface="Arial" panose="020B0604020202020204" pitchFamily="34" charset="0"/>
                <a:ea typeface="+mn-ea"/>
                <a:cs typeface="+mn-cs"/>
              </a:defRPr>
            </a:pPr>
            <a:endParaRPr lang="en-US"/>
          </a:p>
        </c:txPr>
        <c:crossAx val="114502319"/>
        <c:crosses val="autoZero"/>
        <c:auto val="1"/>
        <c:lblAlgn val="ctr"/>
        <c:lblOffset val="100"/>
        <c:noMultiLvlLbl val="0"/>
      </c:catAx>
      <c:valAx>
        <c:axId val="114502319"/>
        <c:scaling>
          <c:orientation val="minMax"/>
          <c:max val="1600"/>
        </c:scaling>
        <c:delete val="1"/>
        <c:axPos val="l"/>
        <c:numFmt formatCode="#,##0.00" sourceLinked="1"/>
        <c:majorTickMark val="out"/>
        <c:minorTickMark val="none"/>
        <c:tickLblPos val="nextTo"/>
        <c:crossAx val="114505199"/>
        <c:crosses val="autoZero"/>
        <c:crossBetween val="between"/>
      </c:valAx>
      <c:spPr>
        <a:noFill/>
        <a:ln>
          <a:noFill/>
        </a:ln>
        <a:effectLst/>
      </c:spPr>
    </c:plotArea>
    <c:legend>
      <c:legendPos val="b"/>
      <c:legendEntry>
        <c:idx val="3"/>
        <c:delete val="1"/>
      </c:legendEntry>
      <c:layout>
        <c:manualLayout>
          <c:xMode val="edge"/>
          <c:yMode val="edge"/>
          <c:x val="0.14822616276542352"/>
          <c:y val="0.94646087186029115"/>
          <c:w val="0.68833861638528115"/>
          <c:h val="5.074583205032332E-2"/>
        </c:manualLayout>
      </c:layout>
      <c:overlay val="0"/>
      <c:spPr>
        <a:noFill/>
        <a:ln>
          <a:noFill/>
        </a:ln>
        <a:effectLst/>
      </c:spPr>
      <c:txPr>
        <a:bodyPr rot="0" spcFirstLastPara="1" vertOverflow="ellipsis" vert="horz" wrap="square" anchor="ctr" anchorCtr="1"/>
        <a:lstStyle/>
        <a:p>
          <a:pPr>
            <a:defRPr sz="1400" b="0" i="0" u="none" strike="noStrike" kern="1200" baseline="0">
              <a:solidFill>
                <a:schemeClr val="tx2"/>
              </a:solidFill>
              <a:latin typeface="Arial" panose="020B0604020202020204" pitchFamily="34" charset="0"/>
              <a:ea typeface="+mn-ea"/>
              <a:cs typeface="+mn-cs"/>
            </a:defRPr>
          </a:pPr>
          <a:endParaRPr lang="en-US"/>
        </a:p>
      </c:txPr>
    </c:legend>
    <c:plotVisOnly val="1"/>
    <c:dispBlanksAs val="gap"/>
    <c:showDLblsOverMax val="0"/>
    <c:extLst/>
  </c:chart>
  <c:spPr>
    <a:noFill/>
    <a:ln>
      <a:noFill/>
    </a:ln>
    <a:effectLst/>
  </c:spPr>
  <c:txPr>
    <a:bodyPr/>
    <a:lstStyle/>
    <a:p>
      <a:pPr>
        <a:defRPr sz="1100" b="0">
          <a:solidFill>
            <a:schemeClr val="tx1"/>
          </a:solidFill>
        </a:defRPr>
      </a:pPr>
      <a:endParaRPr lang="en-US"/>
    </a:p>
  </c:txPr>
  <c:externalData r:id="rId4">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charts/style14.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drawings/drawing1.xml><?xml version="1.0" encoding="utf-8"?>
<c:userShapes xmlns:c="http://schemas.openxmlformats.org/drawingml/2006/chart">
  <cdr:relSizeAnchor xmlns:cdr="http://schemas.openxmlformats.org/drawingml/2006/chartDrawing">
    <cdr:from>
      <cdr:x>0.91174</cdr:x>
      <cdr:y>0.08164</cdr:y>
    </cdr:from>
    <cdr:to>
      <cdr:x>1</cdr:x>
      <cdr:y>0.38655</cdr:y>
    </cdr:to>
    <cdr:sp macro="" textlink="">
      <cdr:nvSpPr>
        <cdr:cNvPr id="2" name="TextBox 1">
          <a:extLst xmlns:a="http://schemas.openxmlformats.org/drawingml/2006/main">
            <a:ext uri="{FF2B5EF4-FFF2-40B4-BE49-F238E27FC236}">
              <a16:creationId xmlns:a16="http://schemas.microsoft.com/office/drawing/2014/main" id="{37BF0E90-9044-40F2-21F0-41FE51560C4A}"/>
            </a:ext>
          </a:extLst>
        </cdr:cNvPr>
        <cdr:cNvSpPr txBox="1"/>
      </cdr:nvSpPr>
      <cdr:spPr>
        <a:xfrm xmlns:a="http://schemas.openxmlformats.org/drawingml/2006/main">
          <a:off x="9618600" y="244840"/>
          <a:ext cx="914400" cy="914400"/>
        </a:xfrm>
        <a:prstGeom xmlns:a="http://schemas.openxmlformats.org/drawingml/2006/main" prst="rect">
          <a:avLst/>
        </a:prstGeom>
      </cdr:spPr>
      <cdr:txBody>
        <a:bodyPr xmlns:a="http://schemas.openxmlformats.org/drawingml/2006/main" vertOverflow="clip" vert="horz" wrap="none" lIns="0" tIns="0" rIns="0" bIns="0" rtlCol="0" anchor="t" anchorCtr="0">
          <a:noAutofit/>
        </a:bodyPr>
        <a:lstStyle xmlns:a="http://schemas.openxmlformats.org/drawingml/2006/main"/>
        <a:p xmlns:a="http://schemas.openxmlformats.org/drawingml/2006/main">
          <a:pPr algn="l">
            <a:spcAft>
              <a:spcPts val="600"/>
            </a:spcAft>
          </a:pPr>
          <a:endParaRPr lang="lv-LV" sz="1500" b="1" kern="1200" dirty="0">
            <a:solidFill>
              <a:schemeClr val="tx2"/>
            </a:solidFill>
          </a:endParaRP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FC54D5F6-3183-428A-85C8-51C26DD4B50F}"/>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latin typeface="Arial" panose="020B0604020202020204" pitchFamily="34" charset="0"/>
            </a:endParaRPr>
          </a:p>
        </p:txBody>
      </p:sp>
      <p:sp>
        <p:nvSpPr>
          <p:cNvPr id="3" name="Date Placeholder 2">
            <a:extLst>
              <a:ext uri="{FF2B5EF4-FFF2-40B4-BE49-F238E27FC236}">
                <a16:creationId xmlns:a16="http://schemas.microsoft.com/office/drawing/2014/main" id="{F1608F93-CC89-4063-A187-7B1597877F10}"/>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9BABA84C-EC3E-4598-9C4D-8CE1D2A956F5}" type="datetimeFigureOut">
              <a:rPr lang="en-GB" smtClean="0">
                <a:latin typeface="Arial" panose="020B0604020202020204" pitchFamily="34" charset="0"/>
              </a:rPr>
              <a:t>14.10.2026</a:t>
            </a:fld>
            <a:endParaRPr lang="en-GB">
              <a:latin typeface="Arial" panose="020B0604020202020204" pitchFamily="34" charset="0"/>
            </a:endParaRPr>
          </a:p>
        </p:txBody>
      </p:sp>
      <p:sp>
        <p:nvSpPr>
          <p:cNvPr id="4" name="Footer Placeholder 3">
            <a:extLst>
              <a:ext uri="{FF2B5EF4-FFF2-40B4-BE49-F238E27FC236}">
                <a16:creationId xmlns:a16="http://schemas.microsoft.com/office/drawing/2014/main" id="{EE24D309-D941-4AA7-AD70-D334F1D5923A}"/>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latin typeface="Arial" panose="020B0604020202020204" pitchFamily="34" charset="0"/>
            </a:endParaRPr>
          </a:p>
        </p:txBody>
      </p:sp>
      <p:sp>
        <p:nvSpPr>
          <p:cNvPr id="5" name="Slide Number Placeholder 4">
            <a:extLst>
              <a:ext uri="{FF2B5EF4-FFF2-40B4-BE49-F238E27FC236}">
                <a16:creationId xmlns:a16="http://schemas.microsoft.com/office/drawing/2014/main" id="{B1E99044-B362-4E47-A054-164531AC8F82}"/>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90C0F9D0-9E03-483D-AC3B-FCB5CBA393CA}" type="slidenum">
              <a:rPr lang="en-GB" smtClean="0">
                <a:latin typeface="Arial" panose="020B0604020202020204" pitchFamily="34" charset="0"/>
              </a:rPr>
              <a:t>‹#›</a:t>
            </a:fld>
            <a:endParaRPr lang="en-GB">
              <a:latin typeface="Arial" panose="020B0604020202020204" pitchFamily="34" charset="0"/>
            </a:endParaRPr>
          </a:p>
        </p:txBody>
      </p:sp>
    </p:spTree>
    <p:extLst>
      <p:ext uri="{BB962C8B-B14F-4D97-AF65-F5344CB8AC3E}">
        <p14:creationId xmlns:p14="http://schemas.microsoft.com/office/powerpoint/2010/main" val="37543026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atin typeface="Arial" panose="020B0604020202020204" pitchFamily="34" charset="0"/>
              </a:defRPr>
            </a:lvl1pPr>
          </a:lstStyle>
          <a:p>
            <a:fld id="{3C57A4BF-14E0-48E2-B42F-B29D277000AB}" type="datetimeFigureOut">
              <a:rPr lang="en-GB" smtClean="0"/>
              <a:pPr/>
              <a:t>14.10.2026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atin typeface="Arial" panose="020B0604020202020204" pitchFamily="34" charset="0"/>
              </a:defRPr>
            </a:lvl1pPr>
          </a:lstStyle>
          <a:p>
            <a:fld id="{9B5D948F-A673-4DC7-A0E9-FA274EAF3634}" type="slidenum">
              <a:rPr lang="en-GB" smtClean="0"/>
              <a:pPr/>
              <a:t>‹#›</a:t>
            </a:fld>
            <a:endParaRPr lang="en-GB"/>
          </a:p>
        </p:txBody>
      </p:sp>
    </p:spTree>
    <p:extLst>
      <p:ext uri="{BB962C8B-B14F-4D97-AF65-F5344CB8AC3E}">
        <p14:creationId xmlns:p14="http://schemas.microsoft.com/office/powerpoint/2010/main" val="349130890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Arial" panose="020B0604020202020204" pitchFamily="34" charset="0"/>
        <a:ea typeface="+mn-ea"/>
        <a:cs typeface="+mn-cs"/>
      </a:defRPr>
    </a:lvl1pPr>
    <a:lvl2pPr marL="457200" algn="l" defTabSz="914400" rtl="0" eaLnBrk="1" latinLnBrk="0" hangingPunct="1">
      <a:defRPr sz="1200" kern="1200">
        <a:solidFill>
          <a:schemeClr val="tx1"/>
        </a:solidFill>
        <a:latin typeface="Arial" panose="020B0604020202020204" pitchFamily="34" charset="0"/>
        <a:ea typeface="+mn-ea"/>
        <a:cs typeface="+mn-cs"/>
      </a:defRPr>
    </a:lvl2pPr>
    <a:lvl3pPr marL="914400" algn="l" defTabSz="914400" rtl="0" eaLnBrk="1" latinLnBrk="0" hangingPunct="1">
      <a:defRPr sz="1200" kern="1200">
        <a:solidFill>
          <a:schemeClr val="tx1"/>
        </a:solidFill>
        <a:latin typeface="Arial" panose="020B0604020202020204" pitchFamily="34" charset="0"/>
        <a:ea typeface="+mn-ea"/>
        <a:cs typeface="+mn-cs"/>
      </a:defRPr>
    </a:lvl3pPr>
    <a:lvl4pPr marL="1371600" algn="l" defTabSz="914400" rtl="0" eaLnBrk="1" latinLnBrk="0" hangingPunct="1">
      <a:defRPr sz="1200" kern="1200">
        <a:solidFill>
          <a:schemeClr val="tx1"/>
        </a:solidFill>
        <a:latin typeface="Arial" panose="020B0604020202020204" pitchFamily="34" charset="0"/>
        <a:ea typeface="+mn-ea"/>
        <a:cs typeface="+mn-cs"/>
      </a:defRPr>
    </a:lvl4pPr>
    <a:lvl5pPr marL="1828800" algn="l" defTabSz="914400" rtl="0" eaLnBrk="1" latinLnBrk="0" hangingPunct="1">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5"/>
          </p:nvPr>
        </p:nvSpPr>
        <p:spPr/>
        <p:txBody>
          <a:bodyPr/>
          <a:lstStyle/>
          <a:p>
            <a:fld id="{9B5D948F-A673-4DC7-A0E9-FA274EAF3634}" type="slidenum">
              <a:rPr lang="en-GB" smtClean="0"/>
              <a:pPr/>
              <a:t>5</a:t>
            </a:fld>
            <a:endParaRPr lang="en-GB"/>
          </a:p>
        </p:txBody>
      </p:sp>
    </p:spTree>
    <p:extLst>
      <p:ext uri="{BB962C8B-B14F-4D97-AF65-F5344CB8AC3E}">
        <p14:creationId xmlns:p14="http://schemas.microsoft.com/office/powerpoint/2010/main" val="191653251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5"/>
          </p:nvPr>
        </p:nvSpPr>
        <p:spPr/>
        <p:txBody>
          <a:bodyPr/>
          <a:lstStyle/>
          <a:p>
            <a:fld id="{9B5D948F-A673-4DC7-A0E9-FA274EAF3634}" type="slidenum">
              <a:rPr lang="en-GB" smtClean="0"/>
              <a:pPr/>
              <a:t>7</a:t>
            </a:fld>
            <a:endParaRPr lang="en-GB"/>
          </a:p>
        </p:txBody>
      </p:sp>
    </p:spTree>
    <p:extLst>
      <p:ext uri="{BB962C8B-B14F-4D97-AF65-F5344CB8AC3E}">
        <p14:creationId xmlns:p14="http://schemas.microsoft.com/office/powerpoint/2010/main" val="35126165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5"/>
          </p:nvPr>
        </p:nvSpPr>
        <p:spPr/>
        <p:txBody>
          <a:bodyPr/>
          <a:lstStyle/>
          <a:p>
            <a:fld id="{9B5D948F-A673-4DC7-A0E9-FA274EAF3634}" type="slidenum">
              <a:rPr lang="en-GB" smtClean="0"/>
              <a:pPr/>
              <a:t>8</a:t>
            </a:fld>
            <a:endParaRPr lang="en-GB"/>
          </a:p>
        </p:txBody>
      </p:sp>
    </p:spTree>
    <p:extLst>
      <p:ext uri="{BB962C8B-B14F-4D97-AF65-F5344CB8AC3E}">
        <p14:creationId xmlns:p14="http://schemas.microsoft.com/office/powerpoint/2010/main" val="45060186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B5D948F-A673-4DC7-A0E9-FA274EAF3634}" type="slidenum">
              <a:rPr lang="en-GB" smtClean="0"/>
              <a:pPr/>
              <a:t>10</a:t>
            </a:fld>
            <a:endParaRPr lang="en-GB"/>
          </a:p>
        </p:txBody>
      </p:sp>
    </p:spTree>
    <p:extLst>
      <p:ext uri="{BB962C8B-B14F-4D97-AF65-F5344CB8AC3E}">
        <p14:creationId xmlns:p14="http://schemas.microsoft.com/office/powerpoint/2010/main" val="209466624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5"/>
          </p:nvPr>
        </p:nvSpPr>
        <p:spPr/>
        <p:txBody>
          <a:bodyPr/>
          <a:lstStyle/>
          <a:p>
            <a:fld id="{9B5D948F-A673-4DC7-A0E9-FA274EAF3634}" type="slidenum">
              <a:rPr lang="en-GB" smtClean="0"/>
              <a:pPr/>
              <a:t>14</a:t>
            </a:fld>
            <a:endParaRPr lang="en-GB"/>
          </a:p>
        </p:txBody>
      </p:sp>
    </p:spTree>
    <p:extLst>
      <p:ext uri="{BB962C8B-B14F-4D97-AF65-F5344CB8AC3E}">
        <p14:creationId xmlns:p14="http://schemas.microsoft.com/office/powerpoint/2010/main" val="121907719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5"/>
          </p:nvPr>
        </p:nvSpPr>
        <p:spPr/>
        <p:txBody>
          <a:bodyPr/>
          <a:lstStyle/>
          <a:p>
            <a:fld id="{9B5D948F-A673-4DC7-A0E9-FA274EAF3634}" type="slidenum">
              <a:rPr lang="en-GB" smtClean="0"/>
              <a:pPr/>
              <a:t>16</a:t>
            </a:fld>
            <a:endParaRPr lang="en-GB"/>
          </a:p>
        </p:txBody>
      </p:sp>
    </p:spTree>
    <p:extLst>
      <p:ext uri="{BB962C8B-B14F-4D97-AF65-F5344CB8AC3E}">
        <p14:creationId xmlns:p14="http://schemas.microsoft.com/office/powerpoint/2010/main" val="4503507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lv-LV"/>
          </a:p>
        </p:txBody>
      </p:sp>
      <p:sp>
        <p:nvSpPr>
          <p:cNvPr id="4" name="Slide Number Placeholder 3"/>
          <p:cNvSpPr>
            <a:spLocks noGrp="1"/>
          </p:cNvSpPr>
          <p:nvPr>
            <p:ph type="sldNum" sz="quarter" idx="5"/>
          </p:nvPr>
        </p:nvSpPr>
        <p:spPr/>
        <p:txBody>
          <a:bodyPr/>
          <a:lstStyle/>
          <a:p>
            <a:fld id="{9B5D948F-A673-4DC7-A0E9-FA274EAF3634}" type="slidenum">
              <a:rPr lang="en-GB" smtClean="0"/>
              <a:pPr/>
              <a:t>21</a:t>
            </a:fld>
            <a:endParaRPr lang="en-GB"/>
          </a:p>
        </p:txBody>
      </p:sp>
    </p:spTree>
    <p:extLst>
      <p:ext uri="{BB962C8B-B14F-4D97-AF65-F5344CB8AC3E}">
        <p14:creationId xmlns:p14="http://schemas.microsoft.com/office/powerpoint/2010/main" val="302706117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9B5D948F-A673-4DC7-A0E9-FA274EAF3634}" type="slidenum">
              <a:rPr lang="en-GB" smtClean="0"/>
              <a:pPr/>
              <a:t>26</a:t>
            </a:fld>
            <a:endParaRPr lang="en-GB"/>
          </a:p>
        </p:txBody>
      </p:sp>
    </p:spTree>
    <p:extLst>
      <p:ext uri="{BB962C8B-B14F-4D97-AF65-F5344CB8AC3E}">
        <p14:creationId xmlns:p14="http://schemas.microsoft.com/office/powerpoint/2010/main" val="271349781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B5D948F-A673-4DC7-A0E9-FA274EAF3634}" type="slidenum">
              <a:rPr lang="en-GB" smtClean="0"/>
              <a:pPr/>
              <a:t>30</a:t>
            </a:fld>
            <a:endParaRPr lang="en-GB"/>
          </a:p>
        </p:txBody>
      </p:sp>
    </p:spTree>
    <p:extLst>
      <p:ext uri="{BB962C8B-B14F-4D97-AF65-F5344CB8AC3E}">
        <p14:creationId xmlns:p14="http://schemas.microsoft.com/office/powerpoint/2010/main" val="25726164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svg"/><Relationship Id="rId2" Type="http://schemas.openxmlformats.org/officeDocument/2006/relationships/image" Target="../media/image2.png"/><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33821-7F6E-47FF-89CD-D057DAFB6B1F}"/>
              </a:ext>
            </a:extLst>
          </p:cNvPr>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10867071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One Column Text">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995363" y="1330126"/>
            <a:ext cx="10198237" cy="454679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 name="Title 1">
            <a:extLst>
              <a:ext uri="{FF2B5EF4-FFF2-40B4-BE49-F238E27FC236}">
                <a16:creationId xmlns:a16="http://schemas.microsoft.com/office/drawing/2014/main" id="{8CCFC99C-7410-4D22-BA8D-48877FCFB6C0}"/>
              </a:ext>
            </a:extLst>
          </p:cNvPr>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26043585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Back Cover dark Gradient">
    <p:bg>
      <p:bgPr>
        <a:gradFill>
          <a:gsLst>
            <a:gs pos="100000">
              <a:schemeClr val="accent1"/>
            </a:gs>
            <a:gs pos="0">
              <a:schemeClr val="tx2"/>
            </a:gs>
          </a:gsLst>
          <a:lin ang="0" scaled="0"/>
        </a:gradFill>
        <a:effectLst/>
      </p:bgPr>
    </p:bg>
    <p:spTree>
      <p:nvGrpSpPr>
        <p:cNvPr id="1" name=""/>
        <p:cNvGrpSpPr/>
        <p:nvPr/>
      </p:nvGrpSpPr>
      <p:grpSpPr>
        <a:xfrm>
          <a:off x="0" y="0"/>
          <a:ext cx="0" cy="0"/>
          <a:chOff x="0" y="0"/>
          <a:chExt cx="0" cy="0"/>
        </a:xfrm>
      </p:grpSpPr>
      <p:sp>
        <p:nvSpPr>
          <p:cNvPr id="11" name="TextBox 10"/>
          <p:cNvSpPr txBox="1"/>
          <p:nvPr userDrawn="1">
            <p:custDataLst>
              <p:tags r:id="rId1"/>
            </p:custDataLst>
          </p:nvPr>
        </p:nvSpPr>
        <p:spPr>
          <a:xfrm>
            <a:off x="989263" y="5750095"/>
            <a:ext cx="2141612" cy="138499"/>
          </a:xfrm>
          <a:prstGeom prst="rect">
            <a:avLst/>
          </a:prstGeom>
          <a:noFill/>
        </p:spPr>
        <p:txBody>
          <a:bodyPr wrap="non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900" b="1" kern="1200" noProof="0">
                <a:solidFill>
                  <a:schemeClr val="bg1"/>
                </a:solidFill>
                <a:latin typeface="+mn-lt"/>
                <a:ea typeface="+mn-ea"/>
                <a:cs typeface="+mn-cs"/>
              </a:rPr>
              <a:t>Document Classification: KPMG Public</a:t>
            </a:r>
          </a:p>
        </p:txBody>
      </p:sp>
      <p:sp>
        <p:nvSpPr>
          <p:cNvPr id="3" name="Text Placeholder 2">
            <a:extLst>
              <a:ext uri="{FF2B5EF4-FFF2-40B4-BE49-F238E27FC236}">
                <a16:creationId xmlns:a16="http://schemas.microsoft.com/office/drawing/2014/main" id="{9771E9CC-2A2B-4C75-8522-60824F3AC7F8}"/>
              </a:ext>
            </a:extLst>
          </p:cNvPr>
          <p:cNvSpPr>
            <a:spLocks noGrp="1"/>
          </p:cNvSpPr>
          <p:nvPr>
            <p:ph type="body" sz="quarter" idx="10"/>
          </p:nvPr>
        </p:nvSpPr>
        <p:spPr>
          <a:xfrm>
            <a:off x="989012" y="3702050"/>
            <a:ext cx="6660000" cy="1843088"/>
          </a:xfrm>
        </p:spPr>
        <p:txBody>
          <a:bodyPr anchor="b"/>
          <a:lstStyle>
            <a:lvl1pPr>
              <a:spcAft>
                <a:spcPts val="1000"/>
              </a:spcAft>
              <a:defRPr sz="900" b="0">
                <a:solidFill>
                  <a:schemeClr val="bg1"/>
                </a:solidFill>
              </a:defRPr>
            </a:lvl1pPr>
            <a:lvl2pPr>
              <a:spcAft>
                <a:spcPts val="1000"/>
              </a:spcAft>
              <a:defRPr sz="900" b="0">
                <a:solidFill>
                  <a:schemeClr val="bg1"/>
                </a:solidFill>
              </a:defRPr>
            </a:lvl2pPr>
          </a:lstStyle>
          <a:p>
            <a:pPr lvl="0"/>
            <a:r>
              <a:rPr lang="en-GB"/>
              <a:t>Click to edit Master text styles</a:t>
            </a:r>
          </a:p>
          <a:p>
            <a:pPr lvl="1"/>
            <a:r>
              <a:rPr lang="en-GB"/>
              <a:t>Second level</a:t>
            </a:r>
          </a:p>
        </p:txBody>
      </p:sp>
      <p:sp>
        <p:nvSpPr>
          <p:cNvPr id="43" name="Text Placeholder 2">
            <a:extLst>
              <a:ext uri="{FF2B5EF4-FFF2-40B4-BE49-F238E27FC236}">
                <a16:creationId xmlns:a16="http://schemas.microsoft.com/office/drawing/2014/main" id="{8E01CBC1-FC71-43BD-845D-21EEEFA25661}"/>
              </a:ext>
            </a:extLst>
          </p:cNvPr>
          <p:cNvSpPr>
            <a:spLocks noGrp="1"/>
          </p:cNvSpPr>
          <p:nvPr>
            <p:ph type="body" sz="quarter" idx="14"/>
          </p:nvPr>
        </p:nvSpPr>
        <p:spPr>
          <a:xfrm>
            <a:off x="989012" y="3351965"/>
            <a:ext cx="2411738" cy="119064"/>
          </a:xfrm>
        </p:spPr>
        <p:txBody>
          <a:bodyPr/>
          <a:lstStyle>
            <a:lvl1pPr>
              <a:buFontTx/>
              <a:buNone/>
              <a:defRPr sz="1200" b="1">
                <a:solidFill>
                  <a:schemeClr val="bg1"/>
                </a:solidFill>
              </a:defRPr>
            </a:lvl1pPr>
            <a:lvl2pPr>
              <a:buFontTx/>
              <a:buNone/>
              <a:defRPr sz="900" b="0">
                <a:solidFill>
                  <a:schemeClr val="bg1">
                    <a:lumMod val="65000"/>
                  </a:schemeClr>
                </a:solidFill>
              </a:defRPr>
            </a:lvl2pPr>
            <a:lvl3pPr marL="0" indent="0">
              <a:buFontTx/>
              <a:buNone/>
              <a:defRPr sz="900" b="0">
                <a:solidFill>
                  <a:schemeClr val="bg1">
                    <a:lumMod val="65000"/>
                  </a:schemeClr>
                </a:solidFill>
              </a:defRPr>
            </a:lvl3pPr>
            <a:lvl4pPr marL="345600" indent="0">
              <a:buFontTx/>
              <a:buNone/>
              <a:defRPr sz="900" b="0">
                <a:solidFill>
                  <a:schemeClr val="bg1">
                    <a:lumMod val="65000"/>
                  </a:schemeClr>
                </a:solidFill>
              </a:defRPr>
            </a:lvl4pPr>
            <a:lvl5pPr marL="540000" indent="0">
              <a:buFontTx/>
              <a:buNone/>
              <a:defRPr sz="900" b="0">
                <a:solidFill>
                  <a:schemeClr val="bg1">
                    <a:lumMod val="65000"/>
                  </a:schemeClr>
                </a:solidFill>
              </a:defRPr>
            </a:lvl5pPr>
          </a:lstStyle>
          <a:p>
            <a:pPr lvl="0"/>
            <a:r>
              <a:rPr lang="en-GB"/>
              <a:t>Click to edit Master text styles</a:t>
            </a:r>
          </a:p>
        </p:txBody>
      </p:sp>
      <p:pic>
        <p:nvPicPr>
          <p:cNvPr id="18" name="Graphic 17">
            <a:extLst>
              <a:ext uri="{FF2B5EF4-FFF2-40B4-BE49-F238E27FC236}">
                <a16:creationId xmlns:a16="http://schemas.microsoft.com/office/drawing/2014/main" id="{935A1578-15A7-4FE7-8BC2-3ADC725AE7D4}"/>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98476" y="371311"/>
            <a:ext cx="914400" cy="368346"/>
          </a:xfrm>
          <a:prstGeom prst="rect">
            <a:avLst/>
          </a:prstGeom>
        </p:spPr>
      </p:pic>
    </p:spTree>
    <p:extLst>
      <p:ext uri="{BB962C8B-B14F-4D97-AF65-F5344CB8AC3E}">
        <p14:creationId xmlns:p14="http://schemas.microsoft.com/office/powerpoint/2010/main" val="32672736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userDrawn="1">
  <p:cSld name="1_TITLE SLIDE Right Horizontal Window Image_Cobalt Blue">
    <p:bg>
      <p:bgPr>
        <a:solidFill>
          <a:schemeClr val="accent1"/>
        </a:solidFill>
        <a:effectLst/>
      </p:bgPr>
    </p:bg>
    <p:spTree>
      <p:nvGrpSpPr>
        <p:cNvPr id="1" name=""/>
        <p:cNvGrpSpPr/>
        <p:nvPr/>
      </p:nvGrpSpPr>
      <p:grpSpPr>
        <a:xfrm>
          <a:off x="0" y="0"/>
          <a:ext cx="0" cy="0"/>
          <a:chOff x="0" y="0"/>
          <a:chExt cx="0" cy="0"/>
        </a:xfrm>
      </p:grpSpPr>
      <p:pic>
        <p:nvPicPr>
          <p:cNvPr id="3" name="Picture 2" descr="A blue and white background&#10;&#10;Description automatically generated">
            <a:extLst>
              <a:ext uri="{FF2B5EF4-FFF2-40B4-BE49-F238E27FC236}">
                <a16:creationId xmlns:a16="http://schemas.microsoft.com/office/drawing/2014/main" id="{ED710C76-BA61-1DFA-8850-E37C94A5350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Freeform 19">
            <a:extLst>
              <a:ext uri="{FF2B5EF4-FFF2-40B4-BE49-F238E27FC236}">
                <a16:creationId xmlns:a16="http://schemas.microsoft.com/office/drawing/2014/main" id="{EEC5B735-00AD-41B9-A513-0F7783FFBE36}"/>
              </a:ext>
            </a:extLst>
          </p:cNvPr>
          <p:cNvSpPr>
            <a:spLocks noChangeAspect="1" noEditPoints="1"/>
          </p:cNvSpPr>
          <p:nvPr userDrawn="1"/>
        </p:nvSpPr>
        <p:spPr bwMode="auto">
          <a:xfrm>
            <a:off x="998476" y="1129527"/>
            <a:ext cx="911399" cy="371311"/>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alpha val="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Freeform 19">
            <a:extLst>
              <a:ext uri="{FF2B5EF4-FFF2-40B4-BE49-F238E27FC236}">
                <a16:creationId xmlns:a16="http://schemas.microsoft.com/office/drawing/2014/main" id="{C5CCCCF1-8E34-4341-A6C5-97CC39680E55}"/>
              </a:ext>
            </a:extLst>
          </p:cNvPr>
          <p:cNvSpPr>
            <a:spLocks noChangeAspect="1" noEditPoints="1"/>
          </p:cNvSpPr>
          <p:nvPr userDrawn="1"/>
        </p:nvSpPr>
        <p:spPr bwMode="auto">
          <a:xfrm>
            <a:off x="998476" y="1872149"/>
            <a:ext cx="911399" cy="371311"/>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alpha val="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34" name="Title 1">
            <a:extLst>
              <a:ext uri="{FF2B5EF4-FFF2-40B4-BE49-F238E27FC236}">
                <a16:creationId xmlns:a16="http://schemas.microsoft.com/office/drawing/2014/main" id="{E8E14845-BB2E-4EA2-8CBD-F35A520E366D}"/>
              </a:ext>
            </a:extLst>
          </p:cNvPr>
          <p:cNvSpPr>
            <a:spLocks noGrp="1"/>
          </p:cNvSpPr>
          <p:nvPr>
            <p:ph type="ctrTitle" hasCustomPrompt="1"/>
          </p:nvPr>
        </p:nvSpPr>
        <p:spPr>
          <a:xfrm>
            <a:off x="998478" y="1456388"/>
            <a:ext cx="3174866" cy="3427743"/>
          </a:xfrm>
          <a:noFill/>
          <a:ln w="3175">
            <a:noFill/>
            <a:prstDash val="lgDash"/>
          </a:ln>
        </p:spPr>
        <p:txBody>
          <a:bodyPr lIns="0" tIns="0" rIns="0" bIns="0" anchor="t" anchorCtr="0">
            <a:noAutofit/>
          </a:bodyPr>
          <a:lstStyle>
            <a:lvl1pPr algn="l">
              <a:defRPr sz="6600" baseline="0">
                <a:solidFill>
                  <a:schemeClr val="bg1"/>
                </a:solidFill>
              </a:defRPr>
            </a:lvl1pPr>
          </a:lstStyle>
          <a:p>
            <a:r>
              <a:rPr lang="en-GB"/>
              <a:t>Title slide text only</a:t>
            </a:r>
            <a:endParaRPr lang="en-US"/>
          </a:p>
        </p:txBody>
      </p:sp>
      <p:sp>
        <p:nvSpPr>
          <p:cNvPr id="40" name="Text Placeholder 3">
            <a:extLst>
              <a:ext uri="{FF2B5EF4-FFF2-40B4-BE49-F238E27FC236}">
                <a16:creationId xmlns:a16="http://schemas.microsoft.com/office/drawing/2014/main" id="{423222F2-0E39-45E4-8918-49125CD7C1EA}"/>
              </a:ext>
            </a:extLst>
          </p:cNvPr>
          <p:cNvSpPr>
            <a:spLocks noGrp="1"/>
          </p:cNvSpPr>
          <p:nvPr>
            <p:ph type="body" sz="quarter" idx="11"/>
          </p:nvPr>
        </p:nvSpPr>
        <p:spPr>
          <a:xfrm>
            <a:off x="998478" y="5007010"/>
            <a:ext cx="3174866" cy="810000"/>
          </a:xfrm>
          <a:ln w="3175">
            <a:noFill/>
            <a:prstDash val="lgDash"/>
          </a:ln>
        </p:spPr>
        <p:txBody>
          <a:bodyPr wrap="square" anchor="b">
            <a:noAutofit/>
          </a:bodyPr>
          <a:lstStyle>
            <a:lvl1pPr>
              <a:defRPr sz="1400">
                <a:solidFill>
                  <a:schemeClr val="bg1"/>
                </a:solidFill>
              </a:defRPr>
            </a:lvl1pPr>
            <a:lvl2pPr>
              <a:defRPr sz="14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a:t>Click to edit Master text styles</a:t>
            </a:r>
          </a:p>
          <a:p>
            <a:pPr lvl="1"/>
            <a:r>
              <a:rPr lang="en-US"/>
              <a:t>Second level</a:t>
            </a:r>
          </a:p>
        </p:txBody>
      </p:sp>
      <p:pic>
        <p:nvPicPr>
          <p:cNvPr id="9" name="Graphic 8">
            <a:extLst>
              <a:ext uri="{FF2B5EF4-FFF2-40B4-BE49-F238E27FC236}">
                <a16:creationId xmlns:a16="http://schemas.microsoft.com/office/drawing/2014/main" id="{323EE304-3FCA-4CF8-84B4-178F6B5C57A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98476" y="371311"/>
            <a:ext cx="914400" cy="368346"/>
          </a:xfrm>
          <a:prstGeom prst="rect">
            <a:avLst/>
          </a:prstGeom>
        </p:spPr>
      </p:pic>
    </p:spTree>
    <p:extLst>
      <p:ext uri="{BB962C8B-B14F-4D97-AF65-F5344CB8AC3E}">
        <p14:creationId xmlns:p14="http://schemas.microsoft.com/office/powerpoint/2010/main" val="6277106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userDrawn="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533821-7F6E-47FF-89CD-D057DAFB6B1F}"/>
              </a:ext>
            </a:extLst>
          </p:cNvPr>
          <p:cNvSpPr>
            <a:spLocks noGrp="1"/>
          </p:cNvSpPr>
          <p:nvPr>
            <p:ph type="title"/>
          </p:nvPr>
        </p:nvSpPr>
        <p:spPr/>
        <p:txBody>
          <a:bodyPr/>
          <a:lstStyle/>
          <a:p>
            <a:r>
              <a:rPr lang="en-US"/>
              <a:t>Click to edit Master title style</a:t>
            </a:r>
            <a:endParaRPr lang="en-GB"/>
          </a:p>
        </p:txBody>
      </p:sp>
    </p:spTree>
    <p:extLst>
      <p:ext uri="{BB962C8B-B14F-4D97-AF65-F5344CB8AC3E}">
        <p14:creationId xmlns:p14="http://schemas.microsoft.com/office/powerpoint/2010/main" val="7819271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userDrawn="1">
  <p:cSld name="TITLE SLIDE Right Horizontal Window Image_Cobalt Blue">
    <p:bg>
      <p:bgPr>
        <a:solidFill>
          <a:schemeClr val="accent1"/>
        </a:solidFill>
        <a:effectLst/>
      </p:bgPr>
    </p:bg>
    <p:spTree>
      <p:nvGrpSpPr>
        <p:cNvPr id="1" name=""/>
        <p:cNvGrpSpPr/>
        <p:nvPr/>
      </p:nvGrpSpPr>
      <p:grpSpPr>
        <a:xfrm>
          <a:off x="0" y="0"/>
          <a:ext cx="0" cy="0"/>
          <a:chOff x="0" y="0"/>
          <a:chExt cx="0" cy="0"/>
        </a:xfrm>
      </p:grpSpPr>
      <p:pic>
        <p:nvPicPr>
          <p:cNvPr id="3" name="Picture 2" descr="A blue and white background&#10;&#10;Description automatically generated">
            <a:extLst>
              <a:ext uri="{FF2B5EF4-FFF2-40B4-BE49-F238E27FC236}">
                <a16:creationId xmlns:a16="http://schemas.microsoft.com/office/drawing/2014/main" id="{ED710C76-BA61-1DFA-8850-E37C94A5350F}"/>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Freeform 19">
            <a:extLst>
              <a:ext uri="{FF2B5EF4-FFF2-40B4-BE49-F238E27FC236}">
                <a16:creationId xmlns:a16="http://schemas.microsoft.com/office/drawing/2014/main" id="{EEC5B735-00AD-41B9-A513-0F7783FFBE36}"/>
              </a:ext>
            </a:extLst>
          </p:cNvPr>
          <p:cNvSpPr>
            <a:spLocks noChangeAspect="1" noEditPoints="1"/>
          </p:cNvSpPr>
          <p:nvPr userDrawn="1"/>
        </p:nvSpPr>
        <p:spPr bwMode="auto">
          <a:xfrm>
            <a:off x="998476" y="1129527"/>
            <a:ext cx="911399" cy="371311"/>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alpha val="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8" name="Freeform 19">
            <a:extLst>
              <a:ext uri="{FF2B5EF4-FFF2-40B4-BE49-F238E27FC236}">
                <a16:creationId xmlns:a16="http://schemas.microsoft.com/office/drawing/2014/main" id="{C5CCCCF1-8E34-4341-A6C5-97CC39680E55}"/>
              </a:ext>
            </a:extLst>
          </p:cNvPr>
          <p:cNvSpPr>
            <a:spLocks noChangeAspect="1" noEditPoints="1"/>
          </p:cNvSpPr>
          <p:nvPr userDrawn="1"/>
        </p:nvSpPr>
        <p:spPr bwMode="auto">
          <a:xfrm>
            <a:off x="998476" y="1872149"/>
            <a:ext cx="911399" cy="371311"/>
          </a:xfrm>
          <a:custGeom>
            <a:avLst/>
            <a:gdLst>
              <a:gd name="T0" fmla="*/ 269 w 283"/>
              <a:gd name="T1" fmla="*/ 77 h 114"/>
              <a:gd name="T2" fmla="*/ 222 w 283"/>
              <a:gd name="T3" fmla="*/ 87 h 114"/>
              <a:gd name="T4" fmla="*/ 244 w 283"/>
              <a:gd name="T5" fmla="*/ 60 h 114"/>
              <a:gd name="T6" fmla="*/ 269 w 283"/>
              <a:gd name="T7" fmla="*/ 56 h 114"/>
              <a:gd name="T8" fmla="*/ 222 w 283"/>
              <a:gd name="T9" fmla="*/ 2 h 114"/>
              <a:gd name="T10" fmla="*/ 281 w 283"/>
              <a:gd name="T11" fmla="*/ 87 h 114"/>
              <a:gd name="T12" fmla="*/ 222 w 283"/>
              <a:gd name="T13" fmla="*/ 89 h 114"/>
              <a:gd name="T14" fmla="*/ 246 w 283"/>
              <a:gd name="T15" fmla="*/ 101 h 114"/>
              <a:gd name="T16" fmla="*/ 205 w 283"/>
              <a:gd name="T17" fmla="*/ 82 h 114"/>
              <a:gd name="T18" fmla="*/ 203 w 283"/>
              <a:gd name="T19" fmla="*/ 52 h 114"/>
              <a:gd name="T20" fmla="*/ 154 w 283"/>
              <a:gd name="T21" fmla="*/ 87 h 114"/>
              <a:gd name="T22" fmla="*/ 213 w 283"/>
              <a:gd name="T23" fmla="*/ 53 h 114"/>
              <a:gd name="T24" fmla="*/ 171 w 283"/>
              <a:gd name="T25" fmla="*/ 87 h 114"/>
              <a:gd name="T26" fmla="*/ 180 w 283"/>
              <a:gd name="T27" fmla="*/ 87 h 114"/>
              <a:gd name="T28" fmla="*/ 120 w 283"/>
              <a:gd name="T29" fmla="*/ 87 h 114"/>
              <a:gd name="T30" fmla="*/ 117 w 283"/>
              <a:gd name="T31" fmla="*/ 56 h 114"/>
              <a:gd name="T32" fmla="*/ 86 w 283"/>
              <a:gd name="T33" fmla="*/ 2 h 114"/>
              <a:gd name="T34" fmla="*/ 145 w 283"/>
              <a:gd name="T35" fmla="*/ 52 h 114"/>
              <a:gd name="T36" fmla="*/ 142 w 283"/>
              <a:gd name="T37" fmla="*/ 87 h 114"/>
              <a:gd name="T38" fmla="*/ 93 w 283"/>
              <a:gd name="T39" fmla="*/ 79 h 114"/>
              <a:gd name="T40" fmla="*/ 89 w 283"/>
              <a:gd name="T41" fmla="*/ 79 h 114"/>
              <a:gd name="T42" fmla="*/ 87 w 283"/>
              <a:gd name="T43" fmla="*/ 69 h 114"/>
              <a:gd name="T44" fmla="*/ 95 w 283"/>
              <a:gd name="T45" fmla="*/ 62 h 114"/>
              <a:gd name="T46" fmla="*/ 93 w 283"/>
              <a:gd name="T47" fmla="*/ 79 h 114"/>
              <a:gd name="T48" fmla="*/ 67 w 283"/>
              <a:gd name="T49" fmla="*/ 86 h 114"/>
              <a:gd name="T50" fmla="*/ 37 w 283"/>
              <a:gd name="T51" fmla="*/ 82 h 114"/>
              <a:gd name="T52" fmla="*/ 25 w 283"/>
              <a:gd name="T53" fmla="*/ 77 h 114"/>
              <a:gd name="T54" fmla="*/ 18 w 283"/>
              <a:gd name="T55" fmla="*/ 2 h 114"/>
              <a:gd name="T56" fmla="*/ 76 w 283"/>
              <a:gd name="T57" fmla="*/ 55 h 114"/>
              <a:gd name="T58" fmla="*/ 22 w 283"/>
              <a:gd name="T59" fmla="*/ 87 h 114"/>
              <a:gd name="T60" fmla="*/ 220 w 283"/>
              <a:gd name="T61" fmla="*/ 0 h 114"/>
              <a:gd name="T62" fmla="*/ 215 w 283"/>
              <a:gd name="T63" fmla="*/ 0 h 114"/>
              <a:gd name="T64" fmla="*/ 147 w 283"/>
              <a:gd name="T65" fmla="*/ 52 h 114"/>
              <a:gd name="T66" fmla="*/ 84 w 283"/>
              <a:gd name="T67" fmla="*/ 52 h 114"/>
              <a:gd name="T68" fmla="*/ 16 w 283"/>
              <a:gd name="T69" fmla="*/ 0 h 114"/>
              <a:gd name="T70" fmla="*/ 14 w 283"/>
              <a:gd name="T71" fmla="*/ 113 h 114"/>
              <a:gd name="T72" fmla="*/ 35 w 283"/>
              <a:gd name="T73" fmla="*/ 113 h 114"/>
              <a:gd name="T74" fmla="*/ 66 w 283"/>
              <a:gd name="T75" fmla="*/ 89 h 114"/>
              <a:gd name="T76" fmla="*/ 81 w 283"/>
              <a:gd name="T77" fmla="*/ 89 h 114"/>
              <a:gd name="T78" fmla="*/ 90 w 283"/>
              <a:gd name="T79" fmla="*/ 89 h 114"/>
              <a:gd name="T80" fmla="*/ 112 w 283"/>
              <a:gd name="T81" fmla="*/ 113 h 114"/>
              <a:gd name="T82" fmla="*/ 142 w 283"/>
              <a:gd name="T83" fmla="*/ 89 h 114"/>
              <a:gd name="T84" fmla="*/ 170 w 283"/>
              <a:gd name="T85" fmla="*/ 89 h 114"/>
              <a:gd name="T86" fmla="*/ 190 w 283"/>
              <a:gd name="T87" fmla="*/ 113 h 114"/>
              <a:gd name="T88" fmla="*/ 210 w 283"/>
              <a:gd name="T89" fmla="*/ 108 h 114"/>
              <a:gd name="T90" fmla="*/ 266 w 283"/>
              <a:gd name="T91" fmla="*/ 89 h 114"/>
              <a:gd name="T92" fmla="*/ 220 w 283"/>
              <a:gd name="T93" fmla="*/ 0 h 1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283" h="114">
                <a:moveTo>
                  <a:pt x="281" y="87"/>
                </a:moveTo>
                <a:cubicBezTo>
                  <a:pt x="266" y="87"/>
                  <a:pt x="266" y="87"/>
                  <a:pt x="266" y="87"/>
                </a:cubicBezTo>
                <a:cubicBezTo>
                  <a:pt x="269" y="77"/>
                  <a:pt x="269" y="77"/>
                  <a:pt x="269" y="77"/>
                </a:cubicBezTo>
                <a:cubicBezTo>
                  <a:pt x="239" y="77"/>
                  <a:pt x="239" y="77"/>
                  <a:pt x="239" y="77"/>
                </a:cubicBezTo>
                <a:cubicBezTo>
                  <a:pt x="237" y="87"/>
                  <a:pt x="237" y="87"/>
                  <a:pt x="237" y="87"/>
                </a:cubicBezTo>
                <a:cubicBezTo>
                  <a:pt x="222" y="87"/>
                  <a:pt x="222" y="87"/>
                  <a:pt x="222" y="87"/>
                </a:cubicBezTo>
                <a:cubicBezTo>
                  <a:pt x="222" y="85"/>
                  <a:pt x="222" y="85"/>
                  <a:pt x="222" y="85"/>
                </a:cubicBezTo>
                <a:cubicBezTo>
                  <a:pt x="223" y="84"/>
                  <a:pt x="223" y="83"/>
                  <a:pt x="223" y="81"/>
                </a:cubicBezTo>
                <a:cubicBezTo>
                  <a:pt x="226" y="71"/>
                  <a:pt x="233" y="60"/>
                  <a:pt x="244" y="60"/>
                </a:cubicBezTo>
                <a:cubicBezTo>
                  <a:pt x="249" y="60"/>
                  <a:pt x="254" y="62"/>
                  <a:pt x="253" y="69"/>
                </a:cubicBezTo>
                <a:cubicBezTo>
                  <a:pt x="271" y="69"/>
                  <a:pt x="271" y="69"/>
                  <a:pt x="271" y="69"/>
                </a:cubicBezTo>
                <a:cubicBezTo>
                  <a:pt x="272" y="66"/>
                  <a:pt x="273" y="61"/>
                  <a:pt x="269" y="56"/>
                </a:cubicBezTo>
                <a:cubicBezTo>
                  <a:pt x="266" y="51"/>
                  <a:pt x="258" y="48"/>
                  <a:pt x="248" y="48"/>
                </a:cubicBezTo>
                <a:cubicBezTo>
                  <a:pt x="241" y="48"/>
                  <a:pt x="231" y="50"/>
                  <a:pt x="222" y="55"/>
                </a:cubicBezTo>
                <a:cubicBezTo>
                  <a:pt x="222" y="2"/>
                  <a:pt x="222" y="2"/>
                  <a:pt x="222" y="2"/>
                </a:cubicBezTo>
                <a:cubicBezTo>
                  <a:pt x="281" y="2"/>
                  <a:pt x="281" y="2"/>
                  <a:pt x="281" y="2"/>
                </a:cubicBezTo>
                <a:cubicBezTo>
                  <a:pt x="281" y="87"/>
                  <a:pt x="281" y="87"/>
                  <a:pt x="281" y="87"/>
                </a:cubicBezTo>
                <a:cubicBezTo>
                  <a:pt x="281" y="87"/>
                  <a:pt x="281" y="87"/>
                  <a:pt x="281" y="87"/>
                </a:cubicBezTo>
                <a:close/>
                <a:moveTo>
                  <a:pt x="246" y="101"/>
                </a:moveTo>
                <a:cubicBezTo>
                  <a:pt x="243" y="102"/>
                  <a:pt x="240" y="102"/>
                  <a:pt x="237" y="102"/>
                </a:cubicBezTo>
                <a:cubicBezTo>
                  <a:pt x="228" y="102"/>
                  <a:pt x="222" y="98"/>
                  <a:pt x="222" y="89"/>
                </a:cubicBezTo>
                <a:cubicBezTo>
                  <a:pt x="249" y="89"/>
                  <a:pt x="249" y="89"/>
                  <a:pt x="249" y="89"/>
                </a:cubicBezTo>
                <a:cubicBezTo>
                  <a:pt x="246" y="101"/>
                  <a:pt x="246" y="101"/>
                  <a:pt x="246" y="101"/>
                </a:cubicBezTo>
                <a:cubicBezTo>
                  <a:pt x="246" y="101"/>
                  <a:pt x="246" y="101"/>
                  <a:pt x="246" y="101"/>
                </a:cubicBezTo>
                <a:close/>
                <a:moveTo>
                  <a:pt x="213" y="53"/>
                </a:moveTo>
                <a:cubicBezTo>
                  <a:pt x="213" y="65"/>
                  <a:pt x="213" y="65"/>
                  <a:pt x="213" y="65"/>
                </a:cubicBezTo>
                <a:cubicBezTo>
                  <a:pt x="209" y="71"/>
                  <a:pt x="206" y="77"/>
                  <a:pt x="205" y="82"/>
                </a:cubicBezTo>
                <a:cubicBezTo>
                  <a:pt x="204" y="83"/>
                  <a:pt x="204" y="85"/>
                  <a:pt x="204" y="87"/>
                </a:cubicBezTo>
                <a:cubicBezTo>
                  <a:pt x="195" y="87"/>
                  <a:pt x="195" y="87"/>
                  <a:pt x="195" y="87"/>
                </a:cubicBezTo>
                <a:cubicBezTo>
                  <a:pt x="203" y="52"/>
                  <a:pt x="203" y="52"/>
                  <a:pt x="203" y="52"/>
                </a:cubicBezTo>
                <a:cubicBezTo>
                  <a:pt x="178" y="52"/>
                  <a:pt x="178" y="52"/>
                  <a:pt x="178" y="52"/>
                </a:cubicBezTo>
                <a:cubicBezTo>
                  <a:pt x="156" y="87"/>
                  <a:pt x="156" y="87"/>
                  <a:pt x="156" y="87"/>
                </a:cubicBezTo>
                <a:cubicBezTo>
                  <a:pt x="154" y="87"/>
                  <a:pt x="154" y="87"/>
                  <a:pt x="154" y="87"/>
                </a:cubicBezTo>
                <a:cubicBezTo>
                  <a:pt x="154" y="2"/>
                  <a:pt x="154" y="2"/>
                  <a:pt x="154" y="2"/>
                </a:cubicBezTo>
                <a:cubicBezTo>
                  <a:pt x="213" y="2"/>
                  <a:pt x="213" y="2"/>
                  <a:pt x="213" y="2"/>
                </a:cubicBezTo>
                <a:cubicBezTo>
                  <a:pt x="213" y="53"/>
                  <a:pt x="213" y="53"/>
                  <a:pt x="213" y="53"/>
                </a:cubicBezTo>
                <a:cubicBezTo>
                  <a:pt x="213" y="53"/>
                  <a:pt x="213" y="53"/>
                  <a:pt x="213" y="53"/>
                </a:cubicBezTo>
                <a:close/>
                <a:moveTo>
                  <a:pt x="180" y="87"/>
                </a:moveTo>
                <a:cubicBezTo>
                  <a:pt x="171" y="87"/>
                  <a:pt x="171" y="87"/>
                  <a:pt x="171" y="87"/>
                </a:cubicBezTo>
                <a:cubicBezTo>
                  <a:pt x="185" y="66"/>
                  <a:pt x="185" y="66"/>
                  <a:pt x="185" y="66"/>
                </a:cubicBezTo>
                <a:cubicBezTo>
                  <a:pt x="180" y="87"/>
                  <a:pt x="180" y="87"/>
                  <a:pt x="180" y="87"/>
                </a:cubicBezTo>
                <a:cubicBezTo>
                  <a:pt x="180" y="87"/>
                  <a:pt x="180" y="87"/>
                  <a:pt x="180" y="87"/>
                </a:cubicBezTo>
                <a:close/>
                <a:moveTo>
                  <a:pt x="145" y="52"/>
                </a:moveTo>
                <a:cubicBezTo>
                  <a:pt x="130" y="52"/>
                  <a:pt x="130" y="52"/>
                  <a:pt x="130" y="52"/>
                </a:cubicBezTo>
                <a:cubicBezTo>
                  <a:pt x="120" y="87"/>
                  <a:pt x="120" y="87"/>
                  <a:pt x="120" y="87"/>
                </a:cubicBezTo>
                <a:cubicBezTo>
                  <a:pt x="104" y="87"/>
                  <a:pt x="104" y="87"/>
                  <a:pt x="104" y="87"/>
                </a:cubicBezTo>
                <a:cubicBezTo>
                  <a:pt x="112" y="84"/>
                  <a:pt x="117" y="78"/>
                  <a:pt x="119" y="70"/>
                </a:cubicBezTo>
                <a:cubicBezTo>
                  <a:pt x="120" y="64"/>
                  <a:pt x="119" y="59"/>
                  <a:pt x="117" y="56"/>
                </a:cubicBezTo>
                <a:cubicBezTo>
                  <a:pt x="113" y="51"/>
                  <a:pt x="105" y="52"/>
                  <a:pt x="98" y="52"/>
                </a:cubicBezTo>
                <a:cubicBezTo>
                  <a:pt x="97" y="52"/>
                  <a:pt x="86" y="52"/>
                  <a:pt x="86" y="52"/>
                </a:cubicBezTo>
                <a:cubicBezTo>
                  <a:pt x="86" y="2"/>
                  <a:pt x="86" y="2"/>
                  <a:pt x="86" y="2"/>
                </a:cubicBezTo>
                <a:cubicBezTo>
                  <a:pt x="145" y="2"/>
                  <a:pt x="145" y="2"/>
                  <a:pt x="145" y="2"/>
                </a:cubicBezTo>
                <a:cubicBezTo>
                  <a:pt x="145" y="52"/>
                  <a:pt x="145" y="52"/>
                  <a:pt x="145" y="52"/>
                </a:cubicBezTo>
                <a:cubicBezTo>
                  <a:pt x="145" y="52"/>
                  <a:pt x="145" y="52"/>
                  <a:pt x="145" y="52"/>
                </a:cubicBezTo>
                <a:close/>
                <a:moveTo>
                  <a:pt x="135" y="87"/>
                </a:moveTo>
                <a:cubicBezTo>
                  <a:pt x="141" y="65"/>
                  <a:pt x="141" y="65"/>
                  <a:pt x="141" y="65"/>
                </a:cubicBezTo>
                <a:cubicBezTo>
                  <a:pt x="142" y="87"/>
                  <a:pt x="142" y="87"/>
                  <a:pt x="142" y="87"/>
                </a:cubicBezTo>
                <a:cubicBezTo>
                  <a:pt x="135" y="87"/>
                  <a:pt x="135" y="87"/>
                  <a:pt x="135" y="87"/>
                </a:cubicBezTo>
                <a:cubicBezTo>
                  <a:pt x="135" y="87"/>
                  <a:pt x="135" y="87"/>
                  <a:pt x="135" y="87"/>
                </a:cubicBezTo>
                <a:close/>
                <a:moveTo>
                  <a:pt x="93" y="79"/>
                </a:moveTo>
                <a:cubicBezTo>
                  <a:pt x="93" y="79"/>
                  <a:pt x="93" y="79"/>
                  <a:pt x="93" y="79"/>
                </a:cubicBezTo>
                <a:cubicBezTo>
                  <a:pt x="92" y="79"/>
                  <a:pt x="91" y="79"/>
                  <a:pt x="91" y="79"/>
                </a:cubicBezTo>
                <a:cubicBezTo>
                  <a:pt x="90" y="79"/>
                  <a:pt x="89" y="79"/>
                  <a:pt x="89" y="79"/>
                </a:cubicBezTo>
                <a:cubicBezTo>
                  <a:pt x="85" y="79"/>
                  <a:pt x="85" y="79"/>
                  <a:pt x="85" y="79"/>
                </a:cubicBezTo>
                <a:cubicBezTo>
                  <a:pt x="87" y="72"/>
                  <a:pt x="87" y="72"/>
                  <a:pt x="87" y="72"/>
                </a:cubicBezTo>
                <a:cubicBezTo>
                  <a:pt x="87" y="69"/>
                  <a:pt x="87" y="69"/>
                  <a:pt x="87" y="69"/>
                </a:cubicBezTo>
                <a:cubicBezTo>
                  <a:pt x="89" y="62"/>
                  <a:pt x="89" y="62"/>
                  <a:pt x="89" y="62"/>
                </a:cubicBezTo>
                <a:cubicBezTo>
                  <a:pt x="90" y="62"/>
                  <a:pt x="91" y="62"/>
                  <a:pt x="92" y="62"/>
                </a:cubicBezTo>
                <a:cubicBezTo>
                  <a:pt x="95" y="62"/>
                  <a:pt x="95" y="62"/>
                  <a:pt x="95" y="62"/>
                </a:cubicBezTo>
                <a:cubicBezTo>
                  <a:pt x="100" y="62"/>
                  <a:pt x="103" y="62"/>
                  <a:pt x="104" y="63"/>
                </a:cubicBezTo>
                <a:cubicBezTo>
                  <a:pt x="105" y="65"/>
                  <a:pt x="105" y="67"/>
                  <a:pt x="104" y="70"/>
                </a:cubicBezTo>
                <a:cubicBezTo>
                  <a:pt x="102" y="75"/>
                  <a:pt x="100" y="78"/>
                  <a:pt x="93" y="79"/>
                </a:cubicBezTo>
                <a:moveTo>
                  <a:pt x="76" y="55"/>
                </a:moveTo>
                <a:cubicBezTo>
                  <a:pt x="75" y="58"/>
                  <a:pt x="75" y="58"/>
                  <a:pt x="75" y="58"/>
                </a:cubicBezTo>
                <a:cubicBezTo>
                  <a:pt x="67" y="86"/>
                  <a:pt x="67" y="86"/>
                  <a:pt x="67" y="86"/>
                </a:cubicBezTo>
                <a:cubicBezTo>
                  <a:pt x="67" y="87"/>
                  <a:pt x="67" y="87"/>
                  <a:pt x="67" y="87"/>
                </a:cubicBezTo>
                <a:cubicBezTo>
                  <a:pt x="39" y="87"/>
                  <a:pt x="39" y="87"/>
                  <a:pt x="39" y="87"/>
                </a:cubicBezTo>
                <a:cubicBezTo>
                  <a:pt x="37" y="82"/>
                  <a:pt x="37" y="82"/>
                  <a:pt x="37" y="82"/>
                </a:cubicBezTo>
                <a:cubicBezTo>
                  <a:pt x="67" y="52"/>
                  <a:pt x="67" y="52"/>
                  <a:pt x="67" y="52"/>
                </a:cubicBezTo>
                <a:cubicBezTo>
                  <a:pt x="48" y="52"/>
                  <a:pt x="48" y="52"/>
                  <a:pt x="48" y="52"/>
                </a:cubicBezTo>
                <a:cubicBezTo>
                  <a:pt x="25" y="77"/>
                  <a:pt x="25" y="77"/>
                  <a:pt x="25" y="77"/>
                </a:cubicBezTo>
                <a:cubicBezTo>
                  <a:pt x="32" y="52"/>
                  <a:pt x="32" y="52"/>
                  <a:pt x="32" y="52"/>
                </a:cubicBezTo>
                <a:cubicBezTo>
                  <a:pt x="18" y="52"/>
                  <a:pt x="18" y="52"/>
                  <a:pt x="18" y="52"/>
                </a:cubicBezTo>
                <a:cubicBezTo>
                  <a:pt x="18" y="2"/>
                  <a:pt x="18" y="2"/>
                  <a:pt x="18" y="2"/>
                </a:cubicBezTo>
                <a:cubicBezTo>
                  <a:pt x="76" y="2"/>
                  <a:pt x="76" y="2"/>
                  <a:pt x="76" y="2"/>
                </a:cubicBezTo>
                <a:cubicBezTo>
                  <a:pt x="76" y="55"/>
                  <a:pt x="76" y="55"/>
                  <a:pt x="76" y="55"/>
                </a:cubicBezTo>
                <a:cubicBezTo>
                  <a:pt x="76" y="55"/>
                  <a:pt x="76" y="55"/>
                  <a:pt x="76" y="55"/>
                </a:cubicBezTo>
                <a:close/>
                <a:moveTo>
                  <a:pt x="22" y="87"/>
                </a:moveTo>
                <a:cubicBezTo>
                  <a:pt x="22" y="87"/>
                  <a:pt x="22" y="87"/>
                  <a:pt x="22" y="87"/>
                </a:cubicBezTo>
                <a:cubicBezTo>
                  <a:pt x="22" y="87"/>
                  <a:pt x="22" y="87"/>
                  <a:pt x="22" y="87"/>
                </a:cubicBezTo>
                <a:cubicBezTo>
                  <a:pt x="22" y="87"/>
                  <a:pt x="22" y="87"/>
                  <a:pt x="22" y="87"/>
                </a:cubicBezTo>
                <a:cubicBezTo>
                  <a:pt x="22" y="87"/>
                  <a:pt x="22" y="87"/>
                  <a:pt x="22" y="87"/>
                </a:cubicBezTo>
                <a:close/>
                <a:moveTo>
                  <a:pt x="220" y="0"/>
                </a:moveTo>
                <a:cubicBezTo>
                  <a:pt x="220" y="57"/>
                  <a:pt x="220" y="57"/>
                  <a:pt x="220" y="57"/>
                </a:cubicBezTo>
                <a:cubicBezTo>
                  <a:pt x="218" y="59"/>
                  <a:pt x="216" y="60"/>
                  <a:pt x="215" y="62"/>
                </a:cubicBezTo>
                <a:cubicBezTo>
                  <a:pt x="215" y="0"/>
                  <a:pt x="215" y="0"/>
                  <a:pt x="215" y="0"/>
                </a:cubicBezTo>
                <a:cubicBezTo>
                  <a:pt x="152" y="0"/>
                  <a:pt x="152" y="0"/>
                  <a:pt x="152" y="0"/>
                </a:cubicBezTo>
                <a:cubicBezTo>
                  <a:pt x="152" y="52"/>
                  <a:pt x="152" y="52"/>
                  <a:pt x="152" y="52"/>
                </a:cubicBezTo>
                <a:cubicBezTo>
                  <a:pt x="147" y="52"/>
                  <a:pt x="147" y="52"/>
                  <a:pt x="147" y="52"/>
                </a:cubicBezTo>
                <a:cubicBezTo>
                  <a:pt x="147" y="0"/>
                  <a:pt x="147" y="0"/>
                  <a:pt x="147" y="0"/>
                </a:cubicBezTo>
                <a:cubicBezTo>
                  <a:pt x="84" y="0"/>
                  <a:pt x="84" y="0"/>
                  <a:pt x="84" y="0"/>
                </a:cubicBezTo>
                <a:cubicBezTo>
                  <a:pt x="84" y="52"/>
                  <a:pt x="84" y="52"/>
                  <a:pt x="84" y="52"/>
                </a:cubicBezTo>
                <a:cubicBezTo>
                  <a:pt x="79" y="52"/>
                  <a:pt x="79" y="52"/>
                  <a:pt x="79" y="52"/>
                </a:cubicBezTo>
                <a:cubicBezTo>
                  <a:pt x="79" y="0"/>
                  <a:pt x="79" y="0"/>
                  <a:pt x="79" y="0"/>
                </a:cubicBezTo>
                <a:cubicBezTo>
                  <a:pt x="16" y="0"/>
                  <a:pt x="16" y="0"/>
                  <a:pt x="16" y="0"/>
                </a:cubicBezTo>
                <a:cubicBezTo>
                  <a:pt x="16" y="59"/>
                  <a:pt x="16" y="59"/>
                  <a:pt x="16" y="59"/>
                </a:cubicBezTo>
                <a:cubicBezTo>
                  <a:pt x="0" y="113"/>
                  <a:pt x="0" y="113"/>
                  <a:pt x="0" y="113"/>
                </a:cubicBezTo>
                <a:cubicBezTo>
                  <a:pt x="14" y="113"/>
                  <a:pt x="14" y="113"/>
                  <a:pt x="14" y="113"/>
                </a:cubicBezTo>
                <a:cubicBezTo>
                  <a:pt x="21" y="89"/>
                  <a:pt x="21" y="89"/>
                  <a:pt x="21" y="89"/>
                </a:cubicBezTo>
                <a:cubicBezTo>
                  <a:pt x="23" y="89"/>
                  <a:pt x="23" y="89"/>
                  <a:pt x="23" y="89"/>
                </a:cubicBezTo>
                <a:cubicBezTo>
                  <a:pt x="35" y="113"/>
                  <a:pt x="35" y="113"/>
                  <a:pt x="35" y="113"/>
                </a:cubicBezTo>
                <a:cubicBezTo>
                  <a:pt x="52" y="113"/>
                  <a:pt x="52" y="113"/>
                  <a:pt x="52" y="113"/>
                </a:cubicBezTo>
                <a:cubicBezTo>
                  <a:pt x="40" y="89"/>
                  <a:pt x="40" y="89"/>
                  <a:pt x="40" y="89"/>
                </a:cubicBezTo>
                <a:cubicBezTo>
                  <a:pt x="66" y="89"/>
                  <a:pt x="66" y="89"/>
                  <a:pt x="66" y="89"/>
                </a:cubicBezTo>
                <a:cubicBezTo>
                  <a:pt x="59" y="113"/>
                  <a:pt x="59" y="113"/>
                  <a:pt x="59" y="113"/>
                </a:cubicBezTo>
                <a:cubicBezTo>
                  <a:pt x="74" y="113"/>
                  <a:pt x="74" y="113"/>
                  <a:pt x="74" y="113"/>
                </a:cubicBezTo>
                <a:cubicBezTo>
                  <a:pt x="81" y="89"/>
                  <a:pt x="81" y="89"/>
                  <a:pt x="81" y="89"/>
                </a:cubicBezTo>
                <a:cubicBezTo>
                  <a:pt x="85" y="89"/>
                  <a:pt x="85" y="89"/>
                  <a:pt x="85" y="89"/>
                </a:cubicBezTo>
                <a:cubicBezTo>
                  <a:pt x="85" y="89"/>
                  <a:pt x="85" y="89"/>
                  <a:pt x="85" y="89"/>
                </a:cubicBezTo>
                <a:cubicBezTo>
                  <a:pt x="90" y="89"/>
                  <a:pt x="90" y="89"/>
                  <a:pt x="90" y="89"/>
                </a:cubicBezTo>
                <a:cubicBezTo>
                  <a:pt x="90" y="89"/>
                  <a:pt x="90" y="89"/>
                  <a:pt x="90" y="89"/>
                </a:cubicBezTo>
                <a:cubicBezTo>
                  <a:pt x="119" y="89"/>
                  <a:pt x="119" y="89"/>
                  <a:pt x="119" y="89"/>
                </a:cubicBezTo>
                <a:cubicBezTo>
                  <a:pt x="112" y="113"/>
                  <a:pt x="112" y="113"/>
                  <a:pt x="112" y="113"/>
                </a:cubicBezTo>
                <a:cubicBezTo>
                  <a:pt x="128" y="113"/>
                  <a:pt x="128" y="113"/>
                  <a:pt x="128" y="113"/>
                </a:cubicBezTo>
                <a:cubicBezTo>
                  <a:pt x="135" y="89"/>
                  <a:pt x="135" y="89"/>
                  <a:pt x="135" y="89"/>
                </a:cubicBezTo>
                <a:cubicBezTo>
                  <a:pt x="142" y="89"/>
                  <a:pt x="142" y="89"/>
                  <a:pt x="142" y="89"/>
                </a:cubicBezTo>
                <a:cubicBezTo>
                  <a:pt x="142" y="113"/>
                  <a:pt x="142" y="113"/>
                  <a:pt x="142" y="113"/>
                </a:cubicBezTo>
                <a:cubicBezTo>
                  <a:pt x="155" y="113"/>
                  <a:pt x="155" y="113"/>
                  <a:pt x="155" y="113"/>
                </a:cubicBezTo>
                <a:cubicBezTo>
                  <a:pt x="170" y="89"/>
                  <a:pt x="170" y="89"/>
                  <a:pt x="170" y="89"/>
                </a:cubicBezTo>
                <a:cubicBezTo>
                  <a:pt x="180" y="89"/>
                  <a:pt x="180" y="89"/>
                  <a:pt x="180" y="89"/>
                </a:cubicBezTo>
                <a:cubicBezTo>
                  <a:pt x="175" y="113"/>
                  <a:pt x="175" y="113"/>
                  <a:pt x="175" y="113"/>
                </a:cubicBezTo>
                <a:cubicBezTo>
                  <a:pt x="190" y="113"/>
                  <a:pt x="190" y="113"/>
                  <a:pt x="190" y="113"/>
                </a:cubicBezTo>
                <a:cubicBezTo>
                  <a:pt x="195" y="89"/>
                  <a:pt x="195" y="89"/>
                  <a:pt x="195" y="89"/>
                </a:cubicBezTo>
                <a:cubicBezTo>
                  <a:pt x="204" y="89"/>
                  <a:pt x="204" y="89"/>
                  <a:pt x="204" y="89"/>
                </a:cubicBezTo>
                <a:cubicBezTo>
                  <a:pt x="203" y="96"/>
                  <a:pt x="205" y="103"/>
                  <a:pt x="210" y="108"/>
                </a:cubicBezTo>
                <a:cubicBezTo>
                  <a:pt x="216" y="113"/>
                  <a:pt x="225" y="114"/>
                  <a:pt x="232" y="114"/>
                </a:cubicBezTo>
                <a:cubicBezTo>
                  <a:pt x="241" y="114"/>
                  <a:pt x="251" y="113"/>
                  <a:pt x="260" y="111"/>
                </a:cubicBezTo>
                <a:cubicBezTo>
                  <a:pt x="266" y="89"/>
                  <a:pt x="266" y="89"/>
                  <a:pt x="266" y="89"/>
                </a:cubicBezTo>
                <a:cubicBezTo>
                  <a:pt x="283" y="89"/>
                  <a:pt x="283" y="89"/>
                  <a:pt x="283" y="89"/>
                </a:cubicBezTo>
                <a:cubicBezTo>
                  <a:pt x="283" y="0"/>
                  <a:pt x="283" y="0"/>
                  <a:pt x="283" y="0"/>
                </a:cubicBezTo>
                <a:cubicBezTo>
                  <a:pt x="220" y="0"/>
                  <a:pt x="220" y="0"/>
                  <a:pt x="220" y="0"/>
                </a:cubicBezTo>
                <a:cubicBezTo>
                  <a:pt x="220" y="0"/>
                  <a:pt x="220" y="0"/>
                  <a:pt x="220" y="0"/>
                </a:cubicBezTo>
                <a:close/>
              </a:path>
            </a:pathLst>
          </a:custGeom>
          <a:solidFill>
            <a:schemeClr val="bg1">
              <a:alpha val="0"/>
            </a:schemeClr>
          </a:solidFill>
          <a:ln>
            <a:noFill/>
          </a:ln>
        </p:spPr>
        <p:txBody>
          <a:bodyPr vert="horz" wrap="square" lIns="91440" tIns="45720" rIns="91440" bIns="45720" numCol="1" anchor="t" anchorCtr="0" compatLnSpc="1">
            <a:prstTxWarp prst="textNoShape">
              <a:avLst/>
            </a:prstTxWarp>
          </a:bodyPr>
          <a:lstStyle/>
          <a:p>
            <a:endParaRPr lang="en-GB"/>
          </a:p>
        </p:txBody>
      </p:sp>
      <p:sp>
        <p:nvSpPr>
          <p:cNvPr id="34" name="Title 1">
            <a:extLst>
              <a:ext uri="{FF2B5EF4-FFF2-40B4-BE49-F238E27FC236}">
                <a16:creationId xmlns:a16="http://schemas.microsoft.com/office/drawing/2014/main" id="{E8E14845-BB2E-4EA2-8CBD-F35A520E366D}"/>
              </a:ext>
            </a:extLst>
          </p:cNvPr>
          <p:cNvSpPr>
            <a:spLocks noGrp="1"/>
          </p:cNvSpPr>
          <p:nvPr>
            <p:ph type="ctrTitle" hasCustomPrompt="1"/>
          </p:nvPr>
        </p:nvSpPr>
        <p:spPr>
          <a:xfrm>
            <a:off x="998478" y="1456388"/>
            <a:ext cx="3174866" cy="3427743"/>
          </a:xfrm>
          <a:noFill/>
          <a:ln w="3175">
            <a:noFill/>
            <a:prstDash val="lgDash"/>
          </a:ln>
        </p:spPr>
        <p:txBody>
          <a:bodyPr lIns="0" tIns="0" rIns="0" bIns="0" anchor="t" anchorCtr="0">
            <a:noAutofit/>
          </a:bodyPr>
          <a:lstStyle>
            <a:lvl1pPr algn="l">
              <a:defRPr sz="6600" baseline="0">
                <a:solidFill>
                  <a:schemeClr val="bg1"/>
                </a:solidFill>
              </a:defRPr>
            </a:lvl1pPr>
          </a:lstStyle>
          <a:p>
            <a:r>
              <a:rPr lang="en-GB"/>
              <a:t>Title slide text only</a:t>
            </a:r>
            <a:endParaRPr lang="en-US"/>
          </a:p>
        </p:txBody>
      </p:sp>
      <p:sp>
        <p:nvSpPr>
          <p:cNvPr id="40" name="Text Placeholder 3">
            <a:extLst>
              <a:ext uri="{FF2B5EF4-FFF2-40B4-BE49-F238E27FC236}">
                <a16:creationId xmlns:a16="http://schemas.microsoft.com/office/drawing/2014/main" id="{423222F2-0E39-45E4-8918-49125CD7C1EA}"/>
              </a:ext>
            </a:extLst>
          </p:cNvPr>
          <p:cNvSpPr>
            <a:spLocks noGrp="1"/>
          </p:cNvSpPr>
          <p:nvPr>
            <p:ph type="body" sz="quarter" idx="11"/>
          </p:nvPr>
        </p:nvSpPr>
        <p:spPr>
          <a:xfrm>
            <a:off x="998478" y="5007010"/>
            <a:ext cx="3174866" cy="810000"/>
          </a:xfrm>
          <a:ln w="3175">
            <a:noFill/>
            <a:prstDash val="lgDash"/>
          </a:ln>
        </p:spPr>
        <p:txBody>
          <a:bodyPr wrap="square" anchor="b">
            <a:noAutofit/>
          </a:bodyPr>
          <a:lstStyle>
            <a:lvl1pPr>
              <a:defRPr sz="1400">
                <a:solidFill>
                  <a:schemeClr val="bg1"/>
                </a:solidFill>
              </a:defRPr>
            </a:lvl1pPr>
            <a:lvl2pPr>
              <a:defRPr sz="1400">
                <a:solidFill>
                  <a:schemeClr val="bg1"/>
                </a:solidFill>
              </a:defRPr>
            </a:lvl2pPr>
            <a:lvl3pPr>
              <a:buClr>
                <a:schemeClr val="bg1"/>
              </a:buClr>
              <a:defRPr sz="1100">
                <a:solidFill>
                  <a:schemeClr val="bg1"/>
                </a:solidFill>
              </a:defRPr>
            </a:lvl3pPr>
            <a:lvl4pPr>
              <a:buClr>
                <a:schemeClr val="bg1"/>
              </a:buClr>
              <a:defRPr sz="1100">
                <a:solidFill>
                  <a:schemeClr val="bg1"/>
                </a:solidFill>
              </a:defRPr>
            </a:lvl4pPr>
            <a:lvl5pPr>
              <a:buClr>
                <a:schemeClr val="bg1"/>
              </a:buClr>
              <a:defRPr sz="1100">
                <a:solidFill>
                  <a:schemeClr val="bg1"/>
                </a:solidFill>
              </a:defRPr>
            </a:lvl5pPr>
          </a:lstStyle>
          <a:p>
            <a:pPr lvl="0"/>
            <a:r>
              <a:rPr lang="en-US"/>
              <a:t>Click to edit Master text styles</a:t>
            </a:r>
          </a:p>
          <a:p>
            <a:pPr lvl="1"/>
            <a:r>
              <a:rPr lang="en-US"/>
              <a:t>Second level</a:t>
            </a:r>
          </a:p>
        </p:txBody>
      </p:sp>
      <p:pic>
        <p:nvPicPr>
          <p:cNvPr id="9" name="Graphic 8">
            <a:extLst>
              <a:ext uri="{FF2B5EF4-FFF2-40B4-BE49-F238E27FC236}">
                <a16:creationId xmlns:a16="http://schemas.microsoft.com/office/drawing/2014/main" id="{323EE304-3FCA-4CF8-84B4-178F6B5C57AE}"/>
              </a:ext>
            </a:extLst>
          </p:cNvPr>
          <p:cNvPicPr>
            <a:picLocks noChangeAspect="1"/>
          </p:cNvPicPr>
          <p:nvPr userDrawn="1"/>
        </p:nvPicPr>
        <p:blipFill>
          <a:blip>
            <a:extLst>
              <a:ext uri="{96DAC541-7B7A-43D3-8B79-37D633B846F1}">
                <asvg:svgBlip xmlns:asvg="http://schemas.microsoft.com/office/drawing/2016/SVG/main" r:embed="rId3"/>
              </a:ext>
            </a:extLst>
          </a:blip>
          <a:stretch>
            <a:fillRect/>
          </a:stretch>
        </p:blipFill>
        <p:spPr>
          <a:xfrm>
            <a:off x="998476" y="371311"/>
            <a:ext cx="914400" cy="368346"/>
          </a:xfrm>
          <a:prstGeom prst="rect">
            <a:avLst/>
          </a:prstGeom>
        </p:spPr>
      </p:pic>
    </p:spTree>
    <p:extLst>
      <p:ext uri="{BB962C8B-B14F-4D97-AF65-F5344CB8AC3E}">
        <p14:creationId xmlns:p14="http://schemas.microsoft.com/office/powerpoint/2010/main" val="11396286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One Column Text">
    <p:spTree>
      <p:nvGrpSpPr>
        <p:cNvPr id="1" name=""/>
        <p:cNvGrpSpPr/>
        <p:nvPr/>
      </p:nvGrpSpPr>
      <p:grpSpPr>
        <a:xfrm>
          <a:off x="0" y="0"/>
          <a:ext cx="0" cy="0"/>
          <a:chOff x="0" y="0"/>
          <a:chExt cx="0" cy="0"/>
        </a:xfrm>
      </p:grpSpPr>
      <p:sp>
        <p:nvSpPr>
          <p:cNvPr id="9" name="Text Placeholder 8"/>
          <p:cNvSpPr>
            <a:spLocks noGrp="1"/>
          </p:cNvSpPr>
          <p:nvPr>
            <p:ph type="body" sz="quarter" idx="10"/>
          </p:nvPr>
        </p:nvSpPr>
        <p:spPr>
          <a:xfrm>
            <a:off x="995363" y="1330126"/>
            <a:ext cx="10198237" cy="4546799"/>
          </a:xfrm>
        </p:spPr>
        <p:txBody>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sp>
        <p:nvSpPr>
          <p:cNvPr id="2" name="Title 1">
            <a:extLst>
              <a:ext uri="{FF2B5EF4-FFF2-40B4-BE49-F238E27FC236}">
                <a16:creationId xmlns:a16="http://schemas.microsoft.com/office/drawing/2014/main" id="{8CCFC99C-7410-4D22-BA8D-48877FCFB6C0}"/>
              </a:ext>
            </a:extLst>
          </p:cNvPr>
          <p:cNvSpPr>
            <a:spLocks noGrp="1"/>
          </p:cNvSpPr>
          <p:nvPr>
            <p:ph type="title"/>
          </p:nvPr>
        </p:nvSpPr>
        <p:spPr/>
        <p:txBody>
          <a:bodyPr/>
          <a:lstStyle/>
          <a:p>
            <a:r>
              <a:rPr lang="en-GB"/>
              <a:t>Click to edit Master title style</a:t>
            </a:r>
          </a:p>
        </p:txBody>
      </p:sp>
    </p:spTree>
    <p:extLst>
      <p:ext uri="{BB962C8B-B14F-4D97-AF65-F5344CB8AC3E}">
        <p14:creationId xmlns:p14="http://schemas.microsoft.com/office/powerpoint/2010/main" val="2168191593"/>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slideLayout" Target="../slideLayouts/slideLayout6.xml"/><Relationship Id="rId1" Type="http://schemas.openxmlformats.org/officeDocument/2006/relationships/slideLayout" Target="../slideLayouts/slideLayout5.xml"/><Relationship Id="rId5" Type="http://schemas.openxmlformats.org/officeDocument/2006/relationships/tags" Target="../tags/tag4.xml"/><Relationship Id="rId4"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95364" y="431800"/>
            <a:ext cx="10204450" cy="533400"/>
          </a:xfrm>
          <a:prstGeom prst="rect">
            <a:avLst/>
          </a:prstGeom>
        </p:spPr>
        <p:txBody>
          <a:bodyPr vert="horz" lIns="0" tIns="0" rIns="0" bIns="0" rtlCol="0" anchor="t" anchorCtr="0">
            <a:noAutofit/>
          </a:bodyPr>
          <a:lstStyle/>
          <a:p>
            <a:r>
              <a:rPr lang="en-GB"/>
              <a:t>Click to edit Master title style</a:t>
            </a:r>
          </a:p>
        </p:txBody>
      </p:sp>
      <p:sp>
        <p:nvSpPr>
          <p:cNvPr id="3" name="Text Placeholder 2"/>
          <p:cNvSpPr>
            <a:spLocks noGrp="1"/>
          </p:cNvSpPr>
          <p:nvPr>
            <p:ph type="body" idx="1"/>
          </p:nvPr>
        </p:nvSpPr>
        <p:spPr>
          <a:xfrm>
            <a:off x="995362" y="1330325"/>
            <a:ext cx="10200683" cy="4546600"/>
          </a:xfrm>
          <a:prstGeom prst="rect">
            <a:avLst/>
          </a:prstGeom>
        </p:spPr>
        <p:txBody>
          <a:bodyPr vert="horz" lIns="0" tIns="0" rIns="0" bIns="0" rtlCol="0" anchor="t" anchorCtr="0">
            <a:noAutofit/>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29" name="Shape 8"/>
          <p:cNvSpPr txBox="1">
            <a:spLocks/>
          </p:cNvSpPr>
          <p:nvPr userDrawn="1"/>
        </p:nvSpPr>
        <p:spPr>
          <a:xfrm>
            <a:off x="10946607" y="6266997"/>
            <a:ext cx="242486" cy="149412"/>
          </a:xfrm>
          <a:prstGeom prst="rect">
            <a:avLst/>
          </a:prstGeom>
        </p:spPr>
        <p:txBody>
          <a:bodyPr lIns="0" tIns="0" rIns="0" bIns="0" anchor="b" anchorCtr="0"/>
          <a:lstStyle>
            <a:defPPr>
              <a:defRPr lang="en-US"/>
            </a:defPPr>
            <a:lvl1pPr marL="0" algn="l" defTabSz="457200" rtl="0" eaLnBrk="1" latinLnBrk="0" hangingPunct="1">
              <a:defRPr sz="1000" kern="1200">
                <a:solidFill>
                  <a:srgbClr val="0061A8"/>
                </a:solidFill>
                <a:latin typeface="Arial"/>
                <a:ea typeface="Arial"/>
                <a:cs typeface="Arial"/>
                <a:sym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86CB4B4D-7CA3-9044-876B-883B54F8677D}" type="slidenum">
              <a:rPr lang="en-GB" sz="1000" smtClean="0">
                <a:solidFill>
                  <a:schemeClr val="accent2"/>
                </a:solidFill>
                <a:latin typeface="+mn-lt"/>
                <a:ea typeface="Arial"/>
                <a:cs typeface="Arial" panose="020B0604020202020204" pitchFamily="34" charset="0"/>
              </a:rPr>
              <a:pPr algn="r"/>
              <a:t>‹#›</a:t>
            </a:fld>
            <a:endParaRPr lang="en-GB" sz="1000">
              <a:solidFill>
                <a:schemeClr val="accent2"/>
              </a:solidFill>
              <a:latin typeface="+mn-lt"/>
              <a:ea typeface="Arial"/>
              <a:cs typeface="Arial" panose="020B0604020202020204" pitchFamily="34" charset="0"/>
            </a:endParaRPr>
          </a:p>
        </p:txBody>
      </p:sp>
      <p:sp>
        <p:nvSpPr>
          <p:cNvPr id="25" name="TextBox 24">
            <a:extLst>
              <a:ext uri="{C183D7F6-B498-43B3-948B-1728B52AA6E4}">
                <adec:decorative xmlns:adec="http://schemas.microsoft.com/office/drawing/2017/decorative" val="1"/>
              </a:ext>
            </a:extLst>
          </p:cNvPr>
          <p:cNvSpPr txBox="1"/>
          <p:nvPr userDrawn="1">
            <p:custDataLst>
              <p:tags r:id="rId6"/>
            </p:custDataLst>
          </p:nvPr>
        </p:nvSpPr>
        <p:spPr>
          <a:xfrm>
            <a:off x="8967794" y="6295536"/>
            <a:ext cx="1866200" cy="92333"/>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600" b="0" kern="1200" noProof="0">
                <a:solidFill>
                  <a:schemeClr val="bg1">
                    <a:lumMod val="65000"/>
                  </a:schemeClr>
                </a:solidFill>
                <a:latin typeface="+mn-lt"/>
                <a:ea typeface="+mn-ea"/>
                <a:cs typeface="+mn-cs"/>
              </a:rPr>
              <a:t>Document Classification: KPMG Public</a:t>
            </a:r>
          </a:p>
        </p:txBody>
      </p:sp>
      <p:sp>
        <p:nvSpPr>
          <p:cNvPr id="8" name="TextBox 7">
            <a:extLst>
              <a:ext uri="{C183D7F6-B498-43B3-948B-1728B52AA6E4}">
                <adec:decorative xmlns:adec="http://schemas.microsoft.com/office/drawing/2017/decorative" val="1"/>
              </a:ext>
            </a:extLst>
          </p:cNvPr>
          <p:cNvSpPr txBox="1"/>
          <p:nvPr userDrawn="1"/>
        </p:nvSpPr>
        <p:spPr>
          <a:xfrm>
            <a:off x="1885685" y="6266997"/>
            <a:ext cx="4623066"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600" kern="1200" noProof="0">
                <a:solidFill>
                  <a:schemeClr val="bg1">
                    <a:lumMod val="65000"/>
                  </a:schemeClr>
                </a:solidFill>
                <a:latin typeface="+mn-lt"/>
                <a:ea typeface="+mn-ea"/>
                <a:cs typeface="+mn-cs"/>
              </a:rPr>
              <a:t>© 2026 KPMG Baltics SIA, Latvijā reģistrēta sabiedrība ar ierobežotu atbildību un KPMG neatkarīgu </a:t>
            </a:r>
            <a:r>
              <a:rPr lang="lv-LV" sz="600" kern="1200" noProof="0" err="1">
                <a:solidFill>
                  <a:schemeClr val="bg1">
                    <a:lumMod val="65000"/>
                  </a:schemeClr>
                </a:solidFill>
                <a:latin typeface="+mn-lt"/>
                <a:ea typeface="+mn-ea"/>
                <a:cs typeface="+mn-cs"/>
              </a:rPr>
              <a:t>dalībfirmu</a:t>
            </a:r>
            <a:r>
              <a:rPr lang="lv-LV" sz="600" kern="1200" noProof="0">
                <a:solidFill>
                  <a:schemeClr val="bg1">
                    <a:lumMod val="65000"/>
                  </a:schemeClr>
                </a:solidFill>
                <a:latin typeface="+mn-lt"/>
                <a:ea typeface="+mn-ea"/>
                <a:cs typeface="+mn-cs"/>
              </a:rPr>
              <a:t>, kuras saistītas ar Apvienotajā Karalistē reģistrētu privātu garantiju sabiedrību “KPMG </a:t>
            </a:r>
            <a:r>
              <a:rPr lang="lv-LV" sz="600" kern="1200" noProof="0" err="1">
                <a:solidFill>
                  <a:schemeClr val="bg1">
                    <a:lumMod val="65000"/>
                  </a:schemeClr>
                </a:solidFill>
                <a:latin typeface="+mn-lt"/>
                <a:ea typeface="+mn-ea"/>
                <a:cs typeface="+mn-cs"/>
              </a:rPr>
              <a:t>International</a:t>
            </a:r>
            <a:r>
              <a:rPr lang="lv-LV" sz="600" kern="1200" noProof="0">
                <a:solidFill>
                  <a:schemeClr val="bg1">
                    <a:lumMod val="65000"/>
                  </a:schemeClr>
                </a:solidFill>
                <a:latin typeface="+mn-lt"/>
                <a:ea typeface="+mn-ea"/>
                <a:cs typeface="+mn-cs"/>
              </a:rPr>
              <a:t> Limited”, globālās organizācijas </a:t>
            </a:r>
            <a:r>
              <a:rPr lang="lv-LV" sz="600" kern="1200" noProof="0" err="1">
                <a:solidFill>
                  <a:schemeClr val="bg1">
                    <a:lumMod val="65000"/>
                  </a:schemeClr>
                </a:solidFill>
                <a:latin typeface="+mn-lt"/>
                <a:ea typeface="+mn-ea"/>
                <a:cs typeface="+mn-cs"/>
              </a:rPr>
              <a:t>dalībfirma</a:t>
            </a:r>
            <a:r>
              <a:rPr lang="lv-LV" sz="600" kern="1200" noProof="0">
                <a:solidFill>
                  <a:schemeClr val="bg1">
                    <a:lumMod val="65000"/>
                  </a:schemeClr>
                </a:solidFill>
                <a:latin typeface="+mn-lt"/>
                <a:ea typeface="+mn-ea"/>
                <a:cs typeface="+mn-cs"/>
              </a:rPr>
              <a:t>. Visas tiesības aizsargātas.</a:t>
            </a:r>
            <a:endParaRPr lang="en-US" sz="600" kern="1200" noProof="0">
              <a:solidFill>
                <a:schemeClr val="bg1">
                  <a:lumMod val="65000"/>
                </a:schemeClr>
              </a:solidFill>
              <a:latin typeface="+mn-lt"/>
              <a:ea typeface="+mn-ea"/>
              <a:cs typeface="+mn-cs"/>
            </a:endParaRPr>
          </a:p>
        </p:txBody>
      </p:sp>
      <p:cxnSp>
        <p:nvCxnSpPr>
          <p:cNvPr id="17" name="Straight Connector 16">
            <a:extLst>
              <a:ext uri="{FF2B5EF4-FFF2-40B4-BE49-F238E27FC236}">
                <a16:creationId xmlns:a16="http://schemas.microsoft.com/office/drawing/2014/main" id="{F024B3B3-3138-44BB-8DDD-6BDCEF24DEDC}"/>
              </a:ext>
            </a:extLst>
          </p:cNvPr>
          <p:cNvCxnSpPr/>
          <p:nvPr userDrawn="1"/>
        </p:nvCxnSpPr>
        <p:spPr>
          <a:xfrm>
            <a:off x="10928548" y="6266997"/>
            <a:ext cx="0" cy="149412"/>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Graphic 8">
            <a:extLst>
              <a:ext uri="{FF2B5EF4-FFF2-40B4-BE49-F238E27FC236}">
                <a16:creationId xmlns:a16="http://schemas.microsoft.com/office/drawing/2014/main" id="{9AC77B96-D96C-4FA2-858B-DEE0A3A7B7B6}"/>
              </a:ext>
            </a:extLst>
          </p:cNvPr>
          <p:cNvSpPr/>
          <p:nvPr/>
        </p:nvSpPr>
        <p:spPr>
          <a:xfrm>
            <a:off x="1003200" y="6266996"/>
            <a:ext cx="484832" cy="194706"/>
          </a:xfrm>
          <a:custGeom>
            <a:avLst/>
            <a:gdLst>
              <a:gd name="connsiteX0" fmla="*/ 480938 w 484832"/>
              <a:gd name="connsiteY0" fmla="*/ 148130 h 194706"/>
              <a:gd name="connsiteX1" fmla="*/ 455744 w 484832"/>
              <a:gd name="connsiteY1" fmla="*/ 148130 h 194706"/>
              <a:gd name="connsiteX2" fmla="*/ 459917 w 484832"/>
              <a:gd name="connsiteY2" fmla="*/ 131488 h 194706"/>
              <a:gd name="connsiteX3" fmla="*/ 409445 w 484832"/>
              <a:gd name="connsiteY3" fmla="*/ 131488 h 194706"/>
              <a:gd name="connsiteX4" fmla="*/ 405289 w 484832"/>
              <a:gd name="connsiteY4" fmla="*/ 148130 h 194706"/>
              <a:gd name="connsiteX5" fmla="*/ 380916 w 484832"/>
              <a:gd name="connsiteY5" fmla="*/ 148130 h 194706"/>
              <a:gd name="connsiteX6" fmla="*/ 380916 w 484832"/>
              <a:gd name="connsiteY6" fmla="*/ 144709 h 194706"/>
              <a:gd name="connsiteX7" fmla="*/ 382079 w 484832"/>
              <a:gd name="connsiteY7" fmla="*/ 138775 h 194706"/>
              <a:gd name="connsiteX8" fmla="*/ 418715 w 484832"/>
              <a:gd name="connsiteY8" fmla="*/ 103062 h 194706"/>
              <a:gd name="connsiteX9" fmla="*/ 433698 w 484832"/>
              <a:gd name="connsiteY9" fmla="*/ 117292 h 194706"/>
              <a:gd name="connsiteX10" fmla="*/ 463732 w 484832"/>
              <a:gd name="connsiteY10" fmla="*/ 117292 h 194706"/>
              <a:gd name="connsiteX11" fmla="*/ 461234 w 484832"/>
              <a:gd name="connsiteY11" fmla="*/ 95058 h 194706"/>
              <a:gd name="connsiteX12" fmla="*/ 425214 w 484832"/>
              <a:gd name="connsiteY12" fmla="*/ 82641 h 194706"/>
              <a:gd name="connsiteX13" fmla="*/ 380916 w 484832"/>
              <a:gd name="connsiteY13" fmla="*/ 94357 h 194706"/>
              <a:gd name="connsiteX14" fmla="*/ 380916 w 484832"/>
              <a:gd name="connsiteY14" fmla="*/ 3708 h 194706"/>
              <a:gd name="connsiteX15" fmla="*/ 480938 w 484832"/>
              <a:gd name="connsiteY15" fmla="*/ 3708 h 194706"/>
              <a:gd name="connsiteX16" fmla="*/ 421914 w 484832"/>
              <a:gd name="connsiteY16" fmla="*/ 172537 h 194706"/>
              <a:gd name="connsiteX17" fmla="*/ 405101 w 484832"/>
              <a:gd name="connsiteY17" fmla="*/ 174247 h 194706"/>
              <a:gd name="connsiteX18" fmla="*/ 380438 w 484832"/>
              <a:gd name="connsiteY18" fmla="*/ 151910 h 194706"/>
              <a:gd name="connsiteX19" fmla="*/ 427027 w 484832"/>
              <a:gd name="connsiteY19" fmla="*/ 151910 h 194706"/>
              <a:gd name="connsiteX20" fmla="*/ 364275 w 484832"/>
              <a:gd name="connsiteY20" fmla="*/ 90064 h 194706"/>
              <a:gd name="connsiteX21" fmla="*/ 364275 w 484832"/>
              <a:gd name="connsiteY21" fmla="*/ 110759 h 194706"/>
              <a:gd name="connsiteX22" fmla="*/ 350951 w 484832"/>
              <a:gd name="connsiteY22" fmla="*/ 139390 h 194706"/>
              <a:gd name="connsiteX23" fmla="*/ 349360 w 484832"/>
              <a:gd name="connsiteY23" fmla="*/ 148130 h 194706"/>
              <a:gd name="connsiteX24" fmla="*/ 334669 w 484832"/>
              <a:gd name="connsiteY24" fmla="*/ 148130 h 194706"/>
              <a:gd name="connsiteX25" fmla="*/ 347223 w 484832"/>
              <a:gd name="connsiteY25" fmla="*/ 88524 h 194706"/>
              <a:gd name="connsiteX26" fmla="*/ 304943 w 484832"/>
              <a:gd name="connsiteY26" fmla="*/ 88524 h 194706"/>
              <a:gd name="connsiteX27" fmla="*/ 267110 w 484832"/>
              <a:gd name="connsiteY27" fmla="*/ 148164 h 194706"/>
              <a:gd name="connsiteX28" fmla="*/ 264339 w 484832"/>
              <a:gd name="connsiteY28" fmla="*/ 148164 h 194706"/>
              <a:gd name="connsiteX29" fmla="*/ 264339 w 484832"/>
              <a:gd name="connsiteY29" fmla="*/ 3759 h 194706"/>
              <a:gd name="connsiteX30" fmla="*/ 364326 w 484832"/>
              <a:gd name="connsiteY30" fmla="*/ 3759 h 194706"/>
              <a:gd name="connsiteX31" fmla="*/ 308449 w 484832"/>
              <a:gd name="connsiteY31" fmla="*/ 148130 h 194706"/>
              <a:gd name="connsiteX32" fmla="*/ 293398 w 484832"/>
              <a:gd name="connsiteY32" fmla="*/ 148130 h 194706"/>
              <a:gd name="connsiteX33" fmla="*/ 316163 w 484832"/>
              <a:gd name="connsiteY33" fmla="*/ 112315 h 194706"/>
              <a:gd name="connsiteX34" fmla="*/ 247731 w 484832"/>
              <a:gd name="connsiteY34" fmla="*/ 88388 h 194706"/>
              <a:gd name="connsiteX35" fmla="*/ 222709 w 484832"/>
              <a:gd name="connsiteY35" fmla="*/ 88388 h 194706"/>
              <a:gd name="connsiteX36" fmla="*/ 205606 w 484832"/>
              <a:gd name="connsiteY36" fmla="*/ 148130 h 194706"/>
              <a:gd name="connsiteX37" fmla="*/ 179027 w 484832"/>
              <a:gd name="connsiteY37" fmla="*/ 148130 h 194706"/>
              <a:gd name="connsiteX38" fmla="*/ 203314 w 484832"/>
              <a:gd name="connsiteY38" fmla="*/ 119413 h 194706"/>
              <a:gd name="connsiteX39" fmla="*/ 199893 w 484832"/>
              <a:gd name="connsiteY39" fmla="*/ 95725 h 194706"/>
              <a:gd name="connsiteX40" fmla="*/ 167653 w 484832"/>
              <a:gd name="connsiteY40" fmla="*/ 88353 h 194706"/>
              <a:gd name="connsiteX41" fmla="*/ 147796 w 484832"/>
              <a:gd name="connsiteY41" fmla="*/ 88353 h 194706"/>
              <a:gd name="connsiteX42" fmla="*/ 147796 w 484832"/>
              <a:gd name="connsiteY42" fmla="*/ 3759 h 194706"/>
              <a:gd name="connsiteX43" fmla="*/ 247697 w 484832"/>
              <a:gd name="connsiteY43" fmla="*/ 3759 h 194706"/>
              <a:gd name="connsiteX44" fmla="*/ 231740 w 484832"/>
              <a:gd name="connsiteY44" fmla="*/ 148130 h 194706"/>
              <a:gd name="connsiteX45" fmla="*/ 242258 w 484832"/>
              <a:gd name="connsiteY45" fmla="*/ 110759 h 194706"/>
              <a:gd name="connsiteX46" fmla="*/ 242635 w 484832"/>
              <a:gd name="connsiteY46" fmla="*/ 148130 h 194706"/>
              <a:gd name="connsiteX47" fmla="*/ 158981 w 484832"/>
              <a:gd name="connsiteY47" fmla="*/ 133934 h 194706"/>
              <a:gd name="connsiteX48" fmla="*/ 158981 w 484832"/>
              <a:gd name="connsiteY48" fmla="*/ 133934 h 194706"/>
              <a:gd name="connsiteX49" fmla="*/ 155920 w 484832"/>
              <a:gd name="connsiteY49" fmla="*/ 134054 h 194706"/>
              <a:gd name="connsiteX50" fmla="*/ 152243 w 484832"/>
              <a:gd name="connsiteY50" fmla="*/ 134054 h 194706"/>
              <a:gd name="connsiteX51" fmla="*/ 145846 w 484832"/>
              <a:gd name="connsiteY51" fmla="*/ 134054 h 194706"/>
              <a:gd name="connsiteX52" fmla="*/ 148805 w 484832"/>
              <a:gd name="connsiteY52" fmla="*/ 123125 h 194706"/>
              <a:gd name="connsiteX53" fmla="*/ 150207 w 484832"/>
              <a:gd name="connsiteY53" fmla="*/ 117686 h 194706"/>
              <a:gd name="connsiteX54" fmla="*/ 153628 w 484832"/>
              <a:gd name="connsiteY54" fmla="*/ 104961 h 194706"/>
              <a:gd name="connsiteX55" fmla="*/ 157972 w 484832"/>
              <a:gd name="connsiteY55" fmla="*/ 104961 h 194706"/>
              <a:gd name="connsiteX56" fmla="*/ 162915 w 484832"/>
              <a:gd name="connsiteY56" fmla="*/ 104961 h 194706"/>
              <a:gd name="connsiteX57" fmla="*/ 178668 w 484832"/>
              <a:gd name="connsiteY57" fmla="*/ 108159 h 194706"/>
              <a:gd name="connsiteX58" fmla="*/ 178206 w 484832"/>
              <a:gd name="connsiteY58" fmla="*/ 119105 h 194706"/>
              <a:gd name="connsiteX59" fmla="*/ 159084 w 484832"/>
              <a:gd name="connsiteY59" fmla="*/ 133986 h 194706"/>
              <a:gd name="connsiteX60" fmla="*/ 131291 w 484832"/>
              <a:gd name="connsiteY60" fmla="*/ 93741 h 194706"/>
              <a:gd name="connsiteX61" fmla="*/ 129717 w 484832"/>
              <a:gd name="connsiteY61" fmla="*/ 98872 h 194706"/>
              <a:gd name="connsiteX62" fmla="*/ 115419 w 484832"/>
              <a:gd name="connsiteY62" fmla="*/ 146471 h 194706"/>
              <a:gd name="connsiteX63" fmla="*/ 114854 w 484832"/>
              <a:gd name="connsiteY63" fmla="*/ 148181 h 194706"/>
              <a:gd name="connsiteX64" fmla="*/ 67683 w 484832"/>
              <a:gd name="connsiteY64" fmla="*/ 148181 h 194706"/>
              <a:gd name="connsiteX65" fmla="*/ 64006 w 484832"/>
              <a:gd name="connsiteY65" fmla="*/ 140365 h 194706"/>
              <a:gd name="connsiteX66" fmla="*/ 114683 w 484832"/>
              <a:gd name="connsiteY66" fmla="*/ 88524 h 194706"/>
              <a:gd name="connsiteX67" fmla="*/ 82187 w 484832"/>
              <a:gd name="connsiteY67" fmla="*/ 88524 h 194706"/>
              <a:gd name="connsiteX68" fmla="*/ 42507 w 484832"/>
              <a:gd name="connsiteY68" fmla="*/ 131283 h 194706"/>
              <a:gd name="connsiteX69" fmla="*/ 55351 w 484832"/>
              <a:gd name="connsiteY69" fmla="*/ 88524 h 194706"/>
              <a:gd name="connsiteX70" fmla="*/ 31270 w 484832"/>
              <a:gd name="connsiteY70" fmla="*/ 88524 h 194706"/>
              <a:gd name="connsiteX71" fmla="*/ 31270 w 484832"/>
              <a:gd name="connsiteY71" fmla="*/ 3759 h 194706"/>
              <a:gd name="connsiteX72" fmla="*/ 131188 w 484832"/>
              <a:gd name="connsiteY72" fmla="*/ 3759 h 194706"/>
              <a:gd name="connsiteX73" fmla="*/ 377119 w 484832"/>
              <a:gd name="connsiteY73" fmla="*/ -89 h 194706"/>
              <a:gd name="connsiteX74" fmla="*/ 377119 w 484832"/>
              <a:gd name="connsiteY74" fmla="*/ 97076 h 194706"/>
              <a:gd name="connsiteX75" fmla="*/ 368140 w 484832"/>
              <a:gd name="connsiteY75" fmla="*/ 105713 h 194706"/>
              <a:gd name="connsiteX76" fmla="*/ 368140 w 484832"/>
              <a:gd name="connsiteY76" fmla="*/ -89 h 194706"/>
              <a:gd name="connsiteX77" fmla="*/ 260525 w 484832"/>
              <a:gd name="connsiteY77" fmla="*/ -89 h 194706"/>
              <a:gd name="connsiteX78" fmla="*/ 260525 w 484832"/>
              <a:gd name="connsiteY78" fmla="*/ 88388 h 194706"/>
              <a:gd name="connsiteX79" fmla="*/ 251614 w 484832"/>
              <a:gd name="connsiteY79" fmla="*/ 88388 h 194706"/>
              <a:gd name="connsiteX80" fmla="*/ 251614 w 484832"/>
              <a:gd name="connsiteY80" fmla="*/ -89 h 194706"/>
              <a:gd name="connsiteX81" fmla="*/ 143965 w 484832"/>
              <a:gd name="connsiteY81" fmla="*/ -89 h 194706"/>
              <a:gd name="connsiteX82" fmla="*/ 143965 w 484832"/>
              <a:gd name="connsiteY82" fmla="*/ 88524 h 194706"/>
              <a:gd name="connsiteX83" fmla="*/ 135071 w 484832"/>
              <a:gd name="connsiteY83" fmla="*/ 88524 h 194706"/>
              <a:gd name="connsiteX84" fmla="*/ 135071 w 484832"/>
              <a:gd name="connsiteY84" fmla="*/ -89 h 194706"/>
              <a:gd name="connsiteX85" fmla="*/ 27456 w 484832"/>
              <a:gd name="connsiteY85" fmla="*/ -89 h 194706"/>
              <a:gd name="connsiteX86" fmla="*/ 27456 w 484832"/>
              <a:gd name="connsiteY86" fmla="*/ 100907 h 194706"/>
              <a:gd name="connsiteX87" fmla="*/ -47 w 484832"/>
              <a:gd name="connsiteY87" fmla="*/ 192480 h 194706"/>
              <a:gd name="connsiteX88" fmla="*/ 24120 w 484832"/>
              <a:gd name="connsiteY88" fmla="*/ 192480 h 194706"/>
              <a:gd name="connsiteX89" fmla="*/ 36247 w 484832"/>
              <a:gd name="connsiteY89" fmla="*/ 151927 h 194706"/>
              <a:gd name="connsiteX90" fmla="*/ 39667 w 484832"/>
              <a:gd name="connsiteY90" fmla="*/ 151927 h 194706"/>
              <a:gd name="connsiteX91" fmla="*/ 59696 w 484832"/>
              <a:gd name="connsiteY91" fmla="*/ 192480 h 194706"/>
              <a:gd name="connsiteX92" fmla="*/ 89028 w 484832"/>
              <a:gd name="connsiteY92" fmla="*/ 192480 h 194706"/>
              <a:gd name="connsiteX93" fmla="*/ 69513 w 484832"/>
              <a:gd name="connsiteY93" fmla="*/ 151927 h 194706"/>
              <a:gd name="connsiteX94" fmla="*/ 113623 w 484832"/>
              <a:gd name="connsiteY94" fmla="*/ 151927 h 194706"/>
              <a:gd name="connsiteX95" fmla="*/ 101377 w 484832"/>
              <a:gd name="connsiteY95" fmla="*/ 192480 h 194706"/>
              <a:gd name="connsiteX96" fmla="*/ 127785 w 484832"/>
              <a:gd name="connsiteY96" fmla="*/ 192480 h 194706"/>
              <a:gd name="connsiteX97" fmla="*/ 139860 w 484832"/>
              <a:gd name="connsiteY97" fmla="*/ 152047 h 194706"/>
              <a:gd name="connsiteX98" fmla="*/ 145641 w 484832"/>
              <a:gd name="connsiteY98" fmla="*/ 152047 h 194706"/>
              <a:gd name="connsiteX99" fmla="*/ 145641 w 484832"/>
              <a:gd name="connsiteY99" fmla="*/ 151927 h 194706"/>
              <a:gd name="connsiteX100" fmla="*/ 204408 w 484832"/>
              <a:gd name="connsiteY100" fmla="*/ 151927 h 194706"/>
              <a:gd name="connsiteX101" fmla="*/ 192761 w 484832"/>
              <a:gd name="connsiteY101" fmla="*/ 192360 h 194706"/>
              <a:gd name="connsiteX102" fmla="*/ 219374 w 484832"/>
              <a:gd name="connsiteY102" fmla="*/ 192360 h 194706"/>
              <a:gd name="connsiteX103" fmla="*/ 230662 w 484832"/>
              <a:gd name="connsiteY103" fmla="*/ 151927 h 194706"/>
              <a:gd name="connsiteX104" fmla="*/ 242635 w 484832"/>
              <a:gd name="connsiteY104" fmla="*/ 151927 h 194706"/>
              <a:gd name="connsiteX105" fmla="*/ 242960 w 484832"/>
              <a:gd name="connsiteY105" fmla="*/ 192360 h 194706"/>
              <a:gd name="connsiteX106" fmla="*/ 265280 w 484832"/>
              <a:gd name="connsiteY106" fmla="*/ 192360 h 194706"/>
              <a:gd name="connsiteX107" fmla="*/ 290935 w 484832"/>
              <a:gd name="connsiteY107" fmla="*/ 151927 h 194706"/>
              <a:gd name="connsiteX108" fmla="*/ 307713 w 484832"/>
              <a:gd name="connsiteY108" fmla="*/ 151927 h 194706"/>
              <a:gd name="connsiteX109" fmla="*/ 299059 w 484832"/>
              <a:gd name="connsiteY109" fmla="*/ 192360 h 194706"/>
              <a:gd name="connsiteX110" fmla="*/ 325227 w 484832"/>
              <a:gd name="connsiteY110" fmla="*/ 192360 h 194706"/>
              <a:gd name="connsiteX111" fmla="*/ 333779 w 484832"/>
              <a:gd name="connsiteY111" fmla="*/ 151927 h 194706"/>
              <a:gd name="connsiteX112" fmla="*/ 348933 w 484832"/>
              <a:gd name="connsiteY112" fmla="*/ 151927 h 194706"/>
              <a:gd name="connsiteX113" fmla="*/ 359845 w 484832"/>
              <a:gd name="connsiteY113" fmla="*/ 183517 h 194706"/>
              <a:gd name="connsiteX114" fmla="*/ 397131 w 484832"/>
              <a:gd name="connsiteY114" fmla="*/ 194617 h 194706"/>
              <a:gd name="connsiteX115" fmla="*/ 445807 w 484832"/>
              <a:gd name="connsiteY115" fmla="*/ 188648 h 194706"/>
              <a:gd name="connsiteX116" fmla="*/ 454872 w 484832"/>
              <a:gd name="connsiteY116" fmla="*/ 151927 h 194706"/>
              <a:gd name="connsiteX117" fmla="*/ 484786 w 484832"/>
              <a:gd name="connsiteY117" fmla="*/ 151927 h 194706"/>
              <a:gd name="connsiteX118" fmla="*/ 484786 w 484832"/>
              <a:gd name="connsiteY118" fmla="*/ -89 h 194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484832" h="194706">
                <a:moveTo>
                  <a:pt x="480938" y="148130"/>
                </a:moveTo>
                <a:lnTo>
                  <a:pt x="455744" y="148130"/>
                </a:lnTo>
                <a:lnTo>
                  <a:pt x="459917" y="131488"/>
                </a:lnTo>
                <a:lnTo>
                  <a:pt x="409445" y="131488"/>
                </a:lnTo>
                <a:lnTo>
                  <a:pt x="405289" y="148130"/>
                </a:lnTo>
                <a:lnTo>
                  <a:pt x="380916" y="148130"/>
                </a:lnTo>
                <a:lnTo>
                  <a:pt x="380916" y="144709"/>
                </a:lnTo>
                <a:cubicBezTo>
                  <a:pt x="381293" y="142845"/>
                  <a:pt x="381618" y="140878"/>
                  <a:pt x="382079" y="138775"/>
                </a:cubicBezTo>
                <a:cubicBezTo>
                  <a:pt x="386526" y="120816"/>
                  <a:pt x="398311" y="103062"/>
                  <a:pt x="418715" y="103062"/>
                </a:cubicBezTo>
                <a:cubicBezTo>
                  <a:pt x="426771" y="103062"/>
                  <a:pt x="434792" y="106141"/>
                  <a:pt x="433698" y="117292"/>
                </a:cubicBezTo>
                <a:lnTo>
                  <a:pt x="463732" y="117292"/>
                </a:lnTo>
                <a:cubicBezTo>
                  <a:pt x="464912" y="112161"/>
                  <a:pt x="466896" y="103216"/>
                  <a:pt x="461234" y="95058"/>
                </a:cubicBezTo>
                <a:cubicBezTo>
                  <a:pt x="454821" y="86198"/>
                  <a:pt x="441942" y="82641"/>
                  <a:pt x="425214" y="82641"/>
                </a:cubicBezTo>
                <a:cubicBezTo>
                  <a:pt x="413328" y="82641"/>
                  <a:pt x="395933" y="84539"/>
                  <a:pt x="380916" y="94357"/>
                </a:cubicBezTo>
                <a:lnTo>
                  <a:pt x="380916" y="3708"/>
                </a:lnTo>
                <a:lnTo>
                  <a:pt x="480938" y="3708"/>
                </a:lnTo>
                <a:close/>
                <a:moveTo>
                  <a:pt x="421914" y="172537"/>
                </a:moveTo>
                <a:cubicBezTo>
                  <a:pt x="416372" y="173606"/>
                  <a:pt x="410745" y="174179"/>
                  <a:pt x="405101" y="174247"/>
                </a:cubicBezTo>
                <a:cubicBezTo>
                  <a:pt x="390683" y="174247"/>
                  <a:pt x="380643" y="167543"/>
                  <a:pt x="380438" y="151910"/>
                </a:cubicBezTo>
                <a:lnTo>
                  <a:pt x="427027" y="151910"/>
                </a:lnTo>
                <a:close/>
                <a:moveTo>
                  <a:pt x="364275" y="90064"/>
                </a:moveTo>
                <a:lnTo>
                  <a:pt x="364275" y="110759"/>
                </a:lnTo>
                <a:cubicBezTo>
                  <a:pt x="358044" y="119364"/>
                  <a:pt x="353522" y="129082"/>
                  <a:pt x="350951" y="139390"/>
                </a:cubicBezTo>
                <a:cubicBezTo>
                  <a:pt x="350195" y="142258"/>
                  <a:pt x="349663" y="145180"/>
                  <a:pt x="349360" y="148130"/>
                </a:cubicBezTo>
                <a:lnTo>
                  <a:pt x="334669" y="148130"/>
                </a:lnTo>
                <a:lnTo>
                  <a:pt x="347223" y="88524"/>
                </a:lnTo>
                <a:lnTo>
                  <a:pt x="304943" y="88524"/>
                </a:lnTo>
                <a:lnTo>
                  <a:pt x="267110" y="148164"/>
                </a:lnTo>
                <a:lnTo>
                  <a:pt x="264339" y="148164"/>
                </a:lnTo>
                <a:lnTo>
                  <a:pt x="264339" y="3759"/>
                </a:lnTo>
                <a:lnTo>
                  <a:pt x="364326" y="3759"/>
                </a:lnTo>
                <a:close/>
                <a:moveTo>
                  <a:pt x="308449" y="148130"/>
                </a:moveTo>
                <a:lnTo>
                  <a:pt x="293398" y="148130"/>
                </a:lnTo>
                <a:lnTo>
                  <a:pt x="316163" y="112315"/>
                </a:lnTo>
                <a:close/>
                <a:moveTo>
                  <a:pt x="247731" y="88388"/>
                </a:moveTo>
                <a:lnTo>
                  <a:pt x="222709" y="88388"/>
                </a:lnTo>
                <a:lnTo>
                  <a:pt x="205606" y="148130"/>
                </a:lnTo>
                <a:lnTo>
                  <a:pt x="179027" y="148130"/>
                </a:lnTo>
                <a:cubicBezTo>
                  <a:pt x="192538" y="143136"/>
                  <a:pt x="200765" y="133592"/>
                  <a:pt x="203314" y="119413"/>
                </a:cubicBezTo>
                <a:cubicBezTo>
                  <a:pt x="205400" y="108399"/>
                  <a:pt x="204408" y="101164"/>
                  <a:pt x="199893" y="95725"/>
                </a:cubicBezTo>
                <a:cubicBezTo>
                  <a:pt x="193154" y="87652"/>
                  <a:pt x="179642" y="88353"/>
                  <a:pt x="167653" y="88353"/>
                </a:cubicBezTo>
                <a:lnTo>
                  <a:pt x="147796" y="88353"/>
                </a:lnTo>
                <a:lnTo>
                  <a:pt x="147796" y="3759"/>
                </a:lnTo>
                <a:lnTo>
                  <a:pt x="247697" y="3759"/>
                </a:lnTo>
                <a:close/>
                <a:moveTo>
                  <a:pt x="231740" y="148130"/>
                </a:moveTo>
                <a:lnTo>
                  <a:pt x="242258" y="110759"/>
                </a:lnTo>
                <a:lnTo>
                  <a:pt x="242635" y="148130"/>
                </a:lnTo>
                <a:close/>
                <a:moveTo>
                  <a:pt x="158981" y="133934"/>
                </a:moveTo>
                <a:lnTo>
                  <a:pt x="158981" y="133934"/>
                </a:lnTo>
                <a:cubicBezTo>
                  <a:pt x="158007" y="133934"/>
                  <a:pt x="157032" y="134054"/>
                  <a:pt x="155920" y="134054"/>
                </a:cubicBezTo>
                <a:cubicBezTo>
                  <a:pt x="154466" y="134054"/>
                  <a:pt x="153320" y="134054"/>
                  <a:pt x="152243" y="134054"/>
                </a:cubicBezTo>
                <a:lnTo>
                  <a:pt x="145846" y="134054"/>
                </a:lnTo>
                <a:lnTo>
                  <a:pt x="148805" y="123125"/>
                </a:lnTo>
                <a:lnTo>
                  <a:pt x="150207" y="117686"/>
                </a:lnTo>
                <a:lnTo>
                  <a:pt x="153628" y="104961"/>
                </a:lnTo>
                <a:cubicBezTo>
                  <a:pt x="155116" y="104961"/>
                  <a:pt x="156570" y="104961"/>
                  <a:pt x="157972" y="104961"/>
                </a:cubicBezTo>
                <a:lnTo>
                  <a:pt x="162915" y="104961"/>
                </a:lnTo>
                <a:cubicBezTo>
                  <a:pt x="171467" y="104961"/>
                  <a:pt x="176718" y="105440"/>
                  <a:pt x="178668" y="108159"/>
                </a:cubicBezTo>
                <a:cubicBezTo>
                  <a:pt x="180156" y="110212"/>
                  <a:pt x="179967" y="113735"/>
                  <a:pt x="178206" y="119105"/>
                </a:cubicBezTo>
                <a:cubicBezTo>
                  <a:pt x="175196" y="128341"/>
                  <a:pt x="171364" y="133045"/>
                  <a:pt x="159084" y="133986"/>
                </a:cubicBezTo>
                <a:moveTo>
                  <a:pt x="131291" y="93741"/>
                </a:moveTo>
                <a:lnTo>
                  <a:pt x="129717" y="98872"/>
                </a:lnTo>
                <a:lnTo>
                  <a:pt x="115419" y="146471"/>
                </a:lnTo>
                <a:lnTo>
                  <a:pt x="114854" y="148181"/>
                </a:lnTo>
                <a:lnTo>
                  <a:pt x="67683" y="148181"/>
                </a:lnTo>
                <a:lnTo>
                  <a:pt x="64006" y="140365"/>
                </a:lnTo>
                <a:lnTo>
                  <a:pt x="114683" y="88524"/>
                </a:lnTo>
                <a:lnTo>
                  <a:pt x="82187" y="88524"/>
                </a:lnTo>
                <a:lnTo>
                  <a:pt x="42507" y="131283"/>
                </a:lnTo>
                <a:lnTo>
                  <a:pt x="55351" y="88524"/>
                </a:lnTo>
                <a:lnTo>
                  <a:pt x="31270" y="88524"/>
                </a:lnTo>
                <a:lnTo>
                  <a:pt x="31270" y="3759"/>
                </a:lnTo>
                <a:lnTo>
                  <a:pt x="131188" y="3759"/>
                </a:lnTo>
                <a:close/>
                <a:moveTo>
                  <a:pt x="377119" y="-89"/>
                </a:moveTo>
                <a:lnTo>
                  <a:pt x="377119" y="97076"/>
                </a:lnTo>
                <a:cubicBezTo>
                  <a:pt x="373861" y="99667"/>
                  <a:pt x="370856" y="102560"/>
                  <a:pt x="368140" y="105713"/>
                </a:cubicBezTo>
                <a:lnTo>
                  <a:pt x="368140" y="-89"/>
                </a:lnTo>
                <a:lnTo>
                  <a:pt x="260525" y="-89"/>
                </a:lnTo>
                <a:lnTo>
                  <a:pt x="260525" y="88388"/>
                </a:lnTo>
                <a:lnTo>
                  <a:pt x="251614" y="88388"/>
                </a:lnTo>
                <a:lnTo>
                  <a:pt x="251614" y="-89"/>
                </a:lnTo>
                <a:lnTo>
                  <a:pt x="143965" y="-89"/>
                </a:lnTo>
                <a:lnTo>
                  <a:pt x="143965" y="88524"/>
                </a:lnTo>
                <a:lnTo>
                  <a:pt x="135071" y="88524"/>
                </a:lnTo>
                <a:lnTo>
                  <a:pt x="135071" y="-89"/>
                </a:lnTo>
                <a:lnTo>
                  <a:pt x="27456" y="-89"/>
                </a:lnTo>
                <a:lnTo>
                  <a:pt x="27456" y="100907"/>
                </a:lnTo>
                <a:lnTo>
                  <a:pt x="-47" y="192480"/>
                </a:lnTo>
                <a:lnTo>
                  <a:pt x="24120" y="192480"/>
                </a:lnTo>
                <a:lnTo>
                  <a:pt x="36247" y="151927"/>
                </a:lnTo>
                <a:lnTo>
                  <a:pt x="39667" y="151927"/>
                </a:lnTo>
                <a:lnTo>
                  <a:pt x="59696" y="192480"/>
                </a:lnTo>
                <a:lnTo>
                  <a:pt x="89028" y="192480"/>
                </a:lnTo>
                <a:lnTo>
                  <a:pt x="69513" y="151927"/>
                </a:lnTo>
                <a:lnTo>
                  <a:pt x="113623" y="151927"/>
                </a:lnTo>
                <a:lnTo>
                  <a:pt x="101377" y="192480"/>
                </a:lnTo>
                <a:lnTo>
                  <a:pt x="127785" y="192480"/>
                </a:lnTo>
                <a:lnTo>
                  <a:pt x="139860" y="152047"/>
                </a:lnTo>
                <a:lnTo>
                  <a:pt x="145641" y="152047"/>
                </a:lnTo>
                <a:lnTo>
                  <a:pt x="145641" y="151927"/>
                </a:lnTo>
                <a:lnTo>
                  <a:pt x="204408" y="151927"/>
                </a:lnTo>
                <a:lnTo>
                  <a:pt x="192761" y="192360"/>
                </a:lnTo>
                <a:lnTo>
                  <a:pt x="219374" y="192360"/>
                </a:lnTo>
                <a:lnTo>
                  <a:pt x="230662" y="151927"/>
                </a:lnTo>
                <a:lnTo>
                  <a:pt x="242635" y="151927"/>
                </a:lnTo>
                <a:lnTo>
                  <a:pt x="242960" y="192360"/>
                </a:lnTo>
                <a:lnTo>
                  <a:pt x="265280" y="192360"/>
                </a:lnTo>
                <a:lnTo>
                  <a:pt x="290935" y="151927"/>
                </a:lnTo>
                <a:lnTo>
                  <a:pt x="307713" y="151927"/>
                </a:lnTo>
                <a:lnTo>
                  <a:pt x="299059" y="192360"/>
                </a:lnTo>
                <a:lnTo>
                  <a:pt x="325227" y="192360"/>
                </a:lnTo>
                <a:lnTo>
                  <a:pt x="333779" y="151927"/>
                </a:lnTo>
                <a:lnTo>
                  <a:pt x="348933" y="151927"/>
                </a:lnTo>
                <a:cubicBezTo>
                  <a:pt x="348334" y="164464"/>
                  <a:pt x="351533" y="175872"/>
                  <a:pt x="359845" y="183517"/>
                </a:cubicBezTo>
                <a:cubicBezTo>
                  <a:pt x="370004" y="192839"/>
                  <a:pt x="385603" y="194617"/>
                  <a:pt x="397131" y="194617"/>
                </a:cubicBezTo>
                <a:cubicBezTo>
                  <a:pt x="413526" y="194421"/>
                  <a:pt x="429850" y="192418"/>
                  <a:pt x="445807" y="188648"/>
                </a:cubicBezTo>
                <a:lnTo>
                  <a:pt x="454872" y="151927"/>
                </a:lnTo>
                <a:lnTo>
                  <a:pt x="484786" y="151927"/>
                </a:lnTo>
                <a:lnTo>
                  <a:pt x="484786" y="-89"/>
                </a:lnTo>
                <a:close/>
              </a:path>
            </a:pathLst>
          </a:custGeom>
          <a:solidFill>
            <a:schemeClr val="tx2"/>
          </a:solidFill>
          <a:ln w="1683" cap="flat">
            <a:noFill/>
            <a:prstDash val="solid"/>
            <a:miter/>
          </a:ln>
        </p:spPr>
        <p:txBody>
          <a:bodyPr rtlCol="0" anchor="ctr"/>
          <a:lstStyle/>
          <a:p>
            <a:endParaRPr lang="en-GB"/>
          </a:p>
        </p:txBody>
      </p:sp>
    </p:spTree>
    <p:extLst>
      <p:ext uri="{BB962C8B-B14F-4D97-AF65-F5344CB8AC3E}">
        <p14:creationId xmlns:p14="http://schemas.microsoft.com/office/powerpoint/2010/main" val="3521449419"/>
      </p:ext>
    </p:extLst>
  </p:cSld>
  <p:clrMap bg1="lt1" tx1="dk1" bg2="lt2" tx2="dk2" accent1="accent1" accent2="accent2" accent3="accent3" accent4="accent4" accent5="accent5" accent6="accent6" hlink="hlink" folHlink="folHlink"/>
  <p:sldLayoutIdLst>
    <p:sldLayoutId id="2147483666" r:id="rId1"/>
    <p:sldLayoutId id="2147483664" r:id="rId2"/>
    <p:sldLayoutId id="2147483667" r:id="rId3"/>
    <p:sldLayoutId id="2147483791" r:id="rId4"/>
  </p:sldLayoutIdLst>
  <p:txStyles>
    <p:titleStyle>
      <a:lvl1pPr algn="l" defTabSz="914400" rtl="0" eaLnBrk="1" latinLnBrk="0" hangingPunct="1">
        <a:lnSpc>
          <a:spcPct val="70000"/>
        </a:lnSpc>
        <a:spcBef>
          <a:spcPct val="0"/>
        </a:spcBef>
        <a:buNone/>
        <a:defRPr sz="4400" kern="1200">
          <a:solidFill>
            <a:schemeClr val="accent2"/>
          </a:solidFill>
          <a:latin typeface="+mj-lt"/>
          <a:ea typeface="+mj-ea"/>
          <a:cs typeface="+mj-cs"/>
        </a:defRPr>
      </a:lvl1pPr>
    </p:titleStyle>
    <p:bodyStyle>
      <a:lvl1pPr marL="0" indent="0" algn="l" defTabSz="914400" rtl="0" eaLnBrk="1" latinLnBrk="0" hangingPunct="1">
        <a:lnSpc>
          <a:spcPct val="100000"/>
        </a:lnSpc>
        <a:spcBef>
          <a:spcPts val="0"/>
        </a:spcBef>
        <a:spcAft>
          <a:spcPts val="600"/>
        </a:spcAft>
        <a:buFontTx/>
        <a:buNone/>
        <a:defRPr sz="1600" b="1" kern="1200">
          <a:solidFill>
            <a:schemeClr val="accent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600" kern="1200">
          <a:solidFill>
            <a:schemeClr val="accent2"/>
          </a:solidFill>
          <a:latin typeface="+mn-lt"/>
          <a:ea typeface="+mn-ea"/>
          <a:cs typeface="+mn-cs"/>
        </a:defRPr>
      </a:lvl2pPr>
      <a:lvl3pPr marL="180975" indent="-180975" algn="l" defTabSz="914400" rtl="0" eaLnBrk="1" latinLnBrk="0" hangingPunct="1">
        <a:lnSpc>
          <a:spcPct val="100000"/>
        </a:lnSpc>
        <a:spcBef>
          <a:spcPts val="0"/>
        </a:spcBef>
        <a:spcAft>
          <a:spcPts val="600"/>
        </a:spcAft>
        <a:buClrTx/>
        <a:buFont typeface="Arial" panose="020B0604020202020204" pitchFamily="34" charset="0"/>
        <a:buChar char="•"/>
        <a:defRPr sz="1600" kern="1200">
          <a:solidFill>
            <a:schemeClr val="accent2"/>
          </a:solidFill>
          <a:latin typeface="+mn-lt"/>
          <a:ea typeface="+mn-ea"/>
          <a:cs typeface="+mn-cs"/>
        </a:defRPr>
      </a:lvl3pPr>
      <a:lvl4pPr marL="361950" indent="-180975" algn="l" defTabSz="914400" rtl="0" eaLnBrk="1" latinLnBrk="0" hangingPunct="1">
        <a:lnSpc>
          <a:spcPct val="100000"/>
        </a:lnSpc>
        <a:spcBef>
          <a:spcPts val="0"/>
        </a:spcBef>
        <a:spcAft>
          <a:spcPts val="600"/>
        </a:spcAft>
        <a:buClrTx/>
        <a:buFont typeface="Arial" panose="020B0604020202020204" pitchFamily="34" charset="0"/>
        <a:buChar char="-"/>
        <a:defRPr sz="1600" kern="1200">
          <a:solidFill>
            <a:schemeClr val="accent2"/>
          </a:solidFill>
          <a:latin typeface="+mn-lt"/>
          <a:ea typeface="+mn-ea"/>
          <a:cs typeface="+mn-cs"/>
        </a:defRPr>
      </a:lvl4pPr>
      <a:lvl5pPr marL="542925" indent="-180975" algn="l" defTabSz="914400" rtl="0" eaLnBrk="1" latinLnBrk="0" hangingPunct="1">
        <a:lnSpc>
          <a:spcPct val="100000"/>
        </a:lnSpc>
        <a:spcBef>
          <a:spcPts val="0"/>
        </a:spcBef>
        <a:spcAft>
          <a:spcPts val="600"/>
        </a:spcAft>
        <a:buClrTx/>
        <a:buFont typeface="Arial" panose="020B0604020202020204" pitchFamily="34" charset="0"/>
        <a:buChar char="•"/>
        <a:defRPr sz="1600" kern="1200" baseline="0">
          <a:solidFill>
            <a:schemeClr val="accent2"/>
          </a:solidFill>
          <a:latin typeface="+mn-lt"/>
          <a:ea typeface="+mn-ea"/>
          <a:cs typeface="+mn-cs"/>
        </a:defRPr>
      </a:lvl5pPr>
      <a:lvl6pPr marL="719138" indent="-180975"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896938" indent="-1778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074738" indent="-1778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1257300" indent="-182563" algn="l" defTabSz="914400" rtl="0" eaLnBrk="1" latinLnBrk="0" hangingPunct="1">
        <a:lnSpc>
          <a:spcPct val="90000"/>
        </a:lnSpc>
        <a:spcBef>
          <a:spcPts val="500"/>
        </a:spcBef>
        <a:buFont typeface="Arial" panose="020B0604020202020204" pitchFamily="34" charset="0"/>
        <a:buChar char="•"/>
        <a:defRPr sz="15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702" userDrawn="1">
          <p15:clr>
            <a:srgbClr val="F26B43"/>
          </p15:clr>
        </p15:guide>
        <p15:guide id="2" pos="627" userDrawn="1">
          <p15:clr>
            <a:srgbClr val="F26B43"/>
          </p15:clr>
        </p15:guide>
        <p15:guide id="3" pos="7055" userDrawn="1">
          <p15:clr>
            <a:srgbClr val="F26B43"/>
          </p15:clr>
        </p15:guide>
        <p15:guide id="4" orient="horz" pos="838" userDrawn="1">
          <p15:clr>
            <a:srgbClr val="F26B43"/>
          </p15:clr>
        </p15:guide>
        <p15:guide id="5" orient="horz" pos="612" userDrawn="1">
          <p15:clr>
            <a:srgbClr val="F26B43"/>
          </p15:clr>
        </p15:guide>
        <p15:guide id="6" orient="horz" pos="272"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95364" y="431800"/>
            <a:ext cx="10204450" cy="533400"/>
          </a:xfrm>
          <a:prstGeom prst="rect">
            <a:avLst/>
          </a:prstGeom>
        </p:spPr>
        <p:txBody>
          <a:bodyPr vert="horz" lIns="0" tIns="0" rIns="0" bIns="0" rtlCol="0" anchor="t" anchorCtr="0">
            <a:noAutofit/>
          </a:bodyPr>
          <a:lstStyle/>
          <a:p>
            <a:r>
              <a:rPr lang="en-US"/>
              <a:t>Click to edit Master title style</a:t>
            </a:r>
            <a:endParaRPr lang="en-GB"/>
          </a:p>
        </p:txBody>
      </p:sp>
      <p:sp>
        <p:nvSpPr>
          <p:cNvPr id="3" name="Text Placeholder 2"/>
          <p:cNvSpPr>
            <a:spLocks noGrp="1"/>
          </p:cNvSpPr>
          <p:nvPr>
            <p:ph type="body" idx="1"/>
          </p:nvPr>
        </p:nvSpPr>
        <p:spPr>
          <a:xfrm>
            <a:off x="995362" y="1330325"/>
            <a:ext cx="10200683" cy="4546600"/>
          </a:xfrm>
          <a:prstGeom prst="rect">
            <a:avLst/>
          </a:prstGeom>
        </p:spPr>
        <p:txBody>
          <a:bodyPr vert="horz" lIns="0" tIns="0" rIns="0" bIns="0" rtlCol="0" anchor="t" anchorCtr="0">
            <a:no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9" name="Shape 8"/>
          <p:cNvSpPr txBox="1">
            <a:spLocks/>
          </p:cNvSpPr>
          <p:nvPr userDrawn="1"/>
        </p:nvSpPr>
        <p:spPr>
          <a:xfrm>
            <a:off x="10946607" y="6266997"/>
            <a:ext cx="242486" cy="149412"/>
          </a:xfrm>
          <a:prstGeom prst="rect">
            <a:avLst/>
          </a:prstGeom>
        </p:spPr>
        <p:txBody>
          <a:bodyPr lIns="0" tIns="0" rIns="0" bIns="0" anchor="b" anchorCtr="0"/>
          <a:lstStyle>
            <a:defPPr>
              <a:defRPr lang="en-US"/>
            </a:defPPr>
            <a:lvl1pPr marL="0" algn="l" defTabSz="457200" rtl="0" eaLnBrk="1" latinLnBrk="0" hangingPunct="1">
              <a:defRPr sz="1000" kern="1200">
                <a:solidFill>
                  <a:srgbClr val="0061A8"/>
                </a:solidFill>
                <a:latin typeface="Arial"/>
                <a:ea typeface="Arial"/>
                <a:cs typeface="Arial"/>
                <a:sym typeface="Arial"/>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r"/>
            <a:fld id="{86CB4B4D-7CA3-9044-876B-883B54F8677D}" type="slidenum">
              <a:rPr lang="en-GB" sz="1000" smtClean="0">
                <a:solidFill>
                  <a:schemeClr val="accent2"/>
                </a:solidFill>
                <a:latin typeface="+mn-lt"/>
                <a:ea typeface="Arial"/>
                <a:cs typeface="Arial" panose="020B0604020202020204" pitchFamily="34" charset="0"/>
              </a:rPr>
              <a:pPr algn="r"/>
              <a:t>‹#›</a:t>
            </a:fld>
            <a:endParaRPr lang="en-GB" sz="1000">
              <a:solidFill>
                <a:schemeClr val="accent2"/>
              </a:solidFill>
              <a:latin typeface="+mn-lt"/>
              <a:ea typeface="Arial"/>
              <a:cs typeface="Arial" panose="020B0604020202020204" pitchFamily="34" charset="0"/>
            </a:endParaRPr>
          </a:p>
        </p:txBody>
      </p:sp>
      <p:sp>
        <p:nvSpPr>
          <p:cNvPr id="25" name="TextBox 24">
            <a:extLst>
              <a:ext uri="{C183D7F6-B498-43B3-948B-1728B52AA6E4}">
                <adec:decorative xmlns:adec="http://schemas.microsoft.com/office/drawing/2017/decorative" val="1"/>
              </a:ext>
            </a:extLst>
          </p:cNvPr>
          <p:cNvSpPr txBox="1"/>
          <p:nvPr userDrawn="1">
            <p:custDataLst>
              <p:tags r:id="rId5"/>
            </p:custDataLst>
          </p:nvPr>
        </p:nvSpPr>
        <p:spPr>
          <a:xfrm>
            <a:off x="8967794" y="6295536"/>
            <a:ext cx="1866200" cy="92333"/>
          </a:xfrm>
          <a:prstGeom prst="rect">
            <a:avLst/>
          </a:prstGeom>
          <a:noFill/>
        </p:spPr>
        <p:txBody>
          <a:bodyPr wrap="square" lIns="0" tIns="0" rIns="0" bIns="0" rtlCol="0">
            <a:spAutoFit/>
          </a:bodyPr>
          <a:lstStyle/>
          <a:p>
            <a:pPr marL="0" marR="0" lvl="0" indent="0" algn="r" defTabSz="914400" rtl="0" eaLnBrk="1" fontAlgn="auto" latinLnBrk="0" hangingPunct="1">
              <a:lnSpc>
                <a:spcPct val="100000"/>
              </a:lnSpc>
              <a:spcBef>
                <a:spcPts val="0"/>
              </a:spcBef>
              <a:spcAft>
                <a:spcPts val="0"/>
              </a:spcAft>
              <a:buClrTx/>
              <a:buSzTx/>
              <a:buFontTx/>
              <a:buNone/>
              <a:tabLst/>
              <a:defRPr/>
            </a:pPr>
            <a:r>
              <a:rPr lang="en-GB" sz="600" b="0" kern="1200" noProof="0">
                <a:solidFill>
                  <a:schemeClr val="bg1">
                    <a:lumMod val="65000"/>
                  </a:schemeClr>
                </a:solidFill>
                <a:latin typeface="+mn-lt"/>
                <a:ea typeface="+mn-ea"/>
                <a:cs typeface="+mn-cs"/>
              </a:rPr>
              <a:t>Do</a:t>
            </a:r>
            <a:r>
              <a:rPr lang="lv-LV" sz="600" b="0" kern="1200" noProof="0" err="1">
                <a:solidFill>
                  <a:schemeClr val="bg1">
                    <a:lumMod val="65000"/>
                  </a:schemeClr>
                </a:solidFill>
                <a:latin typeface="+mn-lt"/>
                <a:ea typeface="+mn-ea"/>
                <a:cs typeface="+mn-cs"/>
              </a:rPr>
              <a:t>kumentu</a:t>
            </a:r>
            <a:r>
              <a:rPr lang="en-GB" sz="600" b="0" kern="1200" noProof="0">
                <a:solidFill>
                  <a:schemeClr val="bg1">
                    <a:lumMod val="65000"/>
                  </a:schemeClr>
                </a:solidFill>
                <a:latin typeface="+mn-lt"/>
                <a:ea typeface="+mn-ea"/>
                <a:cs typeface="+mn-cs"/>
              </a:rPr>
              <a:t> </a:t>
            </a:r>
            <a:r>
              <a:rPr lang="lv-LV" sz="600" b="0" kern="1200" noProof="0">
                <a:solidFill>
                  <a:schemeClr val="bg1">
                    <a:lumMod val="65000"/>
                  </a:schemeClr>
                </a:solidFill>
                <a:latin typeface="+mn-lt"/>
                <a:ea typeface="+mn-ea"/>
                <a:cs typeface="+mn-cs"/>
              </a:rPr>
              <a:t>klasifikācija</a:t>
            </a:r>
            <a:r>
              <a:rPr lang="en-GB" sz="600" b="0" kern="1200" noProof="0">
                <a:solidFill>
                  <a:schemeClr val="bg1">
                    <a:lumMod val="65000"/>
                  </a:schemeClr>
                </a:solidFill>
                <a:latin typeface="+mn-lt"/>
                <a:ea typeface="+mn-ea"/>
                <a:cs typeface="+mn-cs"/>
              </a:rPr>
              <a:t>: KPMG </a:t>
            </a:r>
            <a:r>
              <a:rPr lang="lv-LV" sz="600" b="0" kern="1200" noProof="0">
                <a:solidFill>
                  <a:schemeClr val="bg1">
                    <a:lumMod val="65000"/>
                  </a:schemeClr>
                </a:solidFill>
                <a:latin typeface="+mn-lt"/>
                <a:ea typeface="+mn-ea"/>
                <a:cs typeface="+mn-cs"/>
              </a:rPr>
              <a:t>konfidenciāls</a:t>
            </a:r>
            <a:endParaRPr lang="en-GB" sz="600" b="0" kern="1200" noProof="0">
              <a:solidFill>
                <a:schemeClr val="bg1">
                  <a:lumMod val="65000"/>
                </a:schemeClr>
              </a:solidFill>
              <a:latin typeface="+mn-lt"/>
              <a:ea typeface="+mn-ea"/>
              <a:cs typeface="+mn-cs"/>
            </a:endParaRPr>
          </a:p>
        </p:txBody>
      </p:sp>
      <p:sp>
        <p:nvSpPr>
          <p:cNvPr id="8" name="TextBox 7">
            <a:extLst>
              <a:ext uri="{C183D7F6-B498-43B3-948B-1728B52AA6E4}">
                <adec:decorative xmlns:adec="http://schemas.microsoft.com/office/drawing/2017/decorative" val="1"/>
              </a:ext>
            </a:extLst>
          </p:cNvPr>
          <p:cNvSpPr txBox="1"/>
          <p:nvPr userDrawn="1"/>
        </p:nvSpPr>
        <p:spPr>
          <a:xfrm>
            <a:off x="1885685" y="6266997"/>
            <a:ext cx="4623066" cy="276999"/>
          </a:xfrm>
          <a:prstGeom prst="rect">
            <a:avLst/>
          </a:prstGeom>
          <a:noFill/>
        </p:spPr>
        <p:txBody>
          <a:bodyPr wrap="square" lIns="0" tIns="0" rIns="0" bIns="0"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sz="600" kern="1200" noProof="0">
                <a:solidFill>
                  <a:schemeClr val="bg1">
                    <a:lumMod val="65000"/>
                  </a:schemeClr>
                </a:solidFill>
                <a:latin typeface="+mn-lt"/>
                <a:ea typeface="+mn-ea"/>
                <a:cs typeface="+mn-cs"/>
              </a:rPr>
              <a:t>© 2026 KPMG Baltics SIA, Latvijā reģistrēta sabiedrība ar ierobežotu atbildību un KPMG neatkarīgu </a:t>
            </a:r>
            <a:r>
              <a:rPr lang="lv-LV" sz="600" kern="1200" noProof="0" err="1">
                <a:solidFill>
                  <a:schemeClr val="bg1">
                    <a:lumMod val="65000"/>
                  </a:schemeClr>
                </a:solidFill>
                <a:latin typeface="+mn-lt"/>
                <a:ea typeface="+mn-ea"/>
                <a:cs typeface="+mn-cs"/>
              </a:rPr>
              <a:t>dalībfirmu</a:t>
            </a:r>
            <a:r>
              <a:rPr lang="lv-LV" sz="600" kern="1200" noProof="0">
                <a:solidFill>
                  <a:schemeClr val="bg1">
                    <a:lumMod val="65000"/>
                  </a:schemeClr>
                </a:solidFill>
                <a:latin typeface="+mn-lt"/>
                <a:ea typeface="+mn-ea"/>
                <a:cs typeface="+mn-cs"/>
              </a:rPr>
              <a:t>, kuras saistītas ar Apvienotajā Karalistē reģistrētu privātu garantiju sabiedrību “KPMG </a:t>
            </a:r>
            <a:r>
              <a:rPr lang="lv-LV" sz="600" kern="1200" noProof="0" err="1">
                <a:solidFill>
                  <a:schemeClr val="bg1">
                    <a:lumMod val="65000"/>
                  </a:schemeClr>
                </a:solidFill>
                <a:latin typeface="+mn-lt"/>
                <a:ea typeface="+mn-ea"/>
                <a:cs typeface="+mn-cs"/>
              </a:rPr>
              <a:t>International</a:t>
            </a:r>
            <a:r>
              <a:rPr lang="lv-LV" sz="600" kern="1200" noProof="0">
                <a:solidFill>
                  <a:schemeClr val="bg1">
                    <a:lumMod val="65000"/>
                  </a:schemeClr>
                </a:solidFill>
                <a:latin typeface="+mn-lt"/>
                <a:ea typeface="+mn-ea"/>
                <a:cs typeface="+mn-cs"/>
              </a:rPr>
              <a:t> Limited”, globālās organizācijas </a:t>
            </a:r>
            <a:r>
              <a:rPr lang="lv-LV" sz="600" kern="1200" noProof="0" err="1">
                <a:solidFill>
                  <a:schemeClr val="bg1">
                    <a:lumMod val="65000"/>
                  </a:schemeClr>
                </a:solidFill>
                <a:latin typeface="+mn-lt"/>
                <a:ea typeface="+mn-ea"/>
                <a:cs typeface="+mn-cs"/>
              </a:rPr>
              <a:t>dalībfirma</a:t>
            </a:r>
            <a:r>
              <a:rPr lang="lv-LV" sz="600" kern="1200" noProof="0">
                <a:solidFill>
                  <a:schemeClr val="bg1">
                    <a:lumMod val="65000"/>
                  </a:schemeClr>
                </a:solidFill>
                <a:latin typeface="+mn-lt"/>
                <a:ea typeface="+mn-ea"/>
                <a:cs typeface="+mn-cs"/>
              </a:rPr>
              <a:t>. Visas tiesības aizsargātas.</a:t>
            </a:r>
            <a:endParaRPr lang="en-US" sz="600" kern="1200" noProof="0">
              <a:solidFill>
                <a:schemeClr val="bg1">
                  <a:lumMod val="65000"/>
                </a:schemeClr>
              </a:solidFill>
              <a:latin typeface="+mn-lt"/>
              <a:ea typeface="+mn-ea"/>
              <a:cs typeface="+mn-cs"/>
            </a:endParaRPr>
          </a:p>
        </p:txBody>
      </p:sp>
      <p:cxnSp>
        <p:nvCxnSpPr>
          <p:cNvPr id="17" name="Straight Connector 16">
            <a:extLst>
              <a:ext uri="{FF2B5EF4-FFF2-40B4-BE49-F238E27FC236}">
                <a16:creationId xmlns:a16="http://schemas.microsoft.com/office/drawing/2014/main" id="{F024B3B3-3138-44BB-8DDD-6BDCEF24DEDC}"/>
              </a:ext>
            </a:extLst>
          </p:cNvPr>
          <p:cNvCxnSpPr/>
          <p:nvPr userDrawn="1"/>
        </p:nvCxnSpPr>
        <p:spPr>
          <a:xfrm>
            <a:off x="10928548" y="6266997"/>
            <a:ext cx="0" cy="149412"/>
          </a:xfrm>
          <a:prstGeom prst="line">
            <a:avLst/>
          </a:prstGeom>
          <a:ln w="6350">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Graphic 8">
            <a:extLst>
              <a:ext uri="{FF2B5EF4-FFF2-40B4-BE49-F238E27FC236}">
                <a16:creationId xmlns:a16="http://schemas.microsoft.com/office/drawing/2014/main" id="{9AC77B96-D96C-4FA2-858B-DEE0A3A7B7B6}"/>
              </a:ext>
            </a:extLst>
          </p:cNvPr>
          <p:cNvSpPr/>
          <p:nvPr/>
        </p:nvSpPr>
        <p:spPr>
          <a:xfrm>
            <a:off x="1003200" y="6266996"/>
            <a:ext cx="484832" cy="194706"/>
          </a:xfrm>
          <a:custGeom>
            <a:avLst/>
            <a:gdLst>
              <a:gd name="connsiteX0" fmla="*/ 480938 w 484832"/>
              <a:gd name="connsiteY0" fmla="*/ 148130 h 194706"/>
              <a:gd name="connsiteX1" fmla="*/ 455744 w 484832"/>
              <a:gd name="connsiteY1" fmla="*/ 148130 h 194706"/>
              <a:gd name="connsiteX2" fmla="*/ 459917 w 484832"/>
              <a:gd name="connsiteY2" fmla="*/ 131488 h 194706"/>
              <a:gd name="connsiteX3" fmla="*/ 409445 w 484832"/>
              <a:gd name="connsiteY3" fmla="*/ 131488 h 194706"/>
              <a:gd name="connsiteX4" fmla="*/ 405289 w 484832"/>
              <a:gd name="connsiteY4" fmla="*/ 148130 h 194706"/>
              <a:gd name="connsiteX5" fmla="*/ 380916 w 484832"/>
              <a:gd name="connsiteY5" fmla="*/ 148130 h 194706"/>
              <a:gd name="connsiteX6" fmla="*/ 380916 w 484832"/>
              <a:gd name="connsiteY6" fmla="*/ 144709 h 194706"/>
              <a:gd name="connsiteX7" fmla="*/ 382079 w 484832"/>
              <a:gd name="connsiteY7" fmla="*/ 138775 h 194706"/>
              <a:gd name="connsiteX8" fmla="*/ 418715 w 484832"/>
              <a:gd name="connsiteY8" fmla="*/ 103062 h 194706"/>
              <a:gd name="connsiteX9" fmla="*/ 433698 w 484832"/>
              <a:gd name="connsiteY9" fmla="*/ 117292 h 194706"/>
              <a:gd name="connsiteX10" fmla="*/ 463732 w 484832"/>
              <a:gd name="connsiteY10" fmla="*/ 117292 h 194706"/>
              <a:gd name="connsiteX11" fmla="*/ 461234 w 484832"/>
              <a:gd name="connsiteY11" fmla="*/ 95058 h 194706"/>
              <a:gd name="connsiteX12" fmla="*/ 425214 w 484832"/>
              <a:gd name="connsiteY12" fmla="*/ 82641 h 194706"/>
              <a:gd name="connsiteX13" fmla="*/ 380916 w 484832"/>
              <a:gd name="connsiteY13" fmla="*/ 94357 h 194706"/>
              <a:gd name="connsiteX14" fmla="*/ 380916 w 484832"/>
              <a:gd name="connsiteY14" fmla="*/ 3708 h 194706"/>
              <a:gd name="connsiteX15" fmla="*/ 480938 w 484832"/>
              <a:gd name="connsiteY15" fmla="*/ 3708 h 194706"/>
              <a:gd name="connsiteX16" fmla="*/ 421914 w 484832"/>
              <a:gd name="connsiteY16" fmla="*/ 172537 h 194706"/>
              <a:gd name="connsiteX17" fmla="*/ 405101 w 484832"/>
              <a:gd name="connsiteY17" fmla="*/ 174247 h 194706"/>
              <a:gd name="connsiteX18" fmla="*/ 380438 w 484832"/>
              <a:gd name="connsiteY18" fmla="*/ 151910 h 194706"/>
              <a:gd name="connsiteX19" fmla="*/ 427027 w 484832"/>
              <a:gd name="connsiteY19" fmla="*/ 151910 h 194706"/>
              <a:gd name="connsiteX20" fmla="*/ 364275 w 484832"/>
              <a:gd name="connsiteY20" fmla="*/ 90064 h 194706"/>
              <a:gd name="connsiteX21" fmla="*/ 364275 w 484832"/>
              <a:gd name="connsiteY21" fmla="*/ 110759 h 194706"/>
              <a:gd name="connsiteX22" fmla="*/ 350951 w 484832"/>
              <a:gd name="connsiteY22" fmla="*/ 139390 h 194706"/>
              <a:gd name="connsiteX23" fmla="*/ 349360 w 484832"/>
              <a:gd name="connsiteY23" fmla="*/ 148130 h 194706"/>
              <a:gd name="connsiteX24" fmla="*/ 334669 w 484832"/>
              <a:gd name="connsiteY24" fmla="*/ 148130 h 194706"/>
              <a:gd name="connsiteX25" fmla="*/ 347223 w 484832"/>
              <a:gd name="connsiteY25" fmla="*/ 88524 h 194706"/>
              <a:gd name="connsiteX26" fmla="*/ 304943 w 484832"/>
              <a:gd name="connsiteY26" fmla="*/ 88524 h 194706"/>
              <a:gd name="connsiteX27" fmla="*/ 267110 w 484832"/>
              <a:gd name="connsiteY27" fmla="*/ 148164 h 194706"/>
              <a:gd name="connsiteX28" fmla="*/ 264339 w 484832"/>
              <a:gd name="connsiteY28" fmla="*/ 148164 h 194706"/>
              <a:gd name="connsiteX29" fmla="*/ 264339 w 484832"/>
              <a:gd name="connsiteY29" fmla="*/ 3759 h 194706"/>
              <a:gd name="connsiteX30" fmla="*/ 364326 w 484832"/>
              <a:gd name="connsiteY30" fmla="*/ 3759 h 194706"/>
              <a:gd name="connsiteX31" fmla="*/ 308449 w 484832"/>
              <a:gd name="connsiteY31" fmla="*/ 148130 h 194706"/>
              <a:gd name="connsiteX32" fmla="*/ 293398 w 484832"/>
              <a:gd name="connsiteY32" fmla="*/ 148130 h 194706"/>
              <a:gd name="connsiteX33" fmla="*/ 316163 w 484832"/>
              <a:gd name="connsiteY33" fmla="*/ 112315 h 194706"/>
              <a:gd name="connsiteX34" fmla="*/ 247731 w 484832"/>
              <a:gd name="connsiteY34" fmla="*/ 88388 h 194706"/>
              <a:gd name="connsiteX35" fmla="*/ 222709 w 484832"/>
              <a:gd name="connsiteY35" fmla="*/ 88388 h 194706"/>
              <a:gd name="connsiteX36" fmla="*/ 205606 w 484832"/>
              <a:gd name="connsiteY36" fmla="*/ 148130 h 194706"/>
              <a:gd name="connsiteX37" fmla="*/ 179027 w 484832"/>
              <a:gd name="connsiteY37" fmla="*/ 148130 h 194706"/>
              <a:gd name="connsiteX38" fmla="*/ 203314 w 484832"/>
              <a:gd name="connsiteY38" fmla="*/ 119413 h 194706"/>
              <a:gd name="connsiteX39" fmla="*/ 199893 w 484832"/>
              <a:gd name="connsiteY39" fmla="*/ 95725 h 194706"/>
              <a:gd name="connsiteX40" fmla="*/ 167653 w 484832"/>
              <a:gd name="connsiteY40" fmla="*/ 88353 h 194706"/>
              <a:gd name="connsiteX41" fmla="*/ 147796 w 484832"/>
              <a:gd name="connsiteY41" fmla="*/ 88353 h 194706"/>
              <a:gd name="connsiteX42" fmla="*/ 147796 w 484832"/>
              <a:gd name="connsiteY42" fmla="*/ 3759 h 194706"/>
              <a:gd name="connsiteX43" fmla="*/ 247697 w 484832"/>
              <a:gd name="connsiteY43" fmla="*/ 3759 h 194706"/>
              <a:gd name="connsiteX44" fmla="*/ 231740 w 484832"/>
              <a:gd name="connsiteY44" fmla="*/ 148130 h 194706"/>
              <a:gd name="connsiteX45" fmla="*/ 242258 w 484832"/>
              <a:gd name="connsiteY45" fmla="*/ 110759 h 194706"/>
              <a:gd name="connsiteX46" fmla="*/ 242635 w 484832"/>
              <a:gd name="connsiteY46" fmla="*/ 148130 h 194706"/>
              <a:gd name="connsiteX47" fmla="*/ 158981 w 484832"/>
              <a:gd name="connsiteY47" fmla="*/ 133934 h 194706"/>
              <a:gd name="connsiteX48" fmla="*/ 158981 w 484832"/>
              <a:gd name="connsiteY48" fmla="*/ 133934 h 194706"/>
              <a:gd name="connsiteX49" fmla="*/ 155920 w 484832"/>
              <a:gd name="connsiteY49" fmla="*/ 134054 h 194706"/>
              <a:gd name="connsiteX50" fmla="*/ 152243 w 484832"/>
              <a:gd name="connsiteY50" fmla="*/ 134054 h 194706"/>
              <a:gd name="connsiteX51" fmla="*/ 145846 w 484832"/>
              <a:gd name="connsiteY51" fmla="*/ 134054 h 194706"/>
              <a:gd name="connsiteX52" fmla="*/ 148805 w 484832"/>
              <a:gd name="connsiteY52" fmla="*/ 123125 h 194706"/>
              <a:gd name="connsiteX53" fmla="*/ 150207 w 484832"/>
              <a:gd name="connsiteY53" fmla="*/ 117686 h 194706"/>
              <a:gd name="connsiteX54" fmla="*/ 153628 w 484832"/>
              <a:gd name="connsiteY54" fmla="*/ 104961 h 194706"/>
              <a:gd name="connsiteX55" fmla="*/ 157972 w 484832"/>
              <a:gd name="connsiteY55" fmla="*/ 104961 h 194706"/>
              <a:gd name="connsiteX56" fmla="*/ 162915 w 484832"/>
              <a:gd name="connsiteY56" fmla="*/ 104961 h 194706"/>
              <a:gd name="connsiteX57" fmla="*/ 178668 w 484832"/>
              <a:gd name="connsiteY57" fmla="*/ 108159 h 194706"/>
              <a:gd name="connsiteX58" fmla="*/ 178206 w 484832"/>
              <a:gd name="connsiteY58" fmla="*/ 119105 h 194706"/>
              <a:gd name="connsiteX59" fmla="*/ 159084 w 484832"/>
              <a:gd name="connsiteY59" fmla="*/ 133986 h 194706"/>
              <a:gd name="connsiteX60" fmla="*/ 131291 w 484832"/>
              <a:gd name="connsiteY60" fmla="*/ 93741 h 194706"/>
              <a:gd name="connsiteX61" fmla="*/ 129717 w 484832"/>
              <a:gd name="connsiteY61" fmla="*/ 98872 h 194706"/>
              <a:gd name="connsiteX62" fmla="*/ 115419 w 484832"/>
              <a:gd name="connsiteY62" fmla="*/ 146471 h 194706"/>
              <a:gd name="connsiteX63" fmla="*/ 114854 w 484832"/>
              <a:gd name="connsiteY63" fmla="*/ 148181 h 194706"/>
              <a:gd name="connsiteX64" fmla="*/ 67683 w 484832"/>
              <a:gd name="connsiteY64" fmla="*/ 148181 h 194706"/>
              <a:gd name="connsiteX65" fmla="*/ 64006 w 484832"/>
              <a:gd name="connsiteY65" fmla="*/ 140365 h 194706"/>
              <a:gd name="connsiteX66" fmla="*/ 114683 w 484832"/>
              <a:gd name="connsiteY66" fmla="*/ 88524 h 194706"/>
              <a:gd name="connsiteX67" fmla="*/ 82187 w 484832"/>
              <a:gd name="connsiteY67" fmla="*/ 88524 h 194706"/>
              <a:gd name="connsiteX68" fmla="*/ 42507 w 484832"/>
              <a:gd name="connsiteY68" fmla="*/ 131283 h 194706"/>
              <a:gd name="connsiteX69" fmla="*/ 55351 w 484832"/>
              <a:gd name="connsiteY69" fmla="*/ 88524 h 194706"/>
              <a:gd name="connsiteX70" fmla="*/ 31270 w 484832"/>
              <a:gd name="connsiteY70" fmla="*/ 88524 h 194706"/>
              <a:gd name="connsiteX71" fmla="*/ 31270 w 484832"/>
              <a:gd name="connsiteY71" fmla="*/ 3759 h 194706"/>
              <a:gd name="connsiteX72" fmla="*/ 131188 w 484832"/>
              <a:gd name="connsiteY72" fmla="*/ 3759 h 194706"/>
              <a:gd name="connsiteX73" fmla="*/ 377119 w 484832"/>
              <a:gd name="connsiteY73" fmla="*/ -89 h 194706"/>
              <a:gd name="connsiteX74" fmla="*/ 377119 w 484832"/>
              <a:gd name="connsiteY74" fmla="*/ 97076 h 194706"/>
              <a:gd name="connsiteX75" fmla="*/ 368140 w 484832"/>
              <a:gd name="connsiteY75" fmla="*/ 105713 h 194706"/>
              <a:gd name="connsiteX76" fmla="*/ 368140 w 484832"/>
              <a:gd name="connsiteY76" fmla="*/ -89 h 194706"/>
              <a:gd name="connsiteX77" fmla="*/ 260525 w 484832"/>
              <a:gd name="connsiteY77" fmla="*/ -89 h 194706"/>
              <a:gd name="connsiteX78" fmla="*/ 260525 w 484832"/>
              <a:gd name="connsiteY78" fmla="*/ 88388 h 194706"/>
              <a:gd name="connsiteX79" fmla="*/ 251614 w 484832"/>
              <a:gd name="connsiteY79" fmla="*/ 88388 h 194706"/>
              <a:gd name="connsiteX80" fmla="*/ 251614 w 484832"/>
              <a:gd name="connsiteY80" fmla="*/ -89 h 194706"/>
              <a:gd name="connsiteX81" fmla="*/ 143965 w 484832"/>
              <a:gd name="connsiteY81" fmla="*/ -89 h 194706"/>
              <a:gd name="connsiteX82" fmla="*/ 143965 w 484832"/>
              <a:gd name="connsiteY82" fmla="*/ 88524 h 194706"/>
              <a:gd name="connsiteX83" fmla="*/ 135071 w 484832"/>
              <a:gd name="connsiteY83" fmla="*/ 88524 h 194706"/>
              <a:gd name="connsiteX84" fmla="*/ 135071 w 484832"/>
              <a:gd name="connsiteY84" fmla="*/ -89 h 194706"/>
              <a:gd name="connsiteX85" fmla="*/ 27456 w 484832"/>
              <a:gd name="connsiteY85" fmla="*/ -89 h 194706"/>
              <a:gd name="connsiteX86" fmla="*/ 27456 w 484832"/>
              <a:gd name="connsiteY86" fmla="*/ 100907 h 194706"/>
              <a:gd name="connsiteX87" fmla="*/ -47 w 484832"/>
              <a:gd name="connsiteY87" fmla="*/ 192480 h 194706"/>
              <a:gd name="connsiteX88" fmla="*/ 24120 w 484832"/>
              <a:gd name="connsiteY88" fmla="*/ 192480 h 194706"/>
              <a:gd name="connsiteX89" fmla="*/ 36247 w 484832"/>
              <a:gd name="connsiteY89" fmla="*/ 151927 h 194706"/>
              <a:gd name="connsiteX90" fmla="*/ 39667 w 484832"/>
              <a:gd name="connsiteY90" fmla="*/ 151927 h 194706"/>
              <a:gd name="connsiteX91" fmla="*/ 59696 w 484832"/>
              <a:gd name="connsiteY91" fmla="*/ 192480 h 194706"/>
              <a:gd name="connsiteX92" fmla="*/ 89028 w 484832"/>
              <a:gd name="connsiteY92" fmla="*/ 192480 h 194706"/>
              <a:gd name="connsiteX93" fmla="*/ 69513 w 484832"/>
              <a:gd name="connsiteY93" fmla="*/ 151927 h 194706"/>
              <a:gd name="connsiteX94" fmla="*/ 113623 w 484832"/>
              <a:gd name="connsiteY94" fmla="*/ 151927 h 194706"/>
              <a:gd name="connsiteX95" fmla="*/ 101377 w 484832"/>
              <a:gd name="connsiteY95" fmla="*/ 192480 h 194706"/>
              <a:gd name="connsiteX96" fmla="*/ 127785 w 484832"/>
              <a:gd name="connsiteY96" fmla="*/ 192480 h 194706"/>
              <a:gd name="connsiteX97" fmla="*/ 139860 w 484832"/>
              <a:gd name="connsiteY97" fmla="*/ 152047 h 194706"/>
              <a:gd name="connsiteX98" fmla="*/ 145641 w 484832"/>
              <a:gd name="connsiteY98" fmla="*/ 152047 h 194706"/>
              <a:gd name="connsiteX99" fmla="*/ 145641 w 484832"/>
              <a:gd name="connsiteY99" fmla="*/ 151927 h 194706"/>
              <a:gd name="connsiteX100" fmla="*/ 204408 w 484832"/>
              <a:gd name="connsiteY100" fmla="*/ 151927 h 194706"/>
              <a:gd name="connsiteX101" fmla="*/ 192761 w 484832"/>
              <a:gd name="connsiteY101" fmla="*/ 192360 h 194706"/>
              <a:gd name="connsiteX102" fmla="*/ 219374 w 484832"/>
              <a:gd name="connsiteY102" fmla="*/ 192360 h 194706"/>
              <a:gd name="connsiteX103" fmla="*/ 230662 w 484832"/>
              <a:gd name="connsiteY103" fmla="*/ 151927 h 194706"/>
              <a:gd name="connsiteX104" fmla="*/ 242635 w 484832"/>
              <a:gd name="connsiteY104" fmla="*/ 151927 h 194706"/>
              <a:gd name="connsiteX105" fmla="*/ 242960 w 484832"/>
              <a:gd name="connsiteY105" fmla="*/ 192360 h 194706"/>
              <a:gd name="connsiteX106" fmla="*/ 265280 w 484832"/>
              <a:gd name="connsiteY106" fmla="*/ 192360 h 194706"/>
              <a:gd name="connsiteX107" fmla="*/ 290935 w 484832"/>
              <a:gd name="connsiteY107" fmla="*/ 151927 h 194706"/>
              <a:gd name="connsiteX108" fmla="*/ 307713 w 484832"/>
              <a:gd name="connsiteY108" fmla="*/ 151927 h 194706"/>
              <a:gd name="connsiteX109" fmla="*/ 299059 w 484832"/>
              <a:gd name="connsiteY109" fmla="*/ 192360 h 194706"/>
              <a:gd name="connsiteX110" fmla="*/ 325227 w 484832"/>
              <a:gd name="connsiteY110" fmla="*/ 192360 h 194706"/>
              <a:gd name="connsiteX111" fmla="*/ 333779 w 484832"/>
              <a:gd name="connsiteY111" fmla="*/ 151927 h 194706"/>
              <a:gd name="connsiteX112" fmla="*/ 348933 w 484832"/>
              <a:gd name="connsiteY112" fmla="*/ 151927 h 194706"/>
              <a:gd name="connsiteX113" fmla="*/ 359845 w 484832"/>
              <a:gd name="connsiteY113" fmla="*/ 183517 h 194706"/>
              <a:gd name="connsiteX114" fmla="*/ 397131 w 484832"/>
              <a:gd name="connsiteY114" fmla="*/ 194617 h 194706"/>
              <a:gd name="connsiteX115" fmla="*/ 445807 w 484832"/>
              <a:gd name="connsiteY115" fmla="*/ 188648 h 194706"/>
              <a:gd name="connsiteX116" fmla="*/ 454872 w 484832"/>
              <a:gd name="connsiteY116" fmla="*/ 151927 h 194706"/>
              <a:gd name="connsiteX117" fmla="*/ 484786 w 484832"/>
              <a:gd name="connsiteY117" fmla="*/ 151927 h 194706"/>
              <a:gd name="connsiteX118" fmla="*/ 484786 w 484832"/>
              <a:gd name="connsiteY118" fmla="*/ -89 h 1947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Lst>
            <a:rect l="l" t="t" r="r" b="b"/>
            <a:pathLst>
              <a:path w="484832" h="194706">
                <a:moveTo>
                  <a:pt x="480938" y="148130"/>
                </a:moveTo>
                <a:lnTo>
                  <a:pt x="455744" y="148130"/>
                </a:lnTo>
                <a:lnTo>
                  <a:pt x="459917" y="131488"/>
                </a:lnTo>
                <a:lnTo>
                  <a:pt x="409445" y="131488"/>
                </a:lnTo>
                <a:lnTo>
                  <a:pt x="405289" y="148130"/>
                </a:lnTo>
                <a:lnTo>
                  <a:pt x="380916" y="148130"/>
                </a:lnTo>
                <a:lnTo>
                  <a:pt x="380916" y="144709"/>
                </a:lnTo>
                <a:cubicBezTo>
                  <a:pt x="381293" y="142845"/>
                  <a:pt x="381618" y="140878"/>
                  <a:pt x="382079" y="138775"/>
                </a:cubicBezTo>
                <a:cubicBezTo>
                  <a:pt x="386526" y="120816"/>
                  <a:pt x="398311" y="103062"/>
                  <a:pt x="418715" y="103062"/>
                </a:cubicBezTo>
                <a:cubicBezTo>
                  <a:pt x="426771" y="103062"/>
                  <a:pt x="434792" y="106141"/>
                  <a:pt x="433698" y="117292"/>
                </a:cubicBezTo>
                <a:lnTo>
                  <a:pt x="463732" y="117292"/>
                </a:lnTo>
                <a:cubicBezTo>
                  <a:pt x="464912" y="112161"/>
                  <a:pt x="466896" y="103216"/>
                  <a:pt x="461234" y="95058"/>
                </a:cubicBezTo>
                <a:cubicBezTo>
                  <a:pt x="454821" y="86198"/>
                  <a:pt x="441942" y="82641"/>
                  <a:pt x="425214" y="82641"/>
                </a:cubicBezTo>
                <a:cubicBezTo>
                  <a:pt x="413328" y="82641"/>
                  <a:pt x="395933" y="84539"/>
                  <a:pt x="380916" y="94357"/>
                </a:cubicBezTo>
                <a:lnTo>
                  <a:pt x="380916" y="3708"/>
                </a:lnTo>
                <a:lnTo>
                  <a:pt x="480938" y="3708"/>
                </a:lnTo>
                <a:close/>
                <a:moveTo>
                  <a:pt x="421914" y="172537"/>
                </a:moveTo>
                <a:cubicBezTo>
                  <a:pt x="416372" y="173606"/>
                  <a:pt x="410745" y="174179"/>
                  <a:pt x="405101" y="174247"/>
                </a:cubicBezTo>
                <a:cubicBezTo>
                  <a:pt x="390683" y="174247"/>
                  <a:pt x="380643" y="167543"/>
                  <a:pt x="380438" y="151910"/>
                </a:cubicBezTo>
                <a:lnTo>
                  <a:pt x="427027" y="151910"/>
                </a:lnTo>
                <a:close/>
                <a:moveTo>
                  <a:pt x="364275" y="90064"/>
                </a:moveTo>
                <a:lnTo>
                  <a:pt x="364275" y="110759"/>
                </a:lnTo>
                <a:cubicBezTo>
                  <a:pt x="358044" y="119364"/>
                  <a:pt x="353522" y="129082"/>
                  <a:pt x="350951" y="139390"/>
                </a:cubicBezTo>
                <a:cubicBezTo>
                  <a:pt x="350195" y="142258"/>
                  <a:pt x="349663" y="145180"/>
                  <a:pt x="349360" y="148130"/>
                </a:cubicBezTo>
                <a:lnTo>
                  <a:pt x="334669" y="148130"/>
                </a:lnTo>
                <a:lnTo>
                  <a:pt x="347223" y="88524"/>
                </a:lnTo>
                <a:lnTo>
                  <a:pt x="304943" y="88524"/>
                </a:lnTo>
                <a:lnTo>
                  <a:pt x="267110" y="148164"/>
                </a:lnTo>
                <a:lnTo>
                  <a:pt x="264339" y="148164"/>
                </a:lnTo>
                <a:lnTo>
                  <a:pt x="264339" y="3759"/>
                </a:lnTo>
                <a:lnTo>
                  <a:pt x="364326" y="3759"/>
                </a:lnTo>
                <a:close/>
                <a:moveTo>
                  <a:pt x="308449" y="148130"/>
                </a:moveTo>
                <a:lnTo>
                  <a:pt x="293398" y="148130"/>
                </a:lnTo>
                <a:lnTo>
                  <a:pt x="316163" y="112315"/>
                </a:lnTo>
                <a:close/>
                <a:moveTo>
                  <a:pt x="247731" y="88388"/>
                </a:moveTo>
                <a:lnTo>
                  <a:pt x="222709" y="88388"/>
                </a:lnTo>
                <a:lnTo>
                  <a:pt x="205606" y="148130"/>
                </a:lnTo>
                <a:lnTo>
                  <a:pt x="179027" y="148130"/>
                </a:lnTo>
                <a:cubicBezTo>
                  <a:pt x="192538" y="143136"/>
                  <a:pt x="200765" y="133592"/>
                  <a:pt x="203314" y="119413"/>
                </a:cubicBezTo>
                <a:cubicBezTo>
                  <a:pt x="205400" y="108399"/>
                  <a:pt x="204408" y="101164"/>
                  <a:pt x="199893" y="95725"/>
                </a:cubicBezTo>
                <a:cubicBezTo>
                  <a:pt x="193154" y="87652"/>
                  <a:pt x="179642" y="88353"/>
                  <a:pt x="167653" y="88353"/>
                </a:cubicBezTo>
                <a:lnTo>
                  <a:pt x="147796" y="88353"/>
                </a:lnTo>
                <a:lnTo>
                  <a:pt x="147796" y="3759"/>
                </a:lnTo>
                <a:lnTo>
                  <a:pt x="247697" y="3759"/>
                </a:lnTo>
                <a:close/>
                <a:moveTo>
                  <a:pt x="231740" y="148130"/>
                </a:moveTo>
                <a:lnTo>
                  <a:pt x="242258" y="110759"/>
                </a:lnTo>
                <a:lnTo>
                  <a:pt x="242635" y="148130"/>
                </a:lnTo>
                <a:close/>
                <a:moveTo>
                  <a:pt x="158981" y="133934"/>
                </a:moveTo>
                <a:lnTo>
                  <a:pt x="158981" y="133934"/>
                </a:lnTo>
                <a:cubicBezTo>
                  <a:pt x="158007" y="133934"/>
                  <a:pt x="157032" y="134054"/>
                  <a:pt x="155920" y="134054"/>
                </a:cubicBezTo>
                <a:cubicBezTo>
                  <a:pt x="154466" y="134054"/>
                  <a:pt x="153320" y="134054"/>
                  <a:pt x="152243" y="134054"/>
                </a:cubicBezTo>
                <a:lnTo>
                  <a:pt x="145846" y="134054"/>
                </a:lnTo>
                <a:lnTo>
                  <a:pt x="148805" y="123125"/>
                </a:lnTo>
                <a:lnTo>
                  <a:pt x="150207" y="117686"/>
                </a:lnTo>
                <a:lnTo>
                  <a:pt x="153628" y="104961"/>
                </a:lnTo>
                <a:cubicBezTo>
                  <a:pt x="155116" y="104961"/>
                  <a:pt x="156570" y="104961"/>
                  <a:pt x="157972" y="104961"/>
                </a:cubicBezTo>
                <a:lnTo>
                  <a:pt x="162915" y="104961"/>
                </a:lnTo>
                <a:cubicBezTo>
                  <a:pt x="171467" y="104961"/>
                  <a:pt x="176718" y="105440"/>
                  <a:pt x="178668" y="108159"/>
                </a:cubicBezTo>
                <a:cubicBezTo>
                  <a:pt x="180156" y="110212"/>
                  <a:pt x="179967" y="113735"/>
                  <a:pt x="178206" y="119105"/>
                </a:cubicBezTo>
                <a:cubicBezTo>
                  <a:pt x="175196" y="128341"/>
                  <a:pt x="171364" y="133045"/>
                  <a:pt x="159084" y="133986"/>
                </a:cubicBezTo>
                <a:moveTo>
                  <a:pt x="131291" y="93741"/>
                </a:moveTo>
                <a:lnTo>
                  <a:pt x="129717" y="98872"/>
                </a:lnTo>
                <a:lnTo>
                  <a:pt x="115419" y="146471"/>
                </a:lnTo>
                <a:lnTo>
                  <a:pt x="114854" y="148181"/>
                </a:lnTo>
                <a:lnTo>
                  <a:pt x="67683" y="148181"/>
                </a:lnTo>
                <a:lnTo>
                  <a:pt x="64006" y="140365"/>
                </a:lnTo>
                <a:lnTo>
                  <a:pt x="114683" y="88524"/>
                </a:lnTo>
                <a:lnTo>
                  <a:pt x="82187" y="88524"/>
                </a:lnTo>
                <a:lnTo>
                  <a:pt x="42507" y="131283"/>
                </a:lnTo>
                <a:lnTo>
                  <a:pt x="55351" y="88524"/>
                </a:lnTo>
                <a:lnTo>
                  <a:pt x="31270" y="88524"/>
                </a:lnTo>
                <a:lnTo>
                  <a:pt x="31270" y="3759"/>
                </a:lnTo>
                <a:lnTo>
                  <a:pt x="131188" y="3759"/>
                </a:lnTo>
                <a:close/>
                <a:moveTo>
                  <a:pt x="377119" y="-89"/>
                </a:moveTo>
                <a:lnTo>
                  <a:pt x="377119" y="97076"/>
                </a:lnTo>
                <a:cubicBezTo>
                  <a:pt x="373861" y="99667"/>
                  <a:pt x="370856" y="102560"/>
                  <a:pt x="368140" y="105713"/>
                </a:cubicBezTo>
                <a:lnTo>
                  <a:pt x="368140" y="-89"/>
                </a:lnTo>
                <a:lnTo>
                  <a:pt x="260525" y="-89"/>
                </a:lnTo>
                <a:lnTo>
                  <a:pt x="260525" y="88388"/>
                </a:lnTo>
                <a:lnTo>
                  <a:pt x="251614" y="88388"/>
                </a:lnTo>
                <a:lnTo>
                  <a:pt x="251614" y="-89"/>
                </a:lnTo>
                <a:lnTo>
                  <a:pt x="143965" y="-89"/>
                </a:lnTo>
                <a:lnTo>
                  <a:pt x="143965" y="88524"/>
                </a:lnTo>
                <a:lnTo>
                  <a:pt x="135071" y="88524"/>
                </a:lnTo>
                <a:lnTo>
                  <a:pt x="135071" y="-89"/>
                </a:lnTo>
                <a:lnTo>
                  <a:pt x="27456" y="-89"/>
                </a:lnTo>
                <a:lnTo>
                  <a:pt x="27456" y="100907"/>
                </a:lnTo>
                <a:lnTo>
                  <a:pt x="-47" y="192480"/>
                </a:lnTo>
                <a:lnTo>
                  <a:pt x="24120" y="192480"/>
                </a:lnTo>
                <a:lnTo>
                  <a:pt x="36247" y="151927"/>
                </a:lnTo>
                <a:lnTo>
                  <a:pt x="39667" y="151927"/>
                </a:lnTo>
                <a:lnTo>
                  <a:pt x="59696" y="192480"/>
                </a:lnTo>
                <a:lnTo>
                  <a:pt x="89028" y="192480"/>
                </a:lnTo>
                <a:lnTo>
                  <a:pt x="69513" y="151927"/>
                </a:lnTo>
                <a:lnTo>
                  <a:pt x="113623" y="151927"/>
                </a:lnTo>
                <a:lnTo>
                  <a:pt x="101377" y="192480"/>
                </a:lnTo>
                <a:lnTo>
                  <a:pt x="127785" y="192480"/>
                </a:lnTo>
                <a:lnTo>
                  <a:pt x="139860" y="152047"/>
                </a:lnTo>
                <a:lnTo>
                  <a:pt x="145641" y="152047"/>
                </a:lnTo>
                <a:lnTo>
                  <a:pt x="145641" y="151927"/>
                </a:lnTo>
                <a:lnTo>
                  <a:pt x="204408" y="151927"/>
                </a:lnTo>
                <a:lnTo>
                  <a:pt x="192761" y="192360"/>
                </a:lnTo>
                <a:lnTo>
                  <a:pt x="219374" y="192360"/>
                </a:lnTo>
                <a:lnTo>
                  <a:pt x="230662" y="151927"/>
                </a:lnTo>
                <a:lnTo>
                  <a:pt x="242635" y="151927"/>
                </a:lnTo>
                <a:lnTo>
                  <a:pt x="242960" y="192360"/>
                </a:lnTo>
                <a:lnTo>
                  <a:pt x="265280" y="192360"/>
                </a:lnTo>
                <a:lnTo>
                  <a:pt x="290935" y="151927"/>
                </a:lnTo>
                <a:lnTo>
                  <a:pt x="307713" y="151927"/>
                </a:lnTo>
                <a:lnTo>
                  <a:pt x="299059" y="192360"/>
                </a:lnTo>
                <a:lnTo>
                  <a:pt x="325227" y="192360"/>
                </a:lnTo>
                <a:lnTo>
                  <a:pt x="333779" y="151927"/>
                </a:lnTo>
                <a:lnTo>
                  <a:pt x="348933" y="151927"/>
                </a:lnTo>
                <a:cubicBezTo>
                  <a:pt x="348334" y="164464"/>
                  <a:pt x="351533" y="175872"/>
                  <a:pt x="359845" y="183517"/>
                </a:cubicBezTo>
                <a:cubicBezTo>
                  <a:pt x="370004" y="192839"/>
                  <a:pt x="385603" y="194617"/>
                  <a:pt x="397131" y="194617"/>
                </a:cubicBezTo>
                <a:cubicBezTo>
                  <a:pt x="413526" y="194421"/>
                  <a:pt x="429850" y="192418"/>
                  <a:pt x="445807" y="188648"/>
                </a:cubicBezTo>
                <a:lnTo>
                  <a:pt x="454872" y="151927"/>
                </a:lnTo>
                <a:lnTo>
                  <a:pt x="484786" y="151927"/>
                </a:lnTo>
                <a:lnTo>
                  <a:pt x="484786" y="-89"/>
                </a:lnTo>
                <a:close/>
              </a:path>
            </a:pathLst>
          </a:custGeom>
          <a:solidFill>
            <a:schemeClr val="tx2"/>
          </a:solidFill>
          <a:ln w="1683" cap="flat">
            <a:noFill/>
            <a:prstDash val="solid"/>
            <a:miter/>
          </a:ln>
        </p:spPr>
        <p:txBody>
          <a:bodyPr rtlCol="0" anchor="ctr"/>
          <a:lstStyle/>
          <a:p>
            <a:endParaRPr lang="en-GB"/>
          </a:p>
        </p:txBody>
      </p:sp>
    </p:spTree>
    <p:extLst>
      <p:ext uri="{BB962C8B-B14F-4D97-AF65-F5344CB8AC3E}">
        <p14:creationId xmlns:p14="http://schemas.microsoft.com/office/powerpoint/2010/main" val="3333201622"/>
      </p:ext>
    </p:extLst>
  </p:cSld>
  <p:clrMap bg1="lt1" tx1="dk1" bg2="lt2" tx2="dk2" accent1="accent1" accent2="accent2" accent3="accent3" accent4="accent4" accent5="accent5" accent6="accent6" hlink="hlink" folHlink="folHlink"/>
  <p:sldLayoutIdLst>
    <p:sldLayoutId id="2147483789" r:id="rId1"/>
    <p:sldLayoutId id="2147483790" r:id="rId2"/>
    <p:sldLayoutId id="2147483792" r:id="rId3"/>
  </p:sldLayoutIdLst>
  <p:txStyles>
    <p:titleStyle>
      <a:lvl1pPr algn="l" defTabSz="914400" rtl="0" eaLnBrk="1" latinLnBrk="0" hangingPunct="1">
        <a:lnSpc>
          <a:spcPct val="70000"/>
        </a:lnSpc>
        <a:spcBef>
          <a:spcPct val="0"/>
        </a:spcBef>
        <a:buNone/>
        <a:defRPr sz="4400" kern="1200">
          <a:solidFill>
            <a:schemeClr val="accent2"/>
          </a:solidFill>
          <a:latin typeface="+mj-lt"/>
          <a:ea typeface="+mj-ea"/>
          <a:cs typeface="+mj-cs"/>
        </a:defRPr>
      </a:lvl1pPr>
    </p:titleStyle>
    <p:bodyStyle>
      <a:lvl1pPr marL="0" indent="0" algn="l" defTabSz="914400" rtl="0" eaLnBrk="1" latinLnBrk="0" hangingPunct="1">
        <a:lnSpc>
          <a:spcPct val="100000"/>
        </a:lnSpc>
        <a:spcBef>
          <a:spcPts val="0"/>
        </a:spcBef>
        <a:spcAft>
          <a:spcPts val="600"/>
        </a:spcAft>
        <a:buFontTx/>
        <a:buNone/>
        <a:defRPr sz="1600" b="1" kern="1200">
          <a:solidFill>
            <a:schemeClr val="accent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600" kern="1200">
          <a:solidFill>
            <a:schemeClr val="accent2"/>
          </a:solidFill>
          <a:latin typeface="+mn-lt"/>
          <a:ea typeface="+mn-ea"/>
          <a:cs typeface="+mn-cs"/>
        </a:defRPr>
      </a:lvl2pPr>
      <a:lvl3pPr marL="180975" indent="-180975" algn="l" defTabSz="914400" rtl="0" eaLnBrk="1" latinLnBrk="0" hangingPunct="1">
        <a:lnSpc>
          <a:spcPct val="100000"/>
        </a:lnSpc>
        <a:spcBef>
          <a:spcPts val="0"/>
        </a:spcBef>
        <a:spcAft>
          <a:spcPts val="600"/>
        </a:spcAft>
        <a:buClrTx/>
        <a:buFont typeface="Arial" panose="020B0604020202020204" pitchFamily="34" charset="0"/>
        <a:buChar char="•"/>
        <a:defRPr sz="1600" kern="1200">
          <a:solidFill>
            <a:schemeClr val="accent2"/>
          </a:solidFill>
          <a:latin typeface="+mn-lt"/>
          <a:ea typeface="+mn-ea"/>
          <a:cs typeface="+mn-cs"/>
        </a:defRPr>
      </a:lvl3pPr>
      <a:lvl4pPr marL="361950" indent="-180975" algn="l" defTabSz="914400" rtl="0" eaLnBrk="1" latinLnBrk="0" hangingPunct="1">
        <a:lnSpc>
          <a:spcPct val="100000"/>
        </a:lnSpc>
        <a:spcBef>
          <a:spcPts val="0"/>
        </a:spcBef>
        <a:spcAft>
          <a:spcPts val="600"/>
        </a:spcAft>
        <a:buClrTx/>
        <a:buFont typeface="Arial" panose="020B0604020202020204" pitchFamily="34" charset="0"/>
        <a:buChar char="-"/>
        <a:defRPr sz="1600" kern="1200">
          <a:solidFill>
            <a:schemeClr val="accent2"/>
          </a:solidFill>
          <a:latin typeface="+mn-lt"/>
          <a:ea typeface="+mn-ea"/>
          <a:cs typeface="+mn-cs"/>
        </a:defRPr>
      </a:lvl4pPr>
      <a:lvl5pPr marL="542925" indent="-180975" algn="l" defTabSz="914400" rtl="0" eaLnBrk="1" latinLnBrk="0" hangingPunct="1">
        <a:lnSpc>
          <a:spcPct val="100000"/>
        </a:lnSpc>
        <a:spcBef>
          <a:spcPts val="0"/>
        </a:spcBef>
        <a:spcAft>
          <a:spcPts val="600"/>
        </a:spcAft>
        <a:buClrTx/>
        <a:buFont typeface="Arial" panose="020B0604020202020204" pitchFamily="34" charset="0"/>
        <a:buChar char="•"/>
        <a:defRPr sz="1600" kern="1200" baseline="0">
          <a:solidFill>
            <a:schemeClr val="accent2"/>
          </a:solidFill>
          <a:latin typeface="+mn-lt"/>
          <a:ea typeface="+mn-ea"/>
          <a:cs typeface="+mn-cs"/>
        </a:defRPr>
      </a:lvl5pPr>
      <a:lvl6pPr marL="719138" indent="-180975"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896938" indent="-1778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074738" indent="-1778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1257300" indent="-182563" algn="l" defTabSz="914400" rtl="0" eaLnBrk="1" latinLnBrk="0" hangingPunct="1">
        <a:lnSpc>
          <a:spcPct val="90000"/>
        </a:lnSpc>
        <a:spcBef>
          <a:spcPts val="500"/>
        </a:spcBef>
        <a:buFont typeface="Arial" panose="020B0604020202020204" pitchFamily="34" charset="0"/>
        <a:buChar char="•"/>
        <a:defRPr sz="1500" kern="1200">
          <a:solidFill>
            <a:schemeClr val="tx2"/>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3702" userDrawn="1">
          <p15:clr>
            <a:srgbClr val="F26B43"/>
          </p15:clr>
        </p15:guide>
        <p15:guide id="2" pos="627" userDrawn="1">
          <p15:clr>
            <a:srgbClr val="F26B43"/>
          </p15:clr>
        </p15:guide>
        <p15:guide id="3" pos="7055" userDrawn="1">
          <p15:clr>
            <a:srgbClr val="F26B43"/>
          </p15:clr>
        </p15:guide>
        <p15:guide id="4" orient="horz" pos="838" userDrawn="1">
          <p15:clr>
            <a:srgbClr val="F26B43"/>
          </p15:clr>
        </p15:guide>
        <p15:guide id="5" orient="horz" pos="612" userDrawn="1">
          <p15:clr>
            <a:srgbClr val="F26B43"/>
          </p15:clr>
        </p15:guide>
        <p15:guide id="6" orient="horz" pos="272"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3" Type="http://schemas.openxmlformats.org/officeDocument/2006/relationships/hyperlink" Target="https://ec.europa.eu/eurostat/databrowser/view/nama_10_a64__custom_17986347/default/table" TargetMode="External"/><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hyperlink" Target="https://data.stat.gov.lv/pxweb/lv/OSP_PUB/START__VEK__IK__IKP/IKP060/" TargetMode="External"/></Relationships>
</file>

<file path=ppt/slides/_rels/slide6.xml.rels><?xml version="1.0" encoding="UTF-8" standalone="yes"?>
<Relationships xmlns="http://schemas.openxmlformats.org/package/2006/relationships"><Relationship Id="rId3" Type="http://schemas.openxmlformats.org/officeDocument/2006/relationships/hyperlink" Target="https://data.stat.gov.lv/pxweb/lv/OSP_PUB/START__VEK__IK__IKP/IKP060/" TargetMode="External"/><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hyperlink" Target="https://data.stat.gov.lv/pxweb/lv/OSP_PUB/START__VEK__IK__IKP/IKP060/"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8.xml.rels><?xml version="1.0" encoding="UTF-8" standalone="yes"?>
<Relationships xmlns="http://schemas.openxmlformats.org/package/2006/relationships"><Relationship Id="rId3" Type="http://schemas.openxmlformats.org/officeDocument/2006/relationships/hyperlink" Target="https://www.vid.gov.lv/lv/nozaru-statistikas-katalogs/vid-administretie-kopbudzeta-ienemumi-2024"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chart" Target="../charts/chart4.xml"/></Relationships>
</file>

<file path=ppt/slides/_rels/slide9.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hyperlink" Target="https://www.vmd.gov.lv/lv/meza-statistikas-cd" TargetMode="External"/><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5.xml"/></Relationships>
</file>

<file path=ppt/slides/_rels/slide18.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5.xml"/></Relationships>
</file>

<file path=ppt/slides/_rels/slide20.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chart" Target="../charts/chart1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4.xml"/><Relationship Id="rId4" Type="http://schemas.openxmlformats.org/officeDocument/2006/relationships/image" Target="../media/image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hyperlink" Target="https://www.linkedin.com/company/kpmglatvia"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hyperlink" Target="https://www.instagram.com/kpmglatvia" TargetMode="External"/><Relationship Id="rId4" Type="http://schemas.openxmlformats.org/officeDocument/2006/relationships/hyperlink" Target="https://www.facebook.com/kpmglatvia"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72F452-CC08-ACFC-7024-15CBF7046438}"/>
            </a:ext>
          </a:extLst>
        </p:cNvPr>
        <p:cNvGrpSpPr/>
        <p:nvPr/>
      </p:nvGrpSpPr>
      <p:grpSpPr>
        <a:xfrm>
          <a:off x="0" y="0"/>
          <a:ext cx="0" cy="0"/>
          <a:chOff x="0" y="0"/>
          <a:chExt cx="0" cy="0"/>
        </a:xfrm>
      </p:grpSpPr>
      <p:pic>
        <p:nvPicPr>
          <p:cNvPr id="3" name="Picture 2">
            <a:extLst>
              <a:ext uri="{FF2B5EF4-FFF2-40B4-BE49-F238E27FC236}">
                <a16:creationId xmlns:a16="http://schemas.microsoft.com/office/drawing/2014/main" id="{DEF1702D-C105-1B9B-BA4D-29962C6EC2B9}"/>
              </a:ext>
            </a:extLst>
          </p:cNvPr>
          <p:cNvPicPr>
            <a:picLocks noChangeAspect="1"/>
          </p:cNvPicPr>
          <p:nvPr/>
        </p:nvPicPr>
        <p:blipFill>
          <a:blip r:embed="rId2" cstate="print">
            <a:extLst>
              <a:ext uri="{28A0092B-C50C-407E-A947-70E740481C1C}">
                <a14:useLocalDpi xmlns:a14="http://schemas.microsoft.com/office/drawing/2010/main" val="0"/>
              </a:ext>
            </a:extLst>
          </a:blip>
          <a:srcRect t="-184" b="1"/>
          <a:stretch>
            <a:fillRect/>
          </a:stretch>
        </p:blipFill>
        <p:spPr>
          <a:xfrm>
            <a:off x="0" y="-12560"/>
            <a:ext cx="12192000" cy="6857999"/>
          </a:xfrm>
          <a:prstGeom prst="rect">
            <a:avLst/>
          </a:prstGeom>
        </p:spPr>
      </p:pic>
      <p:sp>
        <p:nvSpPr>
          <p:cNvPr id="5" name="Rectangle 4">
            <a:extLst>
              <a:ext uri="{FF2B5EF4-FFF2-40B4-BE49-F238E27FC236}">
                <a16:creationId xmlns:a16="http://schemas.microsoft.com/office/drawing/2014/main" id="{4557C61C-D385-7CC8-ADE5-5A627A99D0E4}"/>
              </a:ext>
            </a:extLst>
          </p:cNvPr>
          <p:cNvSpPr/>
          <p:nvPr/>
        </p:nvSpPr>
        <p:spPr>
          <a:xfrm>
            <a:off x="-1" y="0"/>
            <a:ext cx="9324975" cy="6857999"/>
          </a:xfrm>
          <a:prstGeom prst="rect">
            <a:avLst/>
          </a:prstGeom>
          <a:gradFill>
            <a:gsLst>
              <a:gs pos="0">
                <a:schemeClr val="accent2">
                  <a:alpha val="81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err="1">
              <a:solidFill>
                <a:schemeClr val="bg1"/>
              </a:solidFill>
            </a:endParaRPr>
          </a:p>
        </p:txBody>
      </p:sp>
      <p:sp>
        <p:nvSpPr>
          <p:cNvPr id="6" name="Title 2">
            <a:extLst>
              <a:ext uri="{FF2B5EF4-FFF2-40B4-BE49-F238E27FC236}">
                <a16:creationId xmlns:a16="http://schemas.microsoft.com/office/drawing/2014/main" id="{52CD59C2-499C-28F1-1C46-49C006F3D1A4}"/>
              </a:ext>
            </a:extLst>
          </p:cNvPr>
          <p:cNvSpPr>
            <a:spLocks noGrp="1"/>
          </p:cNvSpPr>
          <p:nvPr>
            <p:ph type="ctrTitle"/>
          </p:nvPr>
        </p:nvSpPr>
        <p:spPr>
          <a:xfrm>
            <a:off x="995363" y="1614148"/>
            <a:ext cx="6734508" cy="2903488"/>
          </a:xfrm>
        </p:spPr>
        <p:txBody>
          <a:bodyPr/>
          <a:lstStyle/>
          <a:p>
            <a:r>
              <a:rPr lang="lv-LV" noProof="0"/>
              <a:t>Meža un saistīto nozaru sociālekonomiskās ietekmes izvērtējums</a:t>
            </a:r>
            <a:endParaRPr lang="lv-LV" sz="9600" noProof="0"/>
          </a:p>
        </p:txBody>
      </p:sp>
      <p:sp>
        <p:nvSpPr>
          <p:cNvPr id="7" name="Subtitle 4">
            <a:extLst>
              <a:ext uri="{FF2B5EF4-FFF2-40B4-BE49-F238E27FC236}">
                <a16:creationId xmlns:a16="http://schemas.microsoft.com/office/drawing/2014/main" id="{96B2A6AD-458D-9F79-47A0-9895B5919C5E}"/>
              </a:ext>
            </a:extLst>
          </p:cNvPr>
          <p:cNvSpPr>
            <a:spLocks noGrp="1"/>
          </p:cNvSpPr>
          <p:nvPr>
            <p:ph type="body" sz="quarter" idx="11"/>
          </p:nvPr>
        </p:nvSpPr>
        <p:spPr>
          <a:xfrm>
            <a:off x="995362" y="4835549"/>
            <a:ext cx="7145337" cy="816606"/>
          </a:xfrm>
        </p:spPr>
        <p:txBody>
          <a:bodyPr/>
          <a:lstStyle/>
          <a:p>
            <a:r>
              <a:rPr lang="lv-LV" sz="1800" noProof="0" dirty="0"/>
              <a:t>Reģionālo konferenču cikls</a:t>
            </a:r>
          </a:p>
          <a:p>
            <a:r>
              <a:rPr lang="lv-LV" sz="1800" noProof="0" dirty="0"/>
              <a:t> «Bioekonomikas pētījumu rezultāti reģionu attīstībai»</a:t>
            </a:r>
          </a:p>
          <a:p>
            <a:pPr lvl="1"/>
            <a:r>
              <a:rPr lang="lv-LV" sz="1800" noProof="0" dirty="0"/>
              <a:t>—</a:t>
            </a:r>
          </a:p>
          <a:p>
            <a:pPr lvl="1"/>
            <a:r>
              <a:rPr lang="lv-LV" sz="1800" noProof="0" dirty="0"/>
              <a:t>2026. gada 14. oktobris</a:t>
            </a:r>
          </a:p>
        </p:txBody>
      </p:sp>
      <p:pic>
        <p:nvPicPr>
          <p:cNvPr id="9" name="Picture 8">
            <a:extLst>
              <a:ext uri="{FF2B5EF4-FFF2-40B4-BE49-F238E27FC236}">
                <a16:creationId xmlns:a16="http://schemas.microsoft.com/office/drawing/2014/main" id="{D8CF9493-0C41-E501-808E-35E488F83781}"/>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4187" y="-25120"/>
            <a:ext cx="1575821" cy="1164068"/>
          </a:xfrm>
          <a:prstGeom prst="rect">
            <a:avLst/>
          </a:prstGeom>
        </p:spPr>
      </p:pic>
    </p:spTree>
    <p:extLst>
      <p:ext uri="{BB962C8B-B14F-4D97-AF65-F5344CB8AC3E}">
        <p14:creationId xmlns:p14="http://schemas.microsoft.com/office/powerpoint/2010/main" val="24165147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 name="Rectangle 68">
            <a:extLst>
              <a:ext uri="{FF2B5EF4-FFF2-40B4-BE49-F238E27FC236}">
                <a16:creationId xmlns:a16="http://schemas.microsoft.com/office/drawing/2014/main" id="{516614FE-C573-1FAA-CED8-698B5418767B}"/>
              </a:ext>
            </a:extLst>
          </p:cNvPr>
          <p:cNvSpPr/>
          <p:nvPr/>
        </p:nvSpPr>
        <p:spPr>
          <a:xfrm>
            <a:off x="995364" y="1184553"/>
            <a:ext cx="2126251" cy="527678"/>
          </a:xfrm>
          <a:prstGeom prst="rect">
            <a:avLst/>
          </a:prstGeom>
          <a:solidFill>
            <a:schemeClr val="tx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lv-LV" sz="1500" err="1">
              <a:solidFill>
                <a:schemeClr val="bg1"/>
              </a:solidFill>
            </a:endParaRPr>
          </a:p>
        </p:txBody>
      </p:sp>
      <p:sp>
        <p:nvSpPr>
          <p:cNvPr id="2" name="Title 1">
            <a:extLst>
              <a:ext uri="{FF2B5EF4-FFF2-40B4-BE49-F238E27FC236}">
                <a16:creationId xmlns:a16="http://schemas.microsoft.com/office/drawing/2014/main" id="{3B72AFD5-6C45-EB31-BCDB-69C3C5C94D14}"/>
              </a:ext>
            </a:extLst>
          </p:cNvPr>
          <p:cNvSpPr>
            <a:spLocks noGrp="1"/>
          </p:cNvSpPr>
          <p:nvPr>
            <p:ph type="title"/>
          </p:nvPr>
        </p:nvSpPr>
        <p:spPr/>
        <p:txBody>
          <a:bodyPr/>
          <a:lstStyle/>
          <a:p>
            <a:r>
              <a:rPr lang="lv-LV" sz="4000"/>
              <a:t>Projekta mērķis un tvērums</a:t>
            </a:r>
            <a:endParaRPr lang="en-GB" sz="4000"/>
          </a:p>
        </p:txBody>
      </p:sp>
      <p:sp>
        <p:nvSpPr>
          <p:cNvPr id="27" name="TextBox 26">
            <a:extLst>
              <a:ext uri="{FF2B5EF4-FFF2-40B4-BE49-F238E27FC236}">
                <a16:creationId xmlns:a16="http://schemas.microsoft.com/office/drawing/2014/main" id="{653E202D-E418-EC50-EE21-9BB69BB4B997}"/>
              </a:ext>
            </a:extLst>
          </p:cNvPr>
          <p:cNvSpPr txBox="1"/>
          <p:nvPr/>
        </p:nvSpPr>
        <p:spPr>
          <a:xfrm>
            <a:off x="904882" y="5660386"/>
            <a:ext cx="10196950" cy="400110"/>
          </a:xfrm>
          <a:prstGeom prst="rect">
            <a:avLst/>
          </a:prstGeom>
          <a:noFill/>
        </p:spPr>
        <p:txBody>
          <a:bodyPr wrap="square">
            <a:spAutoFit/>
          </a:bodyPr>
          <a:lstStyle/>
          <a:p>
            <a:r>
              <a:rPr lang="lv-LV" sz="1000" i="1" noProof="0">
                <a:solidFill>
                  <a:schemeClr val="tx2"/>
                </a:solidFill>
                <a:effectLst/>
                <a:latin typeface="Arial" panose="020B0604020202020204" pitchFamily="34" charset="0"/>
                <a:ea typeface="Arial Unicode MS"/>
                <a:cs typeface="Times New Roman" panose="02020603050405020304" pitchFamily="18" charset="0"/>
              </a:rPr>
              <a:t>Projekta ietvaros izmantoti dati un informācija no Oficiālās statistikas portāla, Valsts ieņēmumu dienesta, </a:t>
            </a:r>
            <a:r>
              <a:rPr lang="lv-LV" sz="1000" i="1" noProof="0" err="1">
                <a:solidFill>
                  <a:schemeClr val="tx2"/>
                </a:solidFill>
                <a:effectLst/>
                <a:latin typeface="Arial" panose="020B0604020202020204" pitchFamily="34" charset="0"/>
                <a:ea typeface="Arial Unicode MS"/>
                <a:cs typeface="Times New Roman" panose="02020603050405020304" pitchFamily="18" charset="0"/>
              </a:rPr>
              <a:t>Eurostat</a:t>
            </a:r>
            <a:r>
              <a:rPr lang="lv-LV" sz="1000" i="1" noProof="0">
                <a:solidFill>
                  <a:schemeClr val="tx2"/>
                </a:solidFill>
                <a:effectLst/>
                <a:latin typeface="Arial" panose="020B0604020202020204" pitchFamily="34" charset="0"/>
                <a:ea typeface="Arial Unicode MS"/>
                <a:cs typeface="Times New Roman" panose="02020603050405020304" pitchFamily="18" charset="0"/>
              </a:rPr>
              <a:t>, Valsts meža dienesta un Lursoft IT sniegtā informācija par nozares uzņēmumu gada pārskatiem par 2024. gadu </a:t>
            </a:r>
          </a:p>
        </p:txBody>
      </p:sp>
      <p:sp>
        <p:nvSpPr>
          <p:cNvPr id="7" name="TextBox 6">
            <a:extLst>
              <a:ext uri="{FF2B5EF4-FFF2-40B4-BE49-F238E27FC236}">
                <a16:creationId xmlns:a16="http://schemas.microsoft.com/office/drawing/2014/main" id="{43E8B331-9AF7-4F23-8764-24DDD0EBDD1A}"/>
              </a:ext>
            </a:extLst>
          </p:cNvPr>
          <p:cNvSpPr txBox="1"/>
          <p:nvPr/>
        </p:nvSpPr>
        <p:spPr>
          <a:xfrm>
            <a:off x="1139042" y="1845261"/>
            <a:ext cx="9770741" cy="634261"/>
          </a:xfrm>
          <a:prstGeom prst="rect">
            <a:avLst/>
          </a:prstGeom>
        </p:spPr>
        <p:txBody>
          <a:bodyPr vert="horz" wrap="square" lIns="0" tIns="0" rIns="0" bIns="0" rtlCol="0" anchor="t" anchorCtr="0">
            <a:noAutofit/>
          </a:bodyPr>
          <a:lstStyle/>
          <a:p>
            <a:pPr marL="171450" indent="-171450" algn="just">
              <a:buFont typeface="Arial" panose="020B0604020202020204" pitchFamily="34" charset="0"/>
              <a:buChar char="•"/>
            </a:pPr>
            <a:r>
              <a:rPr lang="lv-LV">
                <a:solidFill>
                  <a:schemeClr val="tx2"/>
                </a:solidFill>
              </a:rPr>
              <a:t>Veikt AS “Latvijas valsts meži”, meža un saistīto nozaru </a:t>
            </a:r>
            <a:r>
              <a:rPr lang="lv-LV" b="1">
                <a:solidFill>
                  <a:schemeClr val="tx2"/>
                </a:solidFill>
              </a:rPr>
              <a:t>sociālekonomisko analīzi </a:t>
            </a:r>
            <a:r>
              <a:rPr lang="lv-LV">
                <a:solidFill>
                  <a:schemeClr val="tx2"/>
                </a:solidFill>
              </a:rPr>
              <a:t>par 2024. gadu;</a:t>
            </a:r>
          </a:p>
          <a:p>
            <a:pPr marL="171450" indent="-171450" algn="just">
              <a:buFont typeface="Arial" panose="020B0604020202020204" pitchFamily="34" charset="0"/>
              <a:buChar char="•"/>
            </a:pPr>
            <a:r>
              <a:rPr lang="lv-LV">
                <a:solidFill>
                  <a:schemeClr val="tx2"/>
                </a:solidFill>
              </a:rPr>
              <a:t>Analizēt un novērtēt meža un saistīto nozaru dažādu attīstības scenāriju, tostarp dažādu mežizstrādes apjomu, </a:t>
            </a:r>
            <a:r>
              <a:rPr lang="lv-LV" b="1">
                <a:solidFill>
                  <a:schemeClr val="tx2"/>
                </a:solidFill>
              </a:rPr>
              <a:t>iespējamo ietekmi uz Latvijas ekonomiku.</a:t>
            </a:r>
          </a:p>
        </p:txBody>
      </p:sp>
      <p:sp>
        <p:nvSpPr>
          <p:cNvPr id="18" name="TextBox 17">
            <a:extLst>
              <a:ext uri="{FF2B5EF4-FFF2-40B4-BE49-F238E27FC236}">
                <a16:creationId xmlns:a16="http://schemas.microsoft.com/office/drawing/2014/main" id="{70179818-D916-56F7-CFD6-BD1E92E0BDD4}"/>
              </a:ext>
            </a:extLst>
          </p:cNvPr>
          <p:cNvSpPr txBox="1"/>
          <p:nvPr/>
        </p:nvSpPr>
        <p:spPr>
          <a:xfrm>
            <a:off x="1139043" y="1227199"/>
            <a:ext cx="1918564" cy="484977"/>
          </a:xfrm>
          <a:prstGeom prst="rect">
            <a:avLst/>
          </a:prstGeom>
        </p:spPr>
        <p:txBody>
          <a:bodyPr vert="horz" wrap="square" lIns="0" tIns="0" rIns="0" bIns="0" rtlCol="0" anchor="t" anchorCtr="0">
            <a:noAutofit/>
          </a:bodyPr>
          <a:lstStyle/>
          <a:p>
            <a:pPr algn="l">
              <a:spcAft>
                <a:spcPts val="600"/>
              </a:spcAft>
            </a:pPr>
            <a:r>
              <a:rPr lang="lv-LV" sz="2400" b="1">
                <a:solidFill>
                  <a:schemeClr val="bg1"/>
                </a:solidFill>
                <a:latin typeface="+mj-lt"/>
              </a:rPr>
              <a:t>Projekta mērķis bija:</a:t>
            </a:r>
          </a:p>
        </p:txBody>
      </p:sp>
      <p:sp>
        <p:nvSpPr>
          <p:cNvPr id="25" name="Rectangle 24">
            <a:extLst>
              <a:ext uri="{FF2B5EF4-FFF2-40B4-BE49-F238E27FC236}">
                <a16:creationId xmlns:a16="http://schemas.microsoft.com/office/drawing/2014/main" id="{59AFC1E4-0EA3-33CF-E199-B163A2CF17C6}"/>
              </a:ext>
            </a:extLst>
          </p:cNvPr>
          <p:cNvSpPr/>
          <p:nvPr/>
        </p:nvSpPr>
        <p:spPr>
          <a:xfrm>
            <a:off x="981923" y="3160895"/>
            <a:ext cx="3908044" cy="533400"/>
          </a:xfrm>
          <a:prstGeom prst="rect">
            <a:avLst/>
          </a:prstGeom>
          <a:solidFill>
            <a:schemeClr val="tx2"/>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lv-LV" sz="1500" err="1">
              <a:solidFill>
                <a:schemeClr val="bg1"/>
              </a:solidFill>
            </a:endParaRPr>
          </a:p>
        </p:txBody>
      </p:sp>
      <p:sp>
        <p:nvSpPr>
          <p:cNvPr id="28" name="TextBox 27">
            <a:extLst>
              <a:ext uri="{FF2B5EF4-FFF2-40B4-BE49-F238E27FC236}">
                <a16:creationId xmlns:a16="http://schemas.microsoft.com/office/drawing/2014/main" id="{3555802F-7243-548B-03EB-1DC1DCACFCD5}"/>
              </a:ext>
            </a:extLst>
          </p:cNvPr>
          <p:cNvSpPr txBox="1"/>
          <p:nvPr/>
        </p:nvSpPr>
        <p:spPr>
          <a:xfrm>
            <a:off x="1125601" y="3210081"/>
            <a:ext cx="3828374" cy="484977"/>
          </a:xfrm>
          <a:prstGeom prst="rect">
            <a:avLst/>
          </a:prstGeom>
        </p:spPr>
        <p:txBody>
          <a:bodyPr vert="horz" wrap="square" lIns="0" tIns="0" rIns="0" bIns="0" rtlCol="0" anchor="t" anchorCtr="0">
            <a:noAutofit/>
          </a:bodyPr>
          <a:lstStyle/>
          <a:p>
            <a:pPr algn="l">
              <a:spcAft>
                <a:spcPts val="600"/>
              </a:spcAft>
            </a:pPr>
            <a:r>
              <a:rPr lang="lv-LV" sz="2400" b="1">
                <a:solidFill>
                  <a:schemeClr val="bg1"/>
                </a:solidFill>
                <a:latin typeface="+mj-lt"/>
              </a:rPr>
              <a:t>Meža nozares tvērums projekta ietvaros:</a:t>
            </a:r>
          </a:p>
        </p:txBody>
      </p:sp>
      <p:sp>
        <p:nvSpPr>
          <p:cNvPr id="30" name="TextBox 29">
            <a:extLst>
              <a:ext uri="{FF2B5EF4-FFF2-40B4-BE49-F238E27FC236}">
                <a16:creationId xmlns:a16="http://schemas.microsoft.com/office/drawing/2014/main" id="{16E51593-CDD2-CCD5-E71C-BF04DFF14884}"/>
              </a:ext>
            </a:extLst>
          </p:cNvPr>
          <p:cNvSpPr txBox="1"/>
          <p:nvPr/>
        </p:nvSpPr>
        <p:spPr>
          <a:xfrm>
            <a:off x="1976441" y="3695058"/>
            <a:ext cx="498176" cy="710477"/>
          </a:xfrm>
          <a:prstGeom prst="rect">
            <a:avLst/>
          </a:prstGeom>
        </p:spPr>
        <p:txBody>
          <a:bodyPr vert="horz" wrap="square" lIns="0" tIns="0" rIns="0" bIns="0" rtlCol="0" anchor="t" anchorCtr="0">
            <a:no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lv-LV" sz="4800" b="1" i="0" u="none" strike="noStrike" kern="1200" cap="none" spc="0" normalizeH="0" baseline="0" noProof="0" dirty="0">
                <a:ln>
                  <a:noFill/>
                </a:ln>
                <a:solidFill>
                  <a:srgbClr val="00338D"/>
                </a:solidFill>
                <a:effectLst/>
                <a:uLnTx/>
                <a:uFillTx/>
                <a:latin typeface="KPMG Bold"/>
                <a:ea typeface="+mn-ea"/>
                <a:cs typeface="+mn-cs"/>
              </a:rPr>
              <a:t>01</a:t>
            </a:r>
            <a:endParaRPr kumimoji="0" lang="en-GB" sz="4800" b="1" i="0" u="none" strike="noStrike" kern="1200" cap="none" spc="0" normalizeH="0" baseline="0" noProof="0" dirty="0">
              <a:ln>
                <a:noFill/>
              </a:ln>
              <a:solidFill>
                <a:srgbClr val="00338D"/>
              </a:solidFill>
              <a:effectLst/>
              <a:uLnTx/>
              <a:uFillTx/>
              <a:latin typeface="KPMG Bold"/>
              <a:ea typeface="+mn-ea"/>
              <a:cs typeface="+mn-cs"/>
            </a:endParaRPr>
          </a:p>
        </p:txBody>
      </p:sp>
      <p:sp>
        <p:nvSpPr>
          <p:cNvPr id="32" name="Rectangle 31">
            <a:extLst>
              <a:ext uri="{FF2B5EF4-FFF2-40B4-BE49-F238E27FC236}">
                <a16:creationId xmlns:a16="http://schemas.microsoft.com/office/drawing/2014/main" id="{177D44CF-E462-9ABC-3CDF-89DDBCC23CE5}"/>
              </a:ext>
            </a:extLst>
          </p:cNvPr>
          <p:cNvSpPr/>
          <p:nvPr/>
        </p:nvSpPr>
        <p:spPr>
          <a:xfrm>
            <a:off x="995364" y="4271943"/>
            <a:ext cx="2404556" cy="854467"/>
          </a:xfrm>
          <a:prstGeom prst="rect">
            <a:avLst/>
          </a:prstGeom>
          <a:solidFill>
            <a:schemeClr val="bg1">
              <a:lumMod val="95000"/>
            </a:schemeClr>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500" b="0" i="0" u="none" strike="noStrike" kern="1200" cap="none" spc="0" normalizeH="0" baseline="0" noProof="0" err="1">
              <a:ln>
                <a:noFill/>
              </a:ln>
              <a:solidFill>
                <a:srgbClr val="FFFFFF"/>
              </a:solidFill>
              <a:effectLst/>
              <a:uLnTx/>
              <a:uFillTx/>
              <a:latin typeface="Arial"/>
              <a:ea typeface="+mn-ea"/>
              <a:cs typeface="+mn-cs"/>
            </a:endParaRPr>
          </a:p>
        </p:txBody>
      </p:sp>
      <p:sp>
        <p:nvSpPr>
          <p:cNvPr id="34" name="TextBox 33">
            <a:extLst>
              <a:ext uri="{FF2B5EF4-FFF2-40B4-BE49-F238E27FC236}">
                <a16:creationId xmlns:a16="http://schemas.microsoft.com/office/drawing/2014/main" id="{4A9DB7BF-1147-1DA0-4446-8FF323181D91}"/>
              </a:ext>
            </a:extLst>
          </p:cNvPr>
          <p:cNvSpPr txBox="1"/>
          <p:nvPr/>
        </p:nvSpPr>
        <p:spPr>
          <a:xfrm>
            <a:off x="1339807" y="4539127"/>
            <a:ext cx="2227375" cy="484977"/>
          </a:xfrm>
          <a:prstGeom prst="rect">
            <a:avLst/>
          </a:prstGeom>
        </p:spPr>
        <p:txBody>
          <a:bodyPr vert="horz" wrap="square" lIns="0" tIns="0" rIns="0" bIns="0" rtlCol="0" anchor="t" anchorCtr="0">
            <a:noAutofit/>
          </a:bodyPr>
          <a:lstStyle/>
          <a:p>
            <a:pPr algn="l">
              <a:spcAft>
                <a:spcPts val="600"/>
              </a:spcAft>
            </a:pPr>
            <a:r>
              <a:rPr lang="lv-LV" sz="2000" b="1">
                <a:solidFill>
                  <a:schemeClr val="tx2"/>
                </a:solidFill>
                <a:latin typeface="+mj-lt"/>
              </a:rPr>
              <a:t>Meža apsaimniekošana</a:t>
            </a:r>
            <a:endParaRPr lang="lv-LV" sz="2000" b="1">
              <a:solidFill>
                <a:schemeClr val="bg1"/>
              </a:solidFill>
              <a:latin typeface="+mj-lt"/>
            </a:endParaRPr>
          </a:p>
        </p:txBody>
      </p:sp>
      <p:sp>
        <p:nvSpPr>
          <p:cNvPr id="35" name="Rectangle 34">
            <a:extLst>
              <a:ext uri="{FF2B5EF4-FFF2-40B4-BE49-F238E27FC236}">
                <a16:creationId xmlns:a16="http://schemas.microsoft.com/office/drawing/2014/main" id="{D0847BD3-73C7-743B-8E20-A9C14D7778B5}"/>
              </a:ext>
            </a:extLst>
          </p:cNvPr>
          <p:cNvSpPr/>
          <p:nvPr/>
        </p:nvSpPr>
        <p:spPr>
          <a:xfrm>
            <a:off x="995364" y="5175621"/>
            <a:ext cx="2404556" cy="396023"/>
          </a:xfrm>
          <a:prstGeom prst="rect">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lv-LV" sz="1500" err="1">
              <a:solidFill>
                <a:schemeClr val="bg1"/>
              </a:solidFill>
            </a:endParaRPr>
          </a:p>
        </p:txBody>
      </p:sp>
      <p:sp>
        <p:nvSpPr>
          <p:cNvPr id="37" name="TextBox 36">
            <a:extLst>
              <a:ext uri="{FF2B5EF4-FFF2-40B4-BE49-F238E27FC236}">
                <a16:creationId xmlns:a16="http://schemas.microsoft.com/office/drawing/2014/main" id="{7812710D-4C8A-9746-22D8-FAFD8B4D0069}"/>
              </a:ext>
            </a:extLst>
          </p:cNvPr>
          <p:cNvSpPr txBox="1"/>
          <p:nvPr/>
        </p:nvSpPr>
        <p:spPr>
          <a:xfrm>
            <a:off x="1842545" y="5184720"/>
            <a:ext cx="710194" cy="484977"/>
          </a:xfrm>
          <a:prstGeom prst="rect">
            <a:avLst/>
          </a:prstGeom>
        </p:spPr>
        <p:txBody>
          <a:bodyPr vert="horz" wrap="square" lIns="0" tIns="0" rIns="0" bIns="0" rtlCol="0" anchor="t" anchorCtr="0">
            <a:noAutofit/>
          </a:bodyPr>
          <a:lstStyle/>
          <a:p>
            <a:pPr algn="l">
              <a:spcAft>
                <a:spcPts val="600"/>
              </a:spcAft>
            </a:pPr>
            <a:r>
              <a:rPr lang="lv-LV" sz="2000" b="1">
                <a:solidFill>
                  <a:schemeClr val="bg1"/>
                </a:solidFill>
                <a:latin typeface="+mj-lt"/>
              </a:rPr>
              <a:t>NACE A02</a:t>
            </a:r>
          </a:p>
        </p:txBody>
      </p:sp>
      <p:sp>
        <p:nvSpPr>
          <p:cNvPr id="39" name="TextBox 38">
            <a:extLst>
              <a:ext uri="{FF2B5EF4-FFF2-40B4-BE49-F238E27FC236}">
                <a16:creationId xmlns:a16="http://schemas.microsoft.com/office/drawing/2014/main" id="{ECF9616D-9DFF-6629-3409-1B8FA919655C}"/>
              </a:ext>
            </a:extLst>
          </p:cNvPr>
          <p:cNvSpPr txBox="1"/>
          <p:nvPr/>
        </p:nvSpPr>
        <p:spPr>
          <a:xfrm>
            <a:off x="4455799" y="3695058"/>
            <a:ext cx="498176" cy="710477"/>
          </a:xfrm>
          <a:prstGeom prst="rect">
            <a:avLst/>
          </a:prstGeom>
        </p:spPr>
        <p:txBody>
          <a:bodyPr vert="horz" wrap="square" lIns="0" tIns="0" rIns="0" bIns="0" rtlCol="0" anchor="t" anchorCtr="0">
            <a:no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lv-LV" sz="4800" b="1" i="0" u="none" strike="noStrike" kern="1200" cap="none" spc="0" normalizeH="0" baseline="0" noProof="0">
                <a:ln>
                  <a:noFill/>
                </a:ln>
                <a:solidFill>
                  <a:srgbClr val="00338D"/>
                </a:solidFill>
                <a:effectLst/>
                <a:uLnTx/>
                <a:uFillTx/>
                <a:latin typeface="KPMG Bold"/>
                <a:ea typeface="+mn-ea"/>
                <a:cs typeface="+mn-cs"/>
              </a:rPr>
              <a:t>02</a:t>
            </a:r>
            <a:endParaRPr kumimoji="0" lang="en-GB" sz="4800" b="1" i="0" u="none" strike="noStrike" kern="1200" cap="none" spc="0" normalizeH="0" baseline="0" noProof="0">
              <a:ln>
                <a:noFill/>
              </a:ln>
              <a:solidFill>
                <a:srgbClr val="00338D"/>
              </a:solidFill>
              <a:effectLst/>
              <a:uLnTx/>
              <a:uFillTx/>
              <a:latin typeface="KPMG Bold"/>
              <a:ea typeface="+mn-ea"/>
              <a:cs typeface="+mn-cs"/>
            </a:endParaRPr>
          </a:p>
        </p:txBody>
      </p:sp>
      <p:sp>
        <p:nvSpPr>
          <p:cNvPr id="41" name="Rectangle 40">
            <a:extLst>
              <a:ext uri="{FF2B5EF4-FFF2-40B4-BE49-F238E27FC236}">
                <a16:creationId xmlns:a16="http://schemas.microsoft.com/office/drawing/2014/main" id="{38C730FA-793D-0E88-38B5-A8E6735E6206}"/>
              </a:ext>
            </a:extLst>
          </p:cNvPr>
          <p:cNvSpPr/>
          <p:nvPr/>
        </p:nvSpPr>
        <p:spPr>
          <a:xfrm>
            <a:off x="3474722" y="4271943"/>
            <a:ext cx="2404556" cy="854467"/>
          </a:xfrm>
          <a:prstGeom prst="rect">
            <a:avLst/>
          </a:prstGeom>
          <a:solidFill>
            <a:schemeClr val="bg1">
              <a:lumMod val="95000"/>
            </a:schemeClr>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500" b="0" i="0" u="none" strike="noStrike" kern="1200" cap="none" spc="0" normalizeH="0" baseline="0" noProof="0" err="1">
              <a:ln>
                <a:noFill/>
              </a:ln>
              <a:solidFill>
                <a:srgbClr val="FFFFFF"/>
              </a:solidFill>
              <a:effectLst/>
              <a:uLnTx/>
              <a:uFillTx/>
              <a:latin typeface="Arial"/>
              <a:ea typeface="+mn-ea"/>
              <a:cs typeface="+mn-cs"/>
            </a:endParaRPr>
          </a:p>
        </p:txBody>
      </p:sp>
      <p:sp>
        <p:nvSpPr>
          <p:cNvPr id="43" name="TextBox 42">
            <a:extLst>
              <a:ext uri="{FF2B5EF4-FFF2-40B4-BE49-F238E27FC236}">
                <a16:creationId xmlns:a16="http://schemas.microsoft.com/office/drawing/2014/main" id="{7E693CC4-FF1D-601F-5A02-E79F511D261B}"/>
              </a:ext>
            </a:extLst>
          </p:cNvPr>
          <p:cNvSpPr txBox="1"/>
          <p:nvPr/>
        </p:nvSpPr>
        <p:spPr>
          <a:xfrm>
            <a:off x="3557349" y="4539127"/>
            <a:ext cx="2227375" cy="484977"/>
          </a:xfrm>
          <a:prstGeom prst="rect">
            <a:avLst/>
          </a:prstGeom>
        </p:spPr>
        <p:txBody>
          <a:bodyPr vert="horz" wrap="square" lIns="0" tIns="0" rIns="0" bIns="0" rtlCol="0" anchor="t" anchorCtr="0">
            <a:noAutofit/>
          </a:bodyPr>
          <a:lstStyle/>
          <a:p>
            <a:pPr algn="l">
              <a:spcAft>
                <a:spcPts val="600"/>
              </a:spcAft>
            </a:pPr>
            <a:r>
              <a:rPr lang="lv-LV" sz="2000" b="1">
                <a:solidFill>
                  <a:schemeClr val="tx2"/>
                </a:solidFill>
                <a:latin typeface="+mj-lt"/>
              </a:rPr>
              <a:t>Koksnes mehāniskā apstrāde</a:t>
            </a:r>
            <a:endParaRPr lang="lv-LV" sz="2000" b="1">
              <a:solidFill>
                <a:schemeClr val="bg1"/>
              </a:solidFill>
              <a:latin typeface="+mj-lt"/>
            </a:endParaRPr>
          </a:p>
        </p:txBody>
      </p:sp>
      <p:sp>
        <p:nvSpPr>
          <p:cNvPr id="45" name="Rectangle 44">
            <a:extLst>
              <a:ext uri="{FF2B5EF4-FFF2-40B4-BE49-F238E27FC236}">
                <a16:creationId xmlns:a16="http://schemas.microsoft.com/office/drawing/2014/main" id="{39587ED9-BF8B-8A3F-B43F-6B7766EA23C3}"/>
              </a:ext>
            </a:extLst>
          </p:cNvPr>
          <p:cNvSpPr/>
          <p:nvPr/>
        </p:nvSpPr>
        <p:spPr>
          <a:xfrm>
            <a:off x="3474722" y="5175621"/>
            <a:ext cx="2404556" cy="39602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lv-LV" sz="1500" err="1">
              <a:solidFill>
                <a:schemeClr val="bg1"/>
              </a:solidFill>
            </a:endParaRPr>
          </a:p>
        </p:txBody>
      </p:sp>
      <p:sp>
        <p:nvSpPr>
          <p:cNvPr id="47" name="TextBox 46">
            <a:extLst>
              <a:ext uri="{FF2B5EF4-FFF2-40B4-BE49-F238E27FC236}">
                <a16:creationId xmlns:a16="http://schemas.microsoft.com/office/drawing/2014/main" id="{3CB34400-CD12-66B0-F7CB-5FDB84E077F2}"/>
              </a:ext>
            </a:extLst>
          </p:cNvPr>
          <p:cNvSpPr txBox="1"/>
          <p:nvPr/>
        </p:nvSpPr>
        <p:spPr>
          <a:xfrm>
            <a:off x="4321903" y="5184720"/>
            <a:ext cx="710194" cy="484977"/>
          </a:xfrm>
          <a:prstGeom prst="rect">
            <a:avLst/>
          </a:prstGeom>
        </p:spPr>
        <p:txBody>
          <a:bodyPr vert="horz" wrap="square" lIns="0" tIns="0" rIns="0" bIns="0" rtlCol="0" anchor="t" anchorCtr="0">
            <a:noAutofit/>
          </a:bodyPr>
          <a:lstStyle/>
          <a:p>
            <a:pPr algn="l">
              <a:spcAft>
                <a:spcPts val="600"/>
              </a:spcAft>
            </a:pPr>
            <a:r>
              <a:rPr lang="lv-LV" sz="2000" b="1">
                <a:solidFill>
                  <a:schemeClr val="bg1"/>
                </a:solidFill>
                <a:latin typeface="+mj-lt"/>
              </a:rPr>
              <a:t>NACE C16</a:t>
            </a:r>
          </a:p>
        </p:txBody>
      </p:sp>
      <p:sp>
        <p:nvSpPr>
          <p:cNvPr id="49" name="TextBox 48">
            <a:extLst>
              <a:ext uri="{FF2B5EF4-FFF2-40B4-BE49-F238E27FC236}">
                <a16:creationId xmlns:a16="http://schemas.microsoft.com/office/drawing/2014/main" id="{25B21BE0-CA06-35D0-6F58-75A795402567}"/>
              </a:ext>
            </a:extLst>
          </p:cNvPr>
          <p:cNvSpPr txBox="1"/>
          <p:nvPr/>
        </p:nvSpPr>
        <p:spPr>
          <a:xfrm>
            <a:off x="6929570" y="3695058"/>
            <a:ext cx="498176" cy="710477"/>
          </a:xfrm>
          <a:prstGeom prst="rect">
            <a:avLst/>
          </a:prstGeom>
        </p:spPr>
        <p:txBody>
          <a:bodyPr vert="horz" wrap="square" lIns="0" tIns="0" rIns="0" bIns="0" rtlCol="0" anchor="t" anchorCtr="0">
            <a:no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lv-LV" sz="4800" b="1" i="0" u="none" strike="noStrike" kern="1200" cap="none" spc="0" normalizeH="0" baseline="0" noProof="0">
                <a:ln>
                  <a:noFill/>
                </a:ln>
                <a:solidFill>
                  <a:srgbClr val="00338D"/>
                </a:solidFill>
                <a:effectLst/>
                <a:uLnTx/>
                <a:uFillTx/>
                <a:latin typeface="KPMG Bold"/>
                <a:ea typeface="+mn-ea"/>
                <a:cs typeface="+mn-cs"/>
              </a:rPr>
              <a:t>03</a:t>
            </a:r>
            <a:endParaRPr kumimoji="0" lang="en-GB" sz="4800" b="1" i="0" u="none" strike="noStrike" kern="1200" cap="none" spc="0" normalizeH="0" baseline="0" noProof="0">
              <a:ln>
                <a:noFill/>
              </a:ln>
              <a:solidFill>
                <a:srgbClr val="00338D"/>
              </a:solidFill>
              <a:effectLst/>
              <a:uLnTx/>
              <a:uFillTx/>
              <a:latin typeface="KPMG Bold"/>
              <a:ea typeface="+mn-ea"/>
              <a:cs typeface="+mn-cs"/>
            </a:endParaRPr>
          </a:p>
        </p:txBody>
      </p:sp>
      <p:sp>
        <p:nvSpPr>
          <p:cNvPr id="51" name="Rectangle 50">
            <a:extLst>
              <a:ext uri="{FF2B5EF4-FFF2-40B4-BE49-F238E27FC236}">
                <a16:creationId xmlns:a16="http://schemas.microsoft.com/office/drawing/2014/main" id="{663CC473-44D0-9E3E-32D5-1152EF42020C}"/>
              </a:ext>
            </a:extLst>
          </p:cNvPr>
          <p:cNvSpPr/>
          <p:nvPr/>
        </p:nvSpPr>
        <p:spPr>
          <a:xfrm>
            <a:off x="5948493" y="4271943"/>
            <a:ext cx="2404556" cy="854467"/>
          </a:xfrm>
          <a:prstGeom prst="rect">
            <a:avLst/>
          </a:prstGeom>
          <a:solidFill>
            <a:schemeClr val="bg1">
              <a:lumMod val="95000"/>
            </a:schemeClr>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500" b="0" i="0" u="none" strike="noStrike" kern="1200" cap="none" spc="0" normalizeH="0" baseline="0" noProof="0" err="1">
              <a:ln>
                <a:noFill/>
              </a:ln>
              <a:solidFill>
                <a:srgbClr val="FFFFFF"/>
              </a:solidFill>
              <a:effectLst/>
              <a:uLnTx/>
              <a:uFillTx/>
              <a:latin typeface="Arial"/>
              <a:ea typeface="+mn-ea"/>
              <a:cs typeface="+mn-cs"/>
            </a:endParaRPr>
          </a:p>
        </p:txBody>
      </p:sp>
      <p:sp>
        <p:nvSpPr>
          <p:cNvPr id="53" name="TextBox 52">
            <a:extLst>
              <a:ext uri="{FF2B5EF4-FFF2-40B4-BE49-F238E27FC236}">
                <a16:creationId xmlns:a16="http://schemas.microsoft.com/office/drawing/2014/main" id="{F7FCCE7A-F1A1-91B3-87A9-1B32A25CDA01}"/>
              </a:ext>
            </a:extLst>
          </p:cNvPr>
          <p:cNvSpPr txBox="1"/>
          <p:nvPr/>
        </p:nvSpPr>
        <p:spPr>
          <a:xfrm>
            <a:off x="6046227" y="4539127"/>
            <a:ext cx="2227375" cy="484977"/>
          </a:xfrm>
          <a:prstGeom prst="rect">
            <a:avLst/>
          </a:prstGeom>
        </p:spPr>
        <p:txBody>
          <a:bodyPr vert="horz" wrap="square" lIns="0" tIns="0" rIns="0" bIns="0" rtlCol="0" anchor="t" anchorCtr="0">
            <a:noAutofit/>
          </a:bodyPr>
          <a:lstStyle/>
          <a:p>
            <a:pPr algn="ctr">
              <a:spcAft>
                <a:spcPts val="600"/>
              </a:spcAft>
            </a:pPr>
            <a:r>
              <a:rPr lang="lv-LV" sz="2000" b="1">
                <a:solidFill>
                  <a:schemeClr val="tx2"/>
                </a:solidFill>
                <a:latin typeface="+mj-lt"/>
              </a:rPr>
              <a:t>Koksnes ķīmiskā apstrāde</a:t>
            </a:r>
            <a:endParaRPr lang="lv-LV" sz="2000" b="1">
              <a:solidFill>
                <a:schemeClr val="bg1"/>
              </a:solidFill>
              <a:latin typeface="+mj-lt"/>
            </a:endParaRPr>
          </a:p>
        </p:txBody>
      </p:sp>
      <p:sp>
        <p:nvSpPr>
          <p:cNvPr id="55" name="Rectangle 54">
            <a:extLst>
              <a:ext uri="{FF2B5EF4-FFF2-40B4-BE49-F238E27FC236}">
                <a16:creationId xmlns:a16="http://schemas.microsoft.com/office/drawing/2014/main" id="{BFF77FEE-958B-8E14-14DE-F6CE7A888E5F}"/>
              </a:ext>
            </a:extLst>
          </p:cNvPr>
          <p:cNvSpPr/>
          <p:nvPr/>
        </p:nvSpPr>
        <p:spPr>
          <a:xfrm>
            <a:off x="5948493" y="5175621"/>
            <a:ext cx="2404556" cy="396023"/>
          </a:xfrm>
          <a:prstGeom prst="rect">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lv-LV" sz="1500" err="1">
              <a:solidFill>
                <a:schemeClr val="bg1"/>
              </a:solidFill>
            </a:endParaRPr>
          </a:p>
        </p:txBody>
      </p:sp>
      <p:sp>
        <p:nvSpPr>
          <p:cNvPr id="57" name="TextBox 56">
            <a:extLst>
              <a:ext uri="{FF2B5EF4-FFF2-40B4-BE49-F238E27FC236}">
                <a16:creationId xmlns:a16="http://schemas.microsoft.com/office/drawing/2014/main" id="{4AC24B99-D696-F97C-A8FB-6DEF69066D65}"/>
              </a:ext>
            </a:extLst>
          </p:cNvPr>
          <p:cNvSpPr txBox="1"/>
          <p:nvPr/>
        </p:nvSpPr>
        <p:spPr>
          <a:xfrm>
            <a:off x="6795674" y="5184720"/>
            <a:ext cx="710194" cy="484977"/>
          </a:xfrm>
          <a:prstGeom prst="rect">
            <a:avLst/>
          </a:prstGeom>
        </p:spPr>
        <p:txBody>
          <a:bodyPr vert="horz" wrap="square" lIns="0" tIns="0" rIns="0" bIns="0" rtlCol="0" anchor="t" anchorCtr="0">
            <a:noAutofit/>
          </a:bodyPr>
          <a:lstStyle/>
          <a:p>
            <a:pPr algn="l">
              <a:spcAft>
                <a:spcPts val="600"/>
              </a:spcAft>
            </a:pPr>
            <a:r>
              <a:rPr lang="lv-LV" sz="2000" b="1">
                <a:solidFill>
                  <a:schemeClr val="bg1"/>
                </a:solidFill>
                <a:latin typeface="+mj-lt"/>
              </a:rPr>
              <a:t>NACE C16</a:t>
            </a:r>
          </a:p>
        </p:txBody>
      </p:sp>
      <p:sp>
        <p:nvSpPr>
          <p:cNvPr id="59" name="TextBox 58">
            <a:extLst>
              <a:ext uri="{FF2B5EF4-FFF2-40B4-BE49-F238E27FC236}">
                <a16:creationId xmlns:a16="http://schemas.microsoft.com/office/drawing/2014/main" id="{DCCDF067-6678-3063-EDA5-885A91E18BF5}"/>
              </a:ext>
            </a:extLst>
          </p:cNvPr>
          <p:cNvSpPr txBox="1"/>
          <p:nvPr/>
        </p:nvSpPr>
        <p:spPr>
          <a:xfrm>
            <a:off x="9403341" y="3703910"/>
            <a:ext cx="498176" cy="710477"/>
          </a:xfrm>
          <a:prstGeom prst="rect">
            <a:avLst/>
          </a:prstGeom>
        </p:spPr>
        <p:txBody>
          <a:bodyPr vert="horz" wrap="square" lIns="0" tIns="0" rIns="0" bIns="0" rtlCol="0" anchor="t" anchorCtr="0">
            <a:no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lv-LV" sz="4800" b="1" i="0" u="none" strike="noStrike" kern="1200" cap="none" spc="0" normalizeH="0" baseline="0" noProof="0">
                <a:ln>
                  <a:noFill/>
                </a:ln>
                <a:solidFill>
                  <a:srgbClr val="00338D"/>
                </a:solidFill>
                <a:effectLst/>
                <a:uLnTx/>
                <a:uFillTx/>
                <a:latin typeface="KPMG Bold"/>
                <a:ea typeface="+mn-ea"/>
                <a:cs typeface="+mn-cs"/>
              </a:rPr>
              <a:t>04</a:t>
            </a:r>
            <a:endParaRPr kumimoji="0" lang="en-GB" sz="4800" b="1" i="0" u="none" strike="noStrike" kern="1200" cap="none" spc="0" normalizeH="0" baseline="0" noProof="0">
              <a:ln>
                <a:noFill/>
              </a:ln>
              <a:solidFill>
                <a:srgbClr val="00338D"/>
              </a:solidFill>
              <a:effectLst/>
              <a:uLnTx/>
              <a:uFillTx/>
              <a:latin typeface="KPMG Bold"/>
              <a:ea typeface="+mn-ea"/>
              <a:cs typeface="+mn-cs"/>
            </a:endParaRPr>
          </a:p>
        </p:txBody>
      </p:sp>
      <p:sp>
        <p:nvSpPr>
          <p:cNvPr id="61" name="Rectangle 60">
            <a:extLst>
              <a:ext uri="{FF2B5EF4-FFF2-40B4-BE49-F238E27FC236}">
                <a16:creationId xmlns:a16="http://schemas.microsoft.com/office/drawing/2014/main" id="{DDABACDC-E42C-0666-E619-D329E66F6683}"/>
              </a:ext>
            </a:extLst>
          </p:cNvPr>
          <p:cNvSpPr/>
          <p:nvPr/>
        </p:nvSpPr>
        <p:spPr>
          <a:xfrm>
            <a:off x="8422264" y="4280795"/>
            <a:ext cx="2404556" cy="854467"/>
          </a:xfrm>
          <a:prstGeom prst="rect">
            <a:avLst/>
          </a:prstGeom>
          <a:solidFill>
            <a:schemeClr val="bg1">
              <a:lumMod val="95000"/>
            </a:schemeClr>
          </a:solidFill>
          <a:ln>
            <a:solidFill>
              <a:schemeClr val="bg1"/>
            </a:solidFill>
          </a:ln>
          <a:effectLst/>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500" b="0" i="0" u="none" strike="noStrike" kern="1200" cap="none" spc="0" normalizeH="0" baseline="0" noProof="0" err="1">
              <a:ln>
                <a:noFill/>
              </a:ln>
              <a:solidFill>
                <a:srgbClr val="FFFFFF"/>
              </a:solidFill>
              <a:effectLst/>
              <a:uLnTx/>
              <a:uFillTx/>
              <a:latin typeface="Arial"/>
              <a:ea typeface="+mn-ea"/>
              <a:cs typeface="+mn-cs"/>
            </a:endParaRPr>
          </a:p>
        </p:txBody>
      </p:sp>
      <p:sp>
        <p:nvSpPr>
          <p:cNvPr id="63" name="TextBox 62">
            <a:extLst>
              <a:ext uri="{FF2B5EF4-FFF2-40B4-BE49-F238E27FC236}">
                <a16:creationId xmlns:a16="http://schemas.microsoft.com/office/drawing/2014/main" id="{22F95C2D-859E-F9A8-D8A7-8A1CAF4CB134}"/>
              </a:ext>
            </a:extLst>
          </p:cNvPr>
          <p:cNvSpPr txBox="1"/>
          <p:nvPr/>
        </p:nvSpPr>
        <p:spPr>
          <a:xfrm>
            <a:off x="9004630" y="4547979"/>
            <a:ext cx="1435195" cy="484977"/>
          </a:xfrm>
          <a:prstGeom prst="rect">
            <a:avLst/>
          </a:prstGeom>
        </p:spPr>
        <p:txBody>
          <a:bodyPr vert="horz" wrap="square" lIns="0" tIns="0" rIns="0" bIns="0" rtlCol="0" anchor="t" anchorCtr="0">
            <a:noAutofit/>
          </a:bodyPr>
          <a:lstStyle/>
          <a:p>
            <a:pPr algn="l">
              <a:spcAft>
                <a:spcPts val="600"/>
              </a:spcAft>
            </a:pPr>
            <a:r>
              <a:rPr lang="lv-LV" sz="2000" b="1">
                <a:solidFill>
                  <a:schemeClr val="tx2"/>
                </a:solidFill>
                <a:latin typeface="+mj-lt"/>
              </a:rPr>
              <a:t>Mēbeļu ražošana</a:t>
            </a:r>
            <a:endParaRPr lang="lv-LV" sz="2000" b="1">
              <a:solidFill>
                <a:schemeClr val="bg1"/>
              </a:solidFill>
              <a:latin typeface="+mj-lt"/>
            </a:endParaRPr>
          </a:p>
        </p:txBody>
      </p:sp>
      <p:sp>
        <p:nvSpPr>
          <p:cNvPr id="65" name="Rectangle 64">
            <a:extLst>
              <a:ext uri="{FF2B5EF4-FFF2-40B4-BE49-F238E27FC236}">
                <a16:creationId xmlns:a16="http://schemas.microsoft.com/office/drawing/2014/main" id="{D7BD23CF-DE14-3F99-D13F-5D104BAFBF8D}"/>
              </a:ext>
            </a:extLst>
          </p:cNvPr>
          <p:cNvSpPr/>
          <p:nvPr/>
        </p:nvSpPr>
        <p:spPr>
          <a:xfrm>
            <a:off x="8422264" y="5175374"/>
            <a:ext cx="2404556" cy="39602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lv-LV" sz="1500" err="1">
              <a:solidFill>
                <a:schemeClr val="bg1"/>
              </a:solidFill>
            </a:endParaRPr>
          </a:p>
        </p:txBody>
      </p:sp>
      <p:sp>
        <p:nvSpPr>
          <p:cNvPr id="67" name="TextBox 66">
            <a:extLst>
              <a:ext uri="{FF2B5EF4-FFF2-40B4-BE49-F238E27FC236}">
                <a16:creationId xmlns:a16="http://schemas.microsoft.com/office/drawing/2014/main" id="{5559E801-B7A6-D994-DD23-EB1A033FA9ED}"/>
              </a:ext>
            </a:extLst>
          </p:cNvPr>
          <p:cNvSpPr txBox="1"/>
          <p:nvPr/>
        </p:nvSpPr>
        <p:spPr>
          <a:xfrm>
            <a:off x="9269445" y="5193572"/>
            <a:ext cx="710194" cy="484977"/>
          </a:xfrm>
          <a:prstGeom prst="rect">
            <a:avLst/>
          </a:prstGeom>
        </p:spPr>
        <p:txBody>
          <a:bodyPr vert="horz" wrap="square" lIns="0" tIns="0" rIns="0" bIns="0" rtlCol="0" anchor="t" anchorCtr="0">
            <a:noAutofit/>
          </a:bodyPr>
          <a:lstStyle/>
          <a:p>
            <a:pPr algn="l">
              <a:spcAft>
                <a:spcPts val="600"/>
              </a:spcAft>
            </a:pPr>
            <a:r>
              <a:rPr lang="lv-LV" sz="2000" b="1">
                <a:solidFill>
                  <a:schemeClr val="bg1"/>
                </a:solidFill>
                <a:latin typeface="+mj-lt"/>
              </a:rPr>
              <a:t>NACE C31</a:t>
            </a:r>
          </a:p>
        </p:txBody>
      </p:sp>
    </p:spTree>
    <p:extLst>
      <p:ext uri="{BB962C8B-B14F-4D97-AF65-F5344CB8AC3E}">
        <p14:creationId xmlns:p14="http://schemas.microsoft.com/office/powerpoint/2010/main" val="12354215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7BC800B-FC0C-61AA-F7E8-C602F3151CBA}"/>
              </a:ext>
            </a:extLst>
          </p:cNvPr>
          <p:cNvPicPr>
            <a:picLocks noChangeAspect="1"/>
          </p:cNvPicPr>
          <p:nvPr/>
        </p:nvPicPr>
        <p:blipFill>
          <a:blip r:embed="rId2" cstate="print">
            <a:extLst>
              <a:ext uri="{28A0092B-C50C-407E-A947-70E740481C1C}">
                <a14:useLocalDpi xmlns:a14="http://schemas.microsoft.com/office/drawing/2010/main" val="0"/>
              </a:ext>
            </a:extLst>
          </a:blip>
          <a:srcRect t="-184" b="1"/>
          <a:stretch>
            <a:fillRect/>
          </a:stretch>
        </p:blipFill>
        <p:spPr>
          <a:xfrm>
            <a:off x="0" y="-12560"/>
            <a:ext cx="12192000" cy="6857999"/>
          </a:xfrm>
          <a:prstGeom prst="rect">
            <a:avLst/>
          </a:prstGeom>
        </p:spPr>
      </p:pic>
      <p:sp>
        <p:nvSpPr>
          <p:cNvPr id="7" name="Rectangle 6">
            <a:extLst>
              <a:ext uri="{FF2B5EF4-FFF2-40B4-BE49-F238E27FC236}">
                <a16:creationId xmlns:a16="http://schemas.microsoft.com/office/drawing/2014/main" id="{E30282A5-F572-0E4C-8736-915F66138D48}"/>
              </a:ext>
            </a:extLst>
          </p:cNvPr>
          <p:cNvSpPr/>
          <p:nvPr/>
        </p:nvSpPr>
        <p:spPr>
          <a:xfrm>
            <a:off x="-1" y="0"/>
            <a:ext cx="9324975" cy="6857999"/>
          </a:xfrm>
          <a:prstGeom prst="rect">
            <a:avLst/>
          </a:prstGeom>
          <a:gradFill>
            <a:gsLst>
              <a:gs pos="0">
                <a:schemeClr val="accent2">
                  <a:alpha val="81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err="1">
              <a:solidFill>
                <a:schemeClr val="bg1"/>
              </a:solidFill>
            </a:endParaRPr>
          </a:p>
        </p:txBody>
      </p:sp>
      <p:sp>
        <p:nvSpPr>
          <p:cNvPr id="2" name="Text Placeholder 4">
            <a:extLst>
              <a:ext uri="{FF2B5EF4-FFF2-40B4-BE49-F238E27FC236}">
                <a16:creationId xmlns:a16="http://schemas.microsoft.com/office/drawing/2014/main" id="{752B9724-9855-BE65-BF19-FF0448D21788}"/>
              </a:ext>
            </a:extLst>
          </p:cNvPr>
          <p:cNvSpPr txBox="1">
            <a:spLocks/>
          </p:cNvSpPr>
          <p:nvPr/>
        </p:nvSpPr>
        <p:spPr>
          <a:xfrm>
            <a:off x="879562" y="698500"/>
            <a:ext cx="5733240" cy="4345805"/>
          </a:xfrm>
          <a:prstGeom prst="rect">
            <a:avLst/>
          </a:prstGeom>
        </p:spPr>
        <p:txBody>
          <a:bodyPr anchor="b"/>
          <a:lstStyle>
            <a:lvl1pPr marL="0" indent="0" algn="l" defTabSz="914400" rtl="0" eaLnBrk="1" latinLnBrk="0" hangingPunct="1">
              <a:lnSpc>
                <a:spcPct val="100000"/>
              </a:lnSpc>
              <a:spcBef>
                <a:spcPts val="0"/>
              </a:spcBef>
              <a:spcAft>
                <a:spcPts val="600"/>
              </a:spcAft>
              <a:buFontTx/>
              <a:buNone/>
              <a:defRPr sz="1600" b="1" kern="1200">
                <a:solidFill>
                  <a:schemeClr val="accent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600" kern="1200">
                <a:solidFill>
                  <a:schemeClr val="accent2"/>
                </a:solidFill>
                <a:latin typeface="+mn-lt"/>
                <a:ea typeface="+mn-ea"/>
                <a:cs typeface="+mn-cs"/>
              </a:defRPr>
            </a:lvl2pPr>
            <a:lvl3pPr marL="180975" indent="-180975" algn="l" defTabSz="914400" rtl="0" eaLnBrk="1" latinLnBrk="0" hangingPunct="1">
              <a:lnSpc>
                <a:spcPct val="100000"/>
              </a:lnSpc>
              <a:spcBef>
                <a:spcPts val="0"/>
              </a:spcBef>
              <a:spcAft>
                <a:spcPts val="600"/>
              </a:spcAft>
              <a:buClrTx/>
              <a:buFont typeface="Arial" panose="020B0604020202020204" pitchFamily="34" charset="0"/>
              <a:buChar char="•"/>
              <a:defRPr sz="1600" kern="1200">
                <a:solidFill>
                  <a:schemeClr val="accent2"/>
                </a:solidFill>
                <a:latin typeface="+mn-lt"/>
                <a:ea typeface="+mn-ea"/>
                <a:cs typeface="+mn-cs"/>
              </a:defRPr>
            </a:lvl3pPr>
            <a:lvl4pPr marL="361950" indent="-180975" algn="l" defTabSz="914400" rtl="0" eaLnBrk="1" latinLnBrk="0" hangingPunct="1">
              <a:lnSpc>
                <a:spcPct val="100000"/>
              </a:lnSpc>
              <a:spcBef>
                <a:spcPts val="0"/>
              </a:spcBef>
              <a:spcAft>
                <a:spcPts val="600"/>
              </a:spcAft>
              <a:buClrTx/>
              <a:buFont typeface="Arial" panose="020B0604020202020204" pitchFamily="34" charset="0"/>
              <a:buChar char="-"/>
              <a:defRPr sz="1600" kern="1200">
                <a:solidFill>
                  <a:schemeClr val="accent2"/>
                </a:solidFill>
                <a:latin typeface="+mn-lt"/>
                <a:ea typeface="+mn-ea"/>
                <a:cs typeface="+mn-cs"/>
              </a:defRPr>
            </a:lvl4pPr>
            <a:lvl5pPr marL="542925" indent="-180975" algn="l" defTabSz="914400" rtl="0" eaLnBrk="1" latinLnBrk="0" hangingPunct="1">
              <a:lnSpc>
                <a:spcPct val="100000"/>
              </a:lnSpc>
              <a:spcBef>
                <a:spcPts val="0"/>
              </a:spcBef>
              <a:spcAft>
                <a:spcPts val="600"/>
              </a:spcAft>
              <a:buClrTx/>
              <a:buFont typeface="Arial" panose="020B0604020202020204" pitchFamily="34" charset="0"/>
              <a:buChar char="•"/>
              <a:defRPr sz="1600" kern="1200" baseline="0">
                <a:solidFill>
                  <a:schemeClr val="accent2"/>
                </a:solidFill>
                <a:latin typeface="+mn-lt"/>
                <a:ea typeface="+mn-ea"/>
                <a:cs typeface="+mn-cs"/>
              </a:defRPr>
            </a:lvl5pPr>
            <a:lvl6pPr marL="719138" indent="-180975"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896938" indent="-1778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074738" indent="-1778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1257300" indent="-182563" algn="l" defTabSz="914400" rtl="0" eaLnBrk="1" latinLnBrk="0" hangingPunct="1">
              <a:lnSpc>
                <a:spcPct val="90000"/>
              </a:lnSpc>
              <a:spcBef>
                <a:spcPts val="500"/>
              </a:spcBef>
              <a:buFont typeface="Arial" panose="020B0604020202020204" pitchFamily="34" charset="0"/>
              <a:buChar char="•"/>
              <a:defRPr sz="1500" kern="1200">
                <a:solidFill>
                  <a:schemeClr val="tx2"/>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lv-LV" sz="35000" b="1" i="0" u="none" strike="noStrike" kern="1200" cap="none" spc="0" normalizeH="0" baseline="0" noProof="0">
                <a:ln>
                  <a:noFill/>
                </a:ln>
                <a:solidFill>
                  <a:srgbClr val="FFFFFF">
                    <a:alpha val="25000"/>
                  </a:srgbClr>
                </a:solidFill>
                <a:effectLst/>
                <a:uLnTx/>
                <a:uFillTx/>
                <a:latin typeface="KPMG Bold"/>
                <a:ea typeface="+mn-ea"/>
                <a:cs typeface="+mn-cs"/>
              </a:rPr>
              <a:t>01</a:t>
            </a:r>
          </a:p>
        </p:txBody>
      </p:sp>
      <p:sp>
        <p:nvSpPr>
          <p:cNvPr id="3" name="Title 1">
            <a:extLst>
              <a:ext uri="{FF2B5EF4-FFF2-40B4-BE49-F238E27FC236}">
                <a16:creationId xmlns:a16="http://schemas.microsoft.com/office/drawing/2014/main" id="{3E9EADCC-778B-98A1-8668-73A39E6C429B}"/>
              </a:ext>
            </a:extLst>
          </p:cNvPr>
          <p:cNvSpPr>
            <a:spLocks noGrp="1"/>
          </p:cNvSpPr>
          <p:nvPr>
            <p:ph type="ctrTitle"/>
          </p:nvPr>
        </p:nvSpPr>
        <p:spPr>
          <a:xfrm>
            <a:off x="2039160" y="3700043"/>
            <a:ext cx="6007560" cy="2367199"/>
          </a:xfrm>
        </p:spPr>
        <p:txBody>
          <a:bodyPr/>
          <a:lstStyle/>
          <a:p>
            <a:r>
              <a:rPr lang="lv-LV" noProof="0"/>
              <a:t>Latvijas meža nozares vispārīgs apraksts</a:t>
            </a:r>
          </a:p>
        </p:txBody>
      </p:sp>
      <p:pic>
        <p:nvPicPr>
          <p:cNvPr id="9" name="Picture 8">
            <a:extLst>
              <a:ext uri="{FF2B5EF4-FFF2-40B4-BE49-F238E27FC236}">
                <a16:creationId xmlns:a16="http://schemas.microsoft.com/office/drawing/2014/main" id="{09E81D3C-C9FA-9B35-DC72-FF4241A0FBE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4187" y="-25120"/>
            <a:ext cx="1575821" cy="1164068"/>
          </a:xfrm>
          <a:prstGeom prst="rect">
            <a:avLst/>
          </a:prstGeom>
        </p:spPr>
      </p:pic>
    </p:spTree>
    <p:extLst>
      <p:ext uri="{BB962C8B-B14F-4D97-AF65-F5344CB8AC3E}">
        <p14:creationId xmlns:p14="http://schemas.microsoft.com/office/powerpoint/2010/main" val="2230347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Rectangle 9">
            <a:extLst>
              <a:ext uri="{FF2B5EF4-FFF2-40B4-BE49-F238E27FC236}">
                <a16:creationId xmlns:a16="http://schemas.microsoft.com/office/drawing/2014/main" id="{24F7B2CF-226E-05EF-4F87-A6E3DA38CF34}"/>
              </a:ext>
            </a:extLst>
          </p:cNvPr>
          <p:cNvSpPr/>
          <p:nvPr/>
        </p:nvSpPr>
        <p:spPr>
          <a:xfrm>
            <a:off x="995364" y="1601606"/>
            <a:ext cx="10280585" cy="2103619"/>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lv-LV" sz="1500" err="1">
              <a:solidFill>
                <a:schemeClr val="bg1"/>
              </a:solidFill>
            </a:endParaRPr>
          </a:p>
        </p:txBody>
      </p:sp>
      <p:sp>
        <p:nvSpPr>
          <p:cNvPr id="3" name="Title 2">
            <a:extLst>
              <a:ext uri="{FF2B5EF4-FFF2-40B4-BE49-F238E27FC236}">
                <a16:creationId xmlns:a16="http://schemas.microsoft.com/office/drawing/2014/main" id="{0ACA6D17-D90F-7804-9DAB-48228B078843}"/>
              </a:ext>
            </a:extLst>
          </p:cNvPr>
          <p:cNvSpPr>
            <a:spLocks noGrp="1"/>
          </p:cNvSpPr>
          <p:nvPr>
            <p:ph type="title"/>
          </p:nvPr>
        </p:nvSpPr>
        <p:spPr/>
        <p:txBody>
          <a:bodyPr/>
          <a:lstStyle/>
          <a:p>
            <a:r>
              <a:rPr lang="lv-LV" sz="4000"/>
              <a:t>Latvijas meža nozare 2024.g. radīja </a:t>
            </a:r>
            <a:r>
              <a:rPr lang="lv-LV" sz="4000">
                <a:solidFill>
                  <a:schemeClr val="accent4"/>
                </a:solidFill>
              </a:rPr>
              <a:t>2 184,4 milj. EUR tiešās bruto pievienotās vērtības</a:t>
            </a:r>
            <a:r>
              <a:rPr lang="lv-LV" sz="4000"/>
              <a:t>, kas atbilst 5,4% no Latvijas kopējā IKP</a:t>
            </a:r>
          </a:p>
        </p:txBody>
      </p:sp>
      <p:graphicFrame>
        <p:nvGraphicFramePr>
          <p:cNvPr id="7" name="Chart 6">
            <a:extLst>
              <a:ext uri="{FF2B5EF4-FFF2-40B4-BE49-F238E27FC236}">
                <a16:creationId xmlns:a16="http://schemas.microsoft.com/office/drawing/2014/main" id="{0BB0F53D-90D0-57D1-1C91-95186F1204FE}"/>
              </a:ext>
            </a:extLst>
          </p:cNvPr>
          <p:cNvGraphicFramePr>
            <a:graphicFrameLocks/>
          </p:cNvGraphicFramePr>
          <p:nvPr>
            <p:extLst>
              <p:ext uri="{D42A27DB-BD31-4B8C-83A1-F6EECF244321}">
                <p14:modId xmlns:p14="http://schemas.microsoft.com/office/powerpoint/2010/main" val="3586254715"/>
              </p:ext>
            </p:extLst>
          </p:nvPr>
        </p:nvGraphicFramePr>
        <p:xfrm>
          <a:off x="916050" y="1675688"/>
          <a:ext cx="10359899" cy="2316256"/>
        </p:xfrm>
        <a:graphic>
          <a:graphicData uri="http://schemas.openxmlformats.org/drawingml/2006/chart">
            <c:chart xmlns:c="http://schemas.openxmlformats.org/drawingml/2006/chart" xmlns:r="http://schemas.openxmlformats.org/officeDocument/2006/relationships" r:id="rId2"/>
          </a:graphicData>
        </a:graphic>
      </p:graphicFrame>
      <p:sp>
        <p:nvSpPr>
          <p:cNvPr id="9" name="TextBox 8">
            <a:extLst>
              <a:ext uri="{FF2B5EF4-FFF2-40B4-BE49-F238E27FC236}">
                <a16:creationId xmlns:a16="http://schemas.microsoft.com/office/drawing/2014/main" id="{F8082855-5BB2-C7AE-D29F-B0169365EDE3}"/>
              </a:ext>
            </a:extLst>
          </p:cNvPr>
          <p:cNvSpPr txBox="1"/>
          <p:nvPr/>
        </p:nvSpPr>
        <p:spPr>
          <a:xfrm>
            <a:off x="995364" y="1297604"/>
            <a:ext cx="10462068" cy="484977"/>
          </a:xfrm>
          <a:prstGeom prst="rect">
            <a:avLst/>
          </a:prstGeom>
        </p:spPr>
        <p:txBody>
          <a:bodyPr vert="horz" wrap="square" lIns="0" tIns="0" rIns="0" bIns="0" rtlCol="0" anchor="t" anchorCtr="0">
            <a:noAutofit/>
          </a:bodyPr>
          <a:lstStyle/>
          <a:p>
            <a:pPr>
              <a:spcAft>
                <a:spcPts val="600"/>
              </a:spcAft>
            </a:pPr>
            <a:r>
              <a:rPr lang="lv-LV" sz="2000" dirty="0">
                <a:solidFill>
                  <a:schemeClr val="tx2"/>
                </a:solidFill>
                <a:latin typeface="+mj-lt"/>
              </a:rPr>
              <a:t>Meža nozares tiešās bruto pievienotās vērtības īpatsvars no Latvijas bruto pievienotās vērtības 2000.-2024. gadā, %</a:t>
            </a:r>
          </a:p>
          <a:p>
            <a:pPr algn="l">
              <a:spcAft>
                <a:spcPts val="600"/>
              </a:spcAft>
            </a:pPr>
            <a:endParaRPr lang="lv-LV" sz="2000" b="1" dirty="0">
              <a:solidFill>
                <a:schemeClr val="bg1"/>
              </a:solidFill>
              <a:latin typeface="+mj-lt"/>
            </a:endParaRPr>
          </a:p>
        </p:txBody>
      </p:sp>
      <p:sp>
        <p:nvSpPr>
          <p:cNvPr id="12" name="TextBox 11">
            <a:extLst>
              <a:ext uri="{FF2B5EF4-FFF2-40B4-BE49-F238E27FC236}">
                <a16:creationId xmlns:a16="http://schemas.microsoft.com/office/drawing/2014/main" id="{EE1A0978-E07F-EAA3-78A5-ABCE59B012DD}"/>
              </a:ext>
            </a:extLst>
          </p:cNvPr>
          <p:cNvSpPr txBox="1"/>
          <p:nvPr/>
        </p:nvSpPr>
        <p:spPr>
          <a:xfrm>
            <a:off x="916050" y="3991944"/>
            <a:ext cx="10196950" cy="215444"/>
          </a:xfrm>
          <a:prstGeom prst="rect">
            <a:avLst/>
          </a:prstGeom>
          <a:noFill/>
        </p:spPr>
        <p:txBody>
          <a:bodyPr wrap="square">
            <a:spAutoFit/>
          </a:bodyPr>
          <a:lstStyle/>
          <a:p>
            <a:r>
              <a:rPr lang="lv-LV" sz="800" noProof="0">
                <a:solidFill>
                  <a:schemeClr val="tx2"/>
                </a:solidFill>
                <a:effectLst/>
                <a:latin typeface="Arial" panose="020B0604020202020204" pitchFamily="34" charset="0"/>
                <a:ea typeface="Arial Unicode MS"/>
                <a:cs typeface="Times New Roman" panose="02020603050405020304" pitchFamily="18" charset="0"/>
              </a:rPr>
              <a:t>Avoti: KPMG analīze; </a:t>
            </a:r>
            <a:r>
              <a:rPr lang="lv-LV" sz="800" noProof="0">
                <a:solidFill>
                  <a:schemeClr val="tx2"/>
                </a:solidFill>
                <a:effectLst/>
                <a:latin typeface="Arial" panose="020B0604020202020204" pitchFamily="34" charset="0"/>
                <a:ea typeface="Times New Roman" panose="02020603050405020304" pitchFamily="18" charset="0"/>
                <a:cs typeface="Times New Roman" panose="02020603050405020304" pitchFamily="18" charset="0"/>
              </a:rPr>
              <a:t>Oficiālās statistikas portāls; Lursoft IT</a:t>
            </a:r>
            <a:r>
              <a:rPr lang="lv-LV" sz="800" noProof="0">
                <a:solidFill>
                  <a:schemeClr val="tx2"/>
                </a:solidFill>
                <a:effectLst/>
                <a:latin typeface="Arial" panose="020B0604020202020204" pitchFamily="34" charset="0"/>
                <a:ea typeface="Arial Unicode MS"/>
                <a:cs typeface="Times New Roman" panose="02020603050405020304" pitchFamily="18" charset="0"/>
              </a:rPr>
              <a:t>; </a:t>
            </a:r>
            <a:r>
              <a:rPr lang="lv-LV" sz="800" noProof="0" err="1">
                <a:solidFill>
                  <a:schemeClr val="tx2"/>
                </a:solidFill>
                <a:effectLst/>
                <a:latin typeface="Arial" panose="020B0604020202020204" pitchFamily="34" charset="0"/>
                <a:ea typeface="Arial Unicode MS"/>
                <a:cs typeface="Times New Roman" panose="02020603050405020304" pitchFamily="18" charset="0"/>
              </a:rPr>
              <a:t>Eurostat</a:t>
            </a:r>
            <a:r>
              <a:rPr lang="lv-LV" sz="800" noProof="0">
                <a:solidFill>
                  <a:schemeClr val="tx2"/>
                </a:solidFill>
                <a:effectLst/>
                <a:latin typeface="Arial" panose="020B0604020202020204" pitchFamily="34" charset="0"/>
                <a:ea typeface="Arial Unicode MS"/>
                <a:cs typeface="Times New Roman" panose="02020603050405020304" pitchFamily="18" charset="0"/>
              </a:rPr>
              <a:t> – Gross </a:t>
            </a:r>
            <a:r>
              <a:rPr lang="lv-LV" sz="800" noProof="0" err="1">
                <a:solidFill>
                  <a:schemeClr val="tx2"/>
                </a:solidFill>
                <a:effectLst/>
                <a:latin typeface="Arial" panose="020B0604020202020204" pitchFamily="34" charset="0"/>
                <a:ea typeface="Arial Unicode MS"/>
                <a:cs typeface="Times New Roman" panose="02020603050405020304" pitchFamily="18" charset="0"/>
              </a:rPr>
              <a:t>value</a:t>
            </a:r>
            <a:r>
              <a:rPr lang="lv-LV" sz="800" noProof="0">
                <a:solidFill>
                  <a:schemeClr val="tx2"/>
                </a:solidFill>
                <a:effectLst/>
                <a:latin typeface="Arial" panose="020B0604020202020204" pitchFamily="34" charset="0"/>
                <a:ea typeface="Arial Unicode MS"/>
                <a:cs typeface="Times New Roman" panose="02020603050405020304" pitchFamily="18" charset="0"/>
              </a:rPr>
              <a:t> </a:t>
            </a:r>
            <a:r>
              <a:rPr lang="lv-LV" sz="800" noProof="0" err="1">
                <a:solidFill>
                  <a:schemeClr val="tx2"/>
                </a:solidFill>
                <a:effectLst/>
                <a:latin typeface="Arial" panose="020B0604020202020204" pitchFamily="34" charset="0"/>
                <a:ea typeface="Arial Unicode MS"/>
                <a:cs typeface="Times New Roman" panose="02020603050405020304" pitchFamily="18" charset="0"/>
              </a:rPr>
              <a:t>added</a:t>
            </a:r>
            <a:r>
              <a:rPr lang="lv-LV" sz="800" noProof="0">
                <a:solidFill>
                  <a:schemeClr val="tx2"/>
                </a:solidFill>
                <a:effectLst/>
                <a:latin typeface="Arial" panose="020B0604020202020204" pitchFamily="34" charset="0"/>
                <a:ea typeface="Arial Unicode MS"/>
                <a:cs typeface="Times New Roman" panose="02020603050405020304" pitchFamily="18" charset="0"/>
              </a:rPr>
              <a:t> </a:t>
            </a:r>
            <a:r>
              <a:rPr lang="lv-LV" sz="800" noProof="0" err="1">
                <a:solidFill>
                  <a:schemeClr val="tx2"/>
                </a:solidFill>
                <a:effectLst/>
                <a:latin typeface="Arial" panose="020B0604020202020204" pitchFamily="34" charset="0"/>
                <a:ea typeface="Arial Unicode MS"/>
                <a:cs typeface="Times New Roman" panose="02020603050405020304" pitchFamily="18" charset="0"/>
              </a:rPr>
              <a:t>and</a:t>
            </a:r>
            <a:r>
              <a:rPr lang="lv-LV" sz="800" noProof="0">
                <a:solidFill>
                  <a:schemeClr val="tx2"/>
                </a:solidFill>
                <a:effectLst/>
                <a:latin typeface="Arial" panose="020B0604020202020204" pitchFamily="34" charset="0"/>
                <a:ea typeface="Arial Unicode MS"/>
                <a:cs typeface="Times New Roman" panose="02020603050405020304" pitchFamily="18" charset="0"/>
              </a:rPr>
              <a:t> </a:t>
            </a:r>
            <a:r>
              <a:rPr lang="lv-LV" sz="800" noProof="0" err="1">
                <a:solidFill>
                  <a:schemeClr val="tx2"/>
                </a:solidFill>
                <a:effectLst/>
                <a:latin typeface="Arial" panose="020B0604020202020204" pitchFamily="34" charset="0"/>
                <a:ea typeface="Arial Unicode MS"/>
                <a:cs typeface="Times New Roman" panose="02020603050405020304" pitchFamily="18" charset="0"/>
              </a:rPr>
              <a:t>income</a:t>
            </a:r>
            <a:r>
              <a:rPr lang="lv-LV" sz="800" noProof="0">
                <a:solidFill>
                  <a:schemeClr val="tx2"/>
                </a:solidFill>
                <a:effectLst/>
                <a:latin typeface="Arial" panose="020B0604020202020204" pitchFamily="34" charset="0"/>
                <a:ea typeface="Arial Unicode MS"/>
                <a:cs typeface="Times New Roman" panose="02020603050405020304" pitchFamily="18" charset="0"/>
              </a:rPr>
              <a:t> </a:t>
            </a:r>
            <a:r>
              <a:rPr lang="lv-LV" sz="800" noProof="0" err="1">
                <a:solidFill>
                  <a:schemeClr val="tx2"/>
                </a:solidFill>
                <a:effectLst/>
                <a:latin typeface="Arial" panose="020B0604020202020204" pitchFamily="34" charset="0"/>
                <a:ea typeface="Arial Unicode MS"/>
                <a:cs typeface="Times New Roman" panose="02020603050405020304" pitchFamily="18" charset="0"/>
              </a:rPr>
              <a:t>by</a:t>
            </a:r>
            <a:r>
              <a:rPr lang="lv-LV" sz="800" noProof="0">
                <a:solidFill>
                  <a:schemeClr val="tx2"/>
                </a:solidFill>
                <a:effectLst/>
                <a:latin typeface="Arial" panose="020B0604020202020204" pitchFamily="34" charset="0"/>
                <a:ea typeface="Arial Unicode MS"/>
                <a:cs typeface="Times New Roman" panose="02020603050405020304" pitchFamily="18" charset="0"/>
              </a:rPr>
              <a:t> </a:t>
            </a:r>
            <a:r>
              <a:rPr lang="lv-LV" sz="800" noProof="0" err="1">
                <a:solidFill>
                  <a:schemeClr val="tx2"/>
                </a:solidFill>
                <a:effectLst/>
                <a:latin typeface="Arial" panose="020B0604020202020204" pitchFamily="34" charset="0"/>
                <a:ea typeface="Arial Unicode MS"/>
                <a:cs typeface="Times New Roman" panose="02020603050405020304" pitchFamily="18" charset="0"/>
              </a:rPr>
              <a:t>detailed</a:t>
            </a:r>
            <a:r>
              <a:rPr lang="lv-LV" sz="800" noProof="0">
                <a:solidFill>
                  <a:schemeClr val="tx2"/>
                </a:solidFill>
                <a:effectLst/>
                <a:latin typeface="Arial" panose="020B0604020202020204" pitchFamily="34" charset="0"/>
                <a:ea typeface="Arial Unicode MS"/>
                <a:cs typeface="Times New Roman" panose="02020603050405020304" pitchFamily="18" charset="0"/>
              </a:rPr>
              <a:t> </a:t>
            </a:r>
            <a:r>
              <a:rPr lang="lv-LV" sz="800" noProof="0" err="1">
                <a:solidFill>
                  <a:schemeClr val="tx2"/>
                </a:solidFill>
                <a:effectLst/>
                <a:latin typeface="Arial" panose="020B0604020202020204" pitchFamily="34" charset="0"/>
                <a:ea typeface="Arial Unicode MS"/>
                <a:cs typeface="Times New Roman" panose="02020603050405020304" pitchFamily="18" charset="0"/>
              </a:rPr>
              <a:t>industry</a:t>
            </a:r>
            <a:r>
              <a:rPr lang="lv-LV" sz="800" noProof="0">
                <a:solidFill>
                  <a:schemeClr val="tx2"/>
                </a:solidFill>
                <a:effectLst/>
                <a:latin typeface="Arial" panose="020B0604020202020204" pitchFamily="34" charset="0"/>
                <a:ea typeface="Arial Unicode MS"/>
                <a:cs typeface="Times New Roman" panose="02020603050405020304" pitchFamily="18" charset="0"/>
              </a:rPr>
              <a:t> (NACE Rev.2): </a:t>
            </a:r>
            <a:r>
              <a:rPr lang="lv-LV" sz="800" u="sng" noProof="0">
                <a:solidFill>
                  <a:schemeClr val="tx2"/>
                </a:solidFill>
                <a:effectLst/>
                <a:latin typeface="Arial" panose="020B0604020202020204" pitchFamily="34" charset="0"/>
                <a:ea typeface="Arial Unicode MS"/>
                <a:cs typeface="Times New Roman" panose="02020603050405020304" pitchFamily="18" charset="0"/>
                <a:hlinkClick r:id="rId3">
                  <a:extLst>
                    <a:ext uri="{A12FA001-AC4F-418D-AE19-62706E023703}">
                      <ahyp:hlinkClr xmlns:ahyp="http://schemas.microsoft.com/office/drawing/2018/hyperlinkcolor" val="tx"/>
                    </a:ext>
                  </a:extLst>
                </a:hlinkClick>
              </a:rPr>
              <a:t>Saite</a:t>
            </a:r>
            <a:endParaRPr lang="lv-LV" sz="800" noProof="0">
              <a:solidFill>
                <a:schemeClr val="tx2"/>
              </a:solidFill>
              <a:effectLst/>
              <a:latin typeface="Arial" panose="020B0604020202020204" pitchFamily="34" charset="0"/>
              <a:ea typeface="Arial Unicode MS"/>
              <a:cs typeface="Times New Roman" panose="02020603050405020304" pitchFamily="18" charset="0"/>
            </a:endParaRPr>
          </a:p>
        </p:txBody>
      </p:sp>
      <p:sp>
        <p:nvSpPr>
          <p:cNvPr id="2" name="TextBox 1">
            <a:extLst>
              <a:ext uri="{FF2B5EF4-FFF2-40B4-BE49-F238E27FC236}">
                <a16:creationId xmlns:a16="http://schemas.microsoft.com/office/drawing/2014/main" id="{0D75DE99-C3E2-2F69-C039-852514635499}"/>
              </a:ext>
            </a:extLst>
          </p:cNvPr>
          <p:cNvSpPr txBox="1"/>
          <p:nvPr/>
        </p:nvSpPr>
        <p:spPr>
          <a:xfrm>
            <a:off x="9410700" y="1618901"/>
            <a:ext cx="914400" cy="914400"/>
          </a:xfrm>
          <a:prstGeom prst="rect">
            <a:avLst/>
          </a:prstGeom>
        </p:spPr>
        <p:txBody>
          <a:bodyPr vert="horz" wrap="none" lIns="0" tIns="0" rIns="0" bIns="0" rtlCol="0" anchor="t" anchorCtr="0">
            <a:noAutofit/>
          </a:bodyPr>
          <a:lstStyle>
            <a:lvl1pPr marL="0" indent="0">
              <a:defRPr sz="1100">
                <a:latin typeface="+mn-lt"/>
                <a:ea typeface="+mn-ea"/>
                <a:cs typeface="+mn-cs"/>
              </a:defRPr>
            </a:lvl1pPr>
            <a:lvl2pPr marL="457200" indent="0">
              <a:defRPr sz="1100">
                <a:latin typeface="+mn-lt"/>
                <a:ea typeface="+mn-ea"/>
                <a:cs typeface="+mn-cs"/>
              </a:defRPr>
            </a:lvl2pPr>
            <a:lvl3pPr marL="914400" indent="0">
              <a:defRPr sz="1100">
                <a:latin typeface="+mn-lt"/>
                <a:ea typeface="+mn-ea"/>
                <a:cs typeface="+mn-cs"/>
              </a:defRPr>
            </a:lvl3pPr>
            <a:lvl4pPr marL="1371600" indent="0">
              <a:defRPr sz="1100">
                <a:latin typeface="+mn-lt"/>
                <a:ea typeface="+mn-ea"/>
                <a:cs typeface="+mn-cs"/>
              </a:defRPr>
            </a:lvl4pPr>
            <a:lvl5pPr marL="1828800" indent="0">
              <a:defRPr sz="1100">
                <a:latin typeface="+mn-lt"/>
                <a:ea typeface="+mn-ea"/>
                <a:cs typeface="+mn-cs"/>
              </a:defRPr>
            </a:lvl5pPr>
            <a:lvl6pPr marL="2286000" indent="0">
              <a:defRPr sz="1100">
                <a:latin typeface="+mn-lt"/>
                <a:ea typeface="+mn-ea"/>
                <a:cs typeface="+mn-cs"/>
              </a:defRPr>
            </a:lvl6pPr>
            <a:lvl7pPr marL="2743200" indent="0">
              <a:defRPr sz="1100">
                <a:latin typeface="+mn-lt"/>
                <a:ea typeface="+mn-ea"/>
                <a:cs typeface="+mn-cs"/>
              </a:defRPr>
            </a:lvl7pPr>
            <a:lvl8pPr marL="3200400" indent="0">
              <a:defRPr sz="1100">
                <a:latin typeface="+mn-lt"/>
                <a:ea typeface="+mn-ea"/>
                <a:cs typeface="+mn-cs"/>
              </a:defRPr>
            </a:lvl8pPr>
            <a:lvl9pPr marL="3657600" indent="0">
              <a:defRPr sz="1100">
                <a:latin typeface="+mn-lt"/>
                <a:ea typeface="+mn-ea"/>
                <a:cs typeface="+mn-cs"/>
              </a:defRPr>
            </a:lvl9pPr>
          </a:lstStyle>
          <a:p>
            <a:pPr algn="l">
              <a:spcAft>
                <a:spcPts val="600"/>
              </a:spcAft>
            </a:pPr>
            <a:endParaRPr lang="lv-LV" sz="1400" b="1" kern="1200">
              <a:solidFill>
                <a:schemeClr val="accent6"/>
              </a:solidFill>
            </a:endParaRPr>
          </a:p>
        </p:txBody>
      </p:sp>
      <p:sp>
        <p:nvSpPr>
          <p:cNvPr id="13" name="Rectangle 12">
            <a:extLst>
              <a:ext uri="{FF2B5EF4-FFF2-40B4-BE49-F238E27FC236}">
                <a16:creationId xmlns:a16="http://schemas.microsoft.com/office/drawing/2014/main" id="{373F624E-E38D-B239-11B3-5526EEC850B1}"/>
              </a:ext>
            </a:extLst>
          </p:cNvPr>
          <p:cNvSpPr/>
          <p:nvPr/>
        </p:nvSpPr>
        <p:spPr>
          <a:xfrm>
            <a:off x="8971005" y="1601606"/>
            <a:ext cx="2304944" cy="36080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lv-LV" sz="1500" err="1">
              <a:solidFill>
                <a:schemeClr val="bg1"/>
              </a:solidFill>
            </a:endParaRPr>
          </a:p>
        </p:txBody>
      </p:sp>
      <p:sp>
        <p:nvSpPr>
          <p:cNvPr id="14" name="TextBox 13">
            <a:extLst>
              <a:ext uri="{FF2B5EF4-FFF2-40B4-BE49-F238E27FC236}">
                <a16:creationId xmlns:a16="http://schemas.microsoft.com/office/drawing/2014/main" id="{DB9A1FF7-F79B-EDB1-D5DF-BD62976330AD}"/>
              </a:ext>
            </a:extLst>
          </p:cNvPr>
          <p:cNvSpPr txBox="1"/>
          <p:nvPr/>
        </p:nvSpPr>
        <p:spPr>
          <a:xfrm>
            <a:off x="9065534" y="1646107"/>
            <a:ext cx="3002095" cy="113807"/>
          </a:xfrm>
          <a:prstGeom prst="rect">
            <a:avLst/>
          </a:prstGeom>
        </p:spPr>
        <p:txBody>
          <a:bodyPr vert="horz" wrap="square" lIns="0" tIns="0" rIns="0" bIns="0" rtlCol="0" anchor="t" anchorCtr="0">
            <a:noAutofit/>
          </a:bodyPr>
          <a:lstStyle/>
          <a:p>
            <a:pPr>
              <a:spcAft>
                <a:spcPts val="600"/>
              </a:spcAft>
            </a:pPr>
            <a:r>
              <a:rPr lang="lv-LV" sz="1600" b="1" dirty="0">
                <a:solidFill>
                  <a:schemeClr val="bg1"/>
                </a:solidFill>
              </a:rPr>
              <a:t>Augstākais ES valstīs</a:t>
            </a:r>
          </a:p>
        </p:txBody>
      </p:sp>
      <p:sp>
        <p:nvSpPr>
          <p:cNvPr id="8" name="TextBox 7">
            <a:extLst>
              <a:ext uri="{FF2B5EF4-FFF2-40B4-BE49-F238E27FC236}">
                <a16:creationId xmlns:a16="http://schemas.microsoft.com/office/drawing/2014/main" id="{331EC022-04C6-6DBA-8EB1-9DD8E99C5CC8}"/>
              </a:ext>
            </a:extLst>
          </p:cNvPr>
          <p:cNvSpPr txBox="1"/>
          <p:nvPr/>
        </p:nvSpPr>
        <p:spPr>
          <a:xfrm>
            <a:off x="995364" y="4394001"/>
            <a:ext cx="4050850" cy="1731243"/>
          </a:xfrm>
          <a:prstGeom prst="rect">
            <a:avLst/>
          </a:prstGeom>
          <a:noFill/>
        </p:spPr>
        <p:txBody>
          <a:bodyPr wrap="square">
            <a:spAutoFit/>
          </a:bodyPr>
          <a:lstStyle/>
          <a:p>
            <a:r>
              <a:rPr lang="lv-LV" sz="2400" dirty="0">
                <a:solidFill>
                  <a:schemeClr val="accent2"/>
                </a:solidFill>
                <a:latin typeface="+mj-lt"/>
              </a:rPr>
              <a:t>Meža nozares tiešās bruto pievienotās vērtības, uzņēmumu skaita un darbvietu skaita salīdzinājums ar valsts kopējiem rādītājiem 2024. gadā Latvijā</a:t>
            </a:r>
            <a:br>
              <a:rPr lang="lv-LV" sz="2000" dirty="0">
                <a:latin typeface="+mj-lt"/>
              </a:rPr>
            </a:br>
            <a:endParaRPr lang="lv-LV" sz="1050" dirty="0">
              <a:latin typeface="+mj-lt"/>
            </a:endParaRPr>
          </a:p>
        </p:txBody>
      </p:sp>
      <p:graphicFrame>
        <p:nvGraphicFramePr>
          <p:cNvPr id="15" name="Table 14">
            <a:extLst>
              <a:ext uri="{FF2B5EF4-FFF2-40B4-BE49-F238E27FC236}">
                <a16:creationId xmlns:a16="http://schemas.microsoft.com/office/drawing/2014/main" id="{04763367-CBD5-E5E4-6FAD-90657806F652}"/>
              </a:ext>
            </a:extLst>
          </p:cNvPr>
          <p:cNvGraphicFramePr>
            <a:graphicFrameLocks noGrp="1"/>
          </p:cNvGraphicFramePr>
          <p:nvPr>
            <p:extLst>
              <p:ext uri="{D42A27DB-BD31-4B8C-83A1-F6EECF244321}">
                <p14:modId xmlns:p14="http://schemas.microsoft.com/office/powerpoint/2010/main" val="1529876557"/>
              </p:ext>
            </p:extLst>
          </p:nvPr>
        </p:nvGraphicFramePr>
        <p:xfrm>
          <a:off x="4886325" y="4394001"/>
          <a:ext cx="6389624" cy="1627482"/>
        </p:xfrm>
        <a:graphic>
          <a:graphicData uri="http://schemas.openxmlformats.org/drawingml/2006/table">
            <a:tbl>
              <a:tblPr firstRow="1" firstCol="1" bandRow="1">
                <a:effectLst>
                  <a:outerShdw blurRad="50800" dist="38100" dir="2700000" algn="tl" rotWithShape="0">
                    <a:prstClr val="black">
                      <a:alpha val="40000"/>
                    </a:prstClr>
                  </a:outerShdw>
                </a:effectLst>
              </a:tblPr>
              <a:tblGrid>
                <a:gridCol w="4581525">
                  <a:extLst>
                    <a:ext uri="{9D8B030D-6E8A-4147-A177-3AD203B41FA5}">
                      <a16:colId xmlns:a16="http://schemas.microsoft.com/office/drawing/2014/main" val="762858181"/>
                    </a:ext>
                  </a:extLst>
                </a:gridCol>
                <a:gridCol w="1808099">
                  <a:extLst>
                    <a:ext uri="{9D8B030D-6E8A-4147-A177-3AD203B41FA5}">
                      <a16:colId xmlns:a16="http://schemas.microsoft.com/office/drawing/2014/main" val="1340875409"/>
                    </a:ext>
                  </a:extLst>
                </a:gridCol>
              </a:tblGrid>
              <a:tr h="209759">
                <a:tc>
                  <a:txBody>
                    <a:bodyPr/>
                    <a:lstStyle/>
                    <a:p>
                      <a:pPr algn="ctr">
                        <a:spcBef>
                          <a:spcPts val="200"/>
                        </a:spcBef>
                        <a:spcAft>
                          <a:spcPts val="200"/>
                        </a:spcAft>
                        <a:buNone/>
                      </a:pPr>
                      <a:r>
                        <a:rPr lang="lv-LV" sz="1000" b="1" noProof="0" dirty="0">
                          <a:solidFill>
                            <a:srgbClr val="FFFFFF"/>
                          </a:solidFill>
                          <a:effectLst/>
                          <a:latin typeface="Arial" panose="020B0604020202020204" pitchFamily="34" charset="0"/>
                          <a:ea typeface="Times New Roman" panose="02020603050405020304" pitchFamily="18" charset="0"/>
                          <a:cs typeface="Cordia New" panose="020B0304020202020204" pitchFamily="34" charset="-34"/>
                        </a:rPr>
                        <a:t>Rādītājs</a:t>
                      </a:r>
                      <a:endParaRPr lang="lv-LV" sz="1200" noProof="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lnL>
                      <a:noFill/>
                    </a:lnL>
                    <a:lnR>
                      <a:noFill/>
                    </a:lnR>
                    <a:lnT>
                      <a:noFill/>
                    </a:lnT>
                    <a:lnB>
                      <a:noFill/>
                    </a:lnB>
                    <a:solidFill>
                      <a:srgbClr val="00338D"/>
                    </a:solidFill>
                  </a:tcPr>
                </a:tc>
                <a:tc>
                  <a:txBody>
                    <a:bodyPr/>
                    <a:lstStyle/>
                    <a:p>
                      <a:pPr algn="ctr">
                        <a:spcBef>
                          <a:spcPts val="200"/>
                        </a:spcBef>
                        <a:spcAft>
                          <a:spcPts val="200"/>
                        </a:spcAft>
                        <a:buNone/>
                      </a:pPr>
                      <a:r>
                        <a:rPr lang="lv-LV" sz="1000" b="1" noProof="0" dirty="0">
                          <a:solidFill>
                            <a:srgbClr val="FFFFFF"/>
                          </a:solidFill>
                          <a:effectLst/>
                          <a:latin typeface="Arial" panose="020B0604020202020204" pitchFamily="34" charset="0"/>
                          <a:ea typeface="Times New Roman" panose="02020603050405020304" pitchFamily="18" charset="0"/>
                          <a:cs typeface="Cordia New" panose="020B0304020202020204" pitchFamily="34" charset="-34"/>
                        </a:rPr>
                        <a:t>Meža nozare</a:t>
                      </a:r>
                      <a:endParaRPr lang="lv-LV" sz="1200" noProof="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lnL>
                      <a:noFill/>
                    </a:lnL>
                    <a:lnR>
                      <a:noFill/>
                    </a:lnR>
                    <a:lnT>
                      <a:noFill/>
                    </a:lnT>
                    <a:lnB>
                      <a:noFill/>
                    </a:lnB>
                    <a:solidFill>
                      <a:srgbClr val="00338D"/>
                    </a:solidFill>
                  </a:tcPr>
                </a:tc>
                <a:extLst>
                  <a:ext uri="{0D108BD9-81ED-4DB2-BD59-A6C34878D82A}">
                    <a16:rowId xmlns:a16="http://schemas.microsoft.com/office/drawing/2014/main" val="1123809179"/>
                  </a:ext>
                </a:extLst>
              </a:tr>
              <a:tr h="355155">
                <a:tc>
                  <a:txBody>
                    <a:bodyPr/>
                    <a:lstStyle/>
                    <a:p>
                      <a:pPr>
                        <a:spcBef>
                          <a:spcPts val="200"/>
                        </a:spcBef>
                        <a:spcAft>
                          <a:spcPts val="200"/>
                        </a:spcAft>
                        <a:buNone/>
                      </a:pPr>
                      <a:r>
                        <a:rPr lang="lv-LV" sz="1000" b="1" noProof="0" dirty="0">
                          <a:effectLst/>
                          <a:latin typeface="Arial" panose="020B0604020202020204" pitchFamily="34" charset="0"/>
                          <a:ea typeface="Times New Roman" panose="02020603050405020304" pitchFamily="18" charset="0"/>
                          <a:cs typeface="Cordia New" panose="020B0304020202020204" pitchFamily="34" charset="-34"/>
                        </a:rPr>
                        <a:t>Tiešā bruto pievienotā vērtība (milj. EUR) (īpatsvars no visām nozarēm, %)</a:t>
                      </a:r>
                      <a:endParaRPr lang="lv-LV" sz="1200" noProof="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lnL>
                      <a:noFill/>
                    </a:lnL>
                    <a:lnR>
                      <a:noFill/>
                    </a:lnR>
                    <a:lnT>
                      <a:noFill/>
                    </a:lnT>
                    <a:lnB>
                      <a:noFill/>
                    </a:lnB>
                    <a:noFill/>
                  </a:tcPr>
                </a:tc>
                <a:tc>
                  <a:txBody>
                    <a:bodyPr/>
                    <a:lstStyle/>
                    <a:p>
                      <a:pPr algn="ctr">
                        <a:spcBef>
                          <a:spcPts val="200"/>
                        </a:spcBef>
                        <a:spcAft>
                          <a:spcPts val="200"/>
                        </a:spcAft>
                        <a:buNone/>
                      </a:pPr>
                      <a:r>
                        <a:rPr lang="lv-LV" sz="1000" b="1" noProof="0">
                          <a:effectLst/>
                          <a:latin typeface="Arial" panose="020B0604020202020204" pitchFamily="34" charset="0"/>
                          <a:ea typeface="Times New Roman" panose="02020603050405020304" pitchFamily="18" charset="0"/>
                          <a:cs typeface="Cordia New" panose="020B0304020202020204" pitchFamily="34" charset="-34"/>
                        </a:rPr>
                        <a:t>2 184,4 (6,2%)</a:t>
                      </a:r>
                      <a:endParaRPr lang="lv-LV" sz="1200" noProof="0">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lnL>
                      <a:noFill/>
                    </a:lnL>
                    <a:lnR>
                      <a:noFill/>
                    </a:lnR>
                    <a:lnT>
                      <a:noFill/>
                    </a:lnT>
                    <a:lnB>
                      <a:noFill/>
                    </a:lnB>
                    <a:noFill/>
                  </a:tcPr>
                </a:tc>
                <a:extLst>
                  <a:ext uri="{0D108BD9-81ED-4DB2-BD59-A6C34878D82A}">
                    <a16:rowId xmlns:a16="http://schemas.microsoft.com/office/drawing/2014/main" val="1047394352"/>
                  </a:ext>
                </a:extLst>
              </a:tr>
              <a:tr h="265642">
                <a:tc>
                  <a:txBody>
                    <a:bodyPr/>
                    <a:lstStyle/>
                    <a:p>
                      <a:pPr>
                        <a:spcBef>
                          <a:spcPts val="200"/>
                        </a:spcBef>
                        <a:spcAft>
                          <a:spcPts val="200"/>
                        </a:spcAft>
                        <a:buNone/>
                      </a:pPr>
                      <a:r>
                        <a:rPr lang="lv-LV" sz="1000" b="1" noProof="0" dirty="0">
                          <a:effectLst/>
                          <a:latin typeface="Arial" panose="020B0604020202020204" pitchFamily="34" charset="0"/>
                          <a:ea typeface="Times New Roman" panose="02020603050405020304" pitchFamily="18" charset="0"/>
                          <a:cs typeface="Cordia New" panose="020B0304020202020204" pitchFamily="34" charset="-34"/>
                        </a:rPr>
                        <a:t>Uzņēmumu skaits (īpatsvars no visām nozarēm, %)</a:t>
                      </a:r>
                      <a:endParaRPr lang="lv-LV" sz="1200" noProof="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lnL>
                      <a:noFill/>
                    </a:lnL>
                    <a:lnR>
                      <a:noFill/>
                    </a:lnR>
                    <a:lnT>
                      <a:noFill/>
                    </a:lnT>
                    <a:lnB>
                      <a:noFill/>
                    </a:lnB>
                    <a:solidFill>
                      <a:schemeClr val="bg1">
                        <a:lumMod val="95000"/>
                      </a:schemeClr>
                    </a:solidFill>
                  </a:tcPr>
                </a:tc>
                <a:tc>
                  <a:txBody>
                    <a:bodyPr/>
                    <a:lstStyle/>
                    <a:p>
                      <a:pPr algn="ctr">
                        <a:spcBef>
                          <a:spcPts val="200"/>
                        </a:spcBef>
                        <a:spcAft>
                          <a:spcPts val="200"/>
                        </a:spcAft>
                        <a:buNone/>
                      </a:pPr>
                      <a:r>
                        <a:rPr lang="lv-LV" sz="1000" b="1" noProof="0" dirty="0">
                          <a:effectLst/>
                          <a:latin typeface="Arial" panose="020B0604020202020204" pitchFamily="34" charset="0"/>
                          <a:ea typeface="Times New Roman" panose="02020603050405020304" pitchFamily="18" charset="0"/>
                          <a:cs typeface="Cordia New" panose="020B0304020202020204" pitchFamily="34" charset="-34"/>
                        </a:rPr>
                        <a:t>4 977 (2,6%)</a:t>
                      </a:r>
                      <a:endParaRPr lang="lv-LV" sz="1200" noProof="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lnL>
                      <a:noFill/>
                    </a:lnL>
                    <a:lnR>
                      <a:noFill/>
                    </a:lnR>
                    <a:lnT>
                      <a:noFill/>
                    </a:lnT>
                    <a:lnB>
                      <a:noFill/>
                    </a:lnB>
                    <a:solidFill>
                      <a:schemeClr val="bg1">
                        <a:lumMod val="95000"/>
                      </a:schemeClr>
                    </a:solidFill>
                  </a:tcPr>
                </a:tc>
                <a:extLst>
                  <a:ext uri="{0D108BD9-81ED-4DB2-BD59-A6C34878D82A}">
                    <a16:rowId xmlns:a16="http://schemas.microsoft.com/office/drawing/2014/main" val="3848351075"/>
                  </a:ext>
                </a:extLst>
              </a:tr>
              <a:tr h="265642">
                <a:tc>
                  <a:txBody>
                    <a:bodyPr/>
                    <a:lstStyle/>
                    <a:p>
                      <a:pPr>
                        <a:spcBef>
                          <a:spcPts val="200"/>
                        </a:spcBef>
                        <a:spcAft>
                          <a:spcPts val="200"/>
                        </a:spcAft>
                        <a:buNone/>
                      </a:pPr>
                      <a:r>
                        <a:rPr lang="lv-LV" sz="1000" b="1" noProof="0" dirty="0">
                          <a:effectLst/>
                          <a:latin typeface="Arial" panose="020B0604020202020204" pitchFamily="34" charset="0"/>
                          <a:ea typeface="Times New Roman" panose="02020603050405020304" pitchFamily="18" charset="0"/>
                          <a:cs typeface="Cordia New" panose="020B0304020202020204" pitchFamily="34" charset="-34"/>
                        </a:rPr>
                        <a:t>Tiešo darbvietu skaits (īpatsvars no visām nozarēm, %)</a:t>
                      </a:r>
                      <a:endParaRPr lang="lv-LV" sz="1200" noProof="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lnL>
                      <a:noFill/>
                    </a:lnL>
                    <a:lnR>
                      <a:noFill/>
                    </a:lnR>
                    <a:lnT>
                      <a:noFill/>
                    </a:lnT>
                    <a:lnB>
                      <a:noFill/>
                    </a:lnB>
                    <a:noFill/>
                  </a:tcPr>
                </a:tc>
                <a:tc>
                  <a:txBody>
                    <a:bodyPr/>
                    <a:lstStyle/>
                    <a:p>
                      <a:pPr algn="ctr">
                        <a:spcBef>
                          <a:spcPts val="200"/>
                        </a:spcBef>
                        <a:spcAft>
                          <a:spcPts val="200"/>
                        </a:spcAft>
                        <a:buNone/>
                      </a:pPr>
                      <a:r>
                        <a:rPr lang="lv-LV" sz="1000" b="1" noProof="0" dirty="0">
                          <a:effectLst/>
                          <a:latin typeface="Arial" panose="020B0604020202020204" pitchFamily="34" charset="0"/>
                          <a:ea typeface="Times New Roman" panose="02020603050405020304" pitchFamily="18" charset="0"/>
                          <a:cs typeface="Cordia New" panose="020B0304020202020204" pitchFamily="34" charset="-34"/>
                        </a:rPr>
                        <a:t>39 885 (4,5%)</a:t>
                      </a:r>
                      <a:endParaRPr lang="lv-LV" sz="1200" noProof="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lnL>
                      <a:noFill/>
                    </a:lnL>
                    <a:lnR>
                      <a:noFill/>
                    </a:lnR>
                    <a:lnT>
                      <a:noFill/>
                    </a:lnT>
                    <a:lnB>
                      <a:noFill/>
                    </a:lnB>
                    <a:noFill/>
                  </a:tcPr>
                </a:tc>
                <a:extLst>
                  <a:ext uri="{0D108BD9-81ED-4DB2-BD59-A6C34878D82A}">
                    <a16:rowId xmlns:a16="http://schemas.microsoft.com/office/drawing/2014/main" val="1205242703"/>
                  </a:ext>
                </a:extLst>
              </a:tr>
              <a:tr h="265642">
                <a:tc>
                  <a:txBody>
                    <a:bodyPr/>
                    <a:lstStyle/>
                    <a:p>
                      <a:pPr>
                        <a:spcBef>
                          <a:spcPts val="200"/>
                        </a:spcBef>
                        <a:spcAft>
                          <a:spcPts val="200"/>
                        </a:spcAft>
                        <a:buNone/>
                      </a:pPr>
                      <a:r>
                        <a:rPr lang="lv-LV" sz="1000" b="1" noProof="0" dirty="0">
                          <a:effectLst/>
                          <a:latin typeface="Arial" panose="020B0604020202020204" pitchFamily="34" charset="0"/>
                          <a:ea typeface="Times New Roman" panose="02020603050405020304" pitchFamily="18" charset="0"/>
                          <a:cs typeface="Cordia New" panose="020B0304020202020204" pitchFamily="34" charset="-34"/>
                        </a:rPr>
                        <a:t>Tiešā bruto pievienotā vērtība uz uzņēmumu (tūkst. EUR)</a:t>
                      </a:r>
                      <a:endParaRPr lang="lv-LV" sz="1200" noProof="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lnL>
                      <a:noFill/>
                    </a:lnL>
                    <a:lnR>
                      <a:noFill/>
                    </a:lnR>
                    <a:lnT>
                      <a:noFill/>
                    </a:lnT>
                    <a:lnB>
                      <a:noFill/>
                    </a:lnB>
                    <a:solidFill>
                      <a:schemeClr val="bg1">
                        <a:lumMod val="95000"/>
                      </a:schemeClr>
                    </a:solidFill>
                  </a:tcPr>
                </a:tc>
                <a:tc>
                  <a:txBody>
                    <a:bodyPr/>
                    <a:lstStyle/>
                    <a:p>
                      <a:pPr algn="ctr">
                        <a:spcBef>
                          <a:spcPts val="200"/>
                        </a:spcBef>
                        <a:spcAft>
                          <a:spcPts val="200"/>
                        </a:spcAft>
                        <a:buNone/>
                      </a:pPr>
                      <a:r>
                        <a:rPr lang="lv-LV" sz="1000" b="1" noProof="0" dirty="0">
                          <a:effectLst/>
                          <a:latin typeface="Arial" panose="020B0604020202020204" pitchFamily="34" charset="0"/>
                          <a:ea typeface="Times New Roman" panose="02020603050405020304" pitchFamily="18" charset="0"/>
                          <a:cs typeface="Cordia New" panose="020B0304020202020204" pitchFamily="34" charset="-34"/>
                        </a:rPr>
                        <a:t>439 (184 visām nozarēm)</a:t>
                      </a:r>
                      <a:endParaRPr lang="lv-LV" sz="1200" noProof="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lnL>
                      <a:noFill/>
                    </a:lnL>
                    <a:lnR>
                      <a:noFill/>
                    </a:lnR>
                    <a:lnT>
                      <a:noFill/>
                    </a:lnT>
                    <a:lnB>
                      <a:noFill/>
                    </a:lnB>
                    <a:solidFill>
                      <a:schemeClr val="bg1">
                        <a:lumMod val="95000"/>
                      </a:schemeClr>
                    </a:solidFill>
                  </a:tcPr>
                </a:tc>
                <a:extLst>
                  <a:ext uri="{0D108BD9-81ED-4DB2-BD59-A6C34878D82A}">
                    <a16:rowId xmlns:a16="http://schemas.microsoft.com/office/drawing/2014/main" val="2092761770"/>
                  </a:ext>
                </a:extLst>
              </a:tr>
              <a:tr h="265642">
                <a:tc>
                  <a:txBody>
                    <a:bodyPr/>
                    <a:lstStyle/>
                    <a:p>
                      <a:pPr>
                        <a:spcBef>
                          <a:spcPts val="200"/>
                        </a:spcBef>
                        <a:spcAft>
                          <a:spcPts val="200"/>
                        </a:spcAft>
                        <a:buNone/>
                      </a:pPr>
                      <a:r>
                        <a:rPr lang="lv-LV" sz="1000" b="1" noProof="0" dirty="0">
                          <a:effectLst/>
                          <a:latin typeface="Arial" panose="020B0604020202020204" pitchFamily="34" charset="0"/>
                          <a:ea typeface="Times New Roman" panose="02020603050405020304" pitchFamily="18" charset="0"/>
                          <a:cs typeface="Cordia New" panose="020B0304020202020204" pitchFamily="34" charset="-34"/>
                        </a:rPr>
                        <a:t>Tiešā bruto pievienotā vērtība uz darbvietu (tūkst. EUR)</a:t>
                      </a:r>
                      <a:endParaRPr lang="lv-LV" sz="1200" noProof="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lnL>
                      <a:noFill/>
                    </a:lnL>
                    <a:lnR>
                      <a:noFill/>
                    </a:lnR>
                    <a:lnT>
                      <a:noFill/>
                    </a:lnT>
                    <a:lnB w="12700" cap="flat" cmpd="sng" algn="ctr">
                      <a:solidFill>
                        <a:srgbClr val="00338D"/>
                      </a:solidFill>
                      <a:prstDash val="solid"/>
                      <a:round/>
                      <a:headEnd type="none" w="med" len="med"/>
                      <a:tailEnd type="none" w="med" len="med"/>
                    </a:lnB>
                    <a:noFill/>
                  </a:tcPr>
                </a:tc>
                <a:tc>
                  <a:txBody>
                    <a:bodyPr/>
                    <a:lstStyle/>
                    <a:p>
                      <a:pPr algn="ctr">
                        <a:spcBef>
                          <a:spcPts val="200"/>
                        </a:spcBef>
                        <a:spcAft>
                          <a:spcPts val="200"/>
                        </a:spcAft>
                        <a:buNone/>
                      </a:pPr>
                      <a:r>
                        <a:rPr lang="lv-LV" sz="1000" b="1" noProof="0" dirty="0">
                          <a:effectLst/>
                          <a:latin typeface="Arial" panose="020B0604020202020204" pitchFamily="34" charset="0"/>
                          <a:ea typeface="Times New Roman" panose="02020603050405020304" pitchFamily="18" charset="0"/>
                          <a:cs typeface="Cordia New" panose="020B0304020202020204" pitchFamily="34" charset="-34"/>
                        </a:rPr>
                        <a:t>55 (40 visām nozarēm)</a:t>
                      </a:r>
                      <a:endParaRPr lang="lv-LV" sz="1200" noProof="0" dirty="0">
                        <a:effectLst/>
                        <a:latin typeface="Arial" panose="020B0604020202020204" pitchFamily="34" charset="0"/>
                        <a:ea typeface="Times New Roman" panose="02020603050405020304" pitchFamily="18" charset="0"/>
                        <a:cs typeface="Times New Roman" panose="02020603050405020304" pitchFamily="18" charset="0"/>
                      </a:endParaRPr>
                    </a:p>
                  </a:txBody>
                  <a:tcPr marL="36195" marR="36195" marT="0" marB="0" anchor="ctr">
                    <a:lnL>
                      <a:noFill/>
                    </a:lnL>
                    <a:lnR>
                      <a:noFill/>
                    </a:lnR>
                    <a:lnT>
                      <a:noFill/>
                    </a:lnT>
                    <a:lnB w="12700" cap="flat" cmpd="sng" algn="ctr">
                      <a:solidFill>
                        <a:srgbClr val="00338D"/>
                      </a:solidFill>
                      <a:prstDash val="solid"/>
                      <a:round/>
                      <a:headEnd type="none" w="med" len="med"/>
                      <a:tailEnd type="none" w="med" len="med"/>
                    </a:lnB>
                    <a:noFill/>
                  </a:tcPr>
                </a:tc>
                <a:extLst>
                  <a:ext uri="{0D108BD9-81ED-4DB2-BD59-A6C34878D82A}">
                    <a16:rowId xmlns:a16="http://schemas.microsoft.com/office/drawing/2014/main" val="3023117322"/>
                  </a:ext>
                </a:extLst>
              </a:tr>
            </a:tbl>
          </a:graphicData>
        </a:graphic>
      </p:graphicFrame>
    </p:spTree>
    <p:extLst>
      <p:ext uri="{BB962C8B-B14F-4D97-AF65-F5344CB8AC3E}">
        <p14:creationId xmlns:p14="http://schemas.microsoft.com/office/powerpoint/2010/main" val="15524523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85EC8AE6-504A-DD23-35F9-5DCBD20EAC6B}"/>
              </a:ext>
            </a:extLst>
          </p:cNvPr>
          <p:cNvSpPr>
            <a:spLocks noGrp="1"/>
          </p:cNvSpPr>
          <p:nvPr>
            <p:ph type="title"/>
          </p:nvPr>
        </p:nvSpPr>
        <p:spPr/>
        <p:txBody>
          <a:bodyPr/>
          <a:lstStyle/>
          <a:p>
            <a:r>
              <a:rPr lang="lv-LV" sz="4000">
                <a:solidFill>
                  <a:schemeClr val="accent4"/>
                </a:solidFill>
              </a:rPr>
              <a:t>Vidzemes meža nozares tiešā bruto pievienotā vērtība </a:t>
            </a:r>
            <a:r>
              <a:rPr lang="lv-LV" sz="4000"/>
              <a:t>2024. gadā veidoja </a:t>
            </a:r>
            <a:r>
              <a:rPr lang="lv-LV" sz="4000">
                <a:solidFill>
                  <a:schemeClr val="accent4"/>
                </a:solidFill>
              </a:rPr>
              <a:t>22,4% jeb 489 milj. EUR </a:t>
            </a:r>
            <a:r>
              <a:rPr lang="lv-LV" sz="4000"/>
              <a:t>no nozares tiešās pievienotās vērtības valsts līmenī</a:t>
            </a:r>
          </a:p>
        </p:txBody>
      </p:sp>
      <p:graphicFrame>
        <p:nvGraphicFramePr>
          <p:cNvPr id="5" name="Chart 4">
            <a:extLst>
              <a:ext uri="{FF2B5EF4-FFF2-40B4-BE49-F238E27FC236}">
                <a16:creationId xmlns:a16="http://schemas.microsoft.com/office/drawing/2014/main" id="{5BCBABA0-DE46-345C-3F2C-A02F6B850F5B}"/>
              </a:ext>
            </a:extLst>
          </p:cNvPr>
          <p:cNvGraphicFramePr>
            <a:graphicFrameLocks/>
          </p:cNvGraphicFramePr>
          <p:nvPr>
            <p:extLst>
              <p:ext uri="{D42A27DB-BD31-4B8C-83A1-F6EECF244321}">
                <p14:modId xmlns:p14="http://schemas.microsoft.com/office/powerpoint/2010/main" val="19095664"/>
              </p:ext>
            </p:extLst>
          </p:nvPr>
        </p:nvGraphicFramePr>
        <p:xfrm>
          <a:off x="3211392" y="1894543"/>
          <a:ext cx="8352996" cy="4353857"/>
        </p:xfrm>
        <a:graphic>
          <a:graphicData uri="http://schemas.openxmlformats.org/drawingml/2006/chart">
            <c:chart xmlns:c="http://schemas.openxmlformats.org/drawingml/2006/chart" xmlns:r="http://schemas.openxmlformats.org/officeDocument/2006/relationships" r:id="rId3"/>
          </a:graphicData>
        </a:graphic>
      </p:graphicFrame>
      <p:sp>
        <p:nvSpPr>
          <p:cNvPr id="16" name="Rectangle 15">
            <a:extLst>
              <a:ext uri="{FF2B5EF4-FFF2-40B4-BE49-F238E27FC236}">
                <a16:creationId xmlns:a16="http://schemas.microsoft.com/office/drawing/2014/main" id="{C9D80835-8DD4-7B8D-5F10-9765E0D31FB0}"/>
              </a:ext>
            </a:extLst>
          </p:cNvPr>
          <p:cNvSpPr/>
          <p:nvPr/>
        </p:nvSpPr>
        <p:spPr>
          <a:xfrm>
            <a:off x="995364" y="1894543"/>
            <a:ext cx="1927589" cy="4226254"/>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lv-LV" sz="1500" err="1">
              <a:solidFill>
                <a:schemeClr val="bg1"/>
              </a:solidFill>
            </a:endParaRPr>
          </a:p>
        </p:txBody>
      </p:sp>
      <p:sp>
        <p:nvSpPr>
          <p:cNvPr id="10" name="Text Placeholder 11">
            <a:extLst>
              <a:ext uri="{FF2B5EF4-FFF2-40B4-BE49-F238E27FC236}">
                <a16:creationId xmlns:a16="http://schemas.microsoft.com/office/drawing/2014/main" id="{270E4069-8450-635C-8483-4A0BEF0BB49D}"/>
              </a:ext>
            </a:extLst>
          </p:cNvPr>
          <p:cNvSpPr>
            <a:spLocks noGrp="1"/>
          </p:cNvSpPr>
          <p:nvPr>
            <p:ph type="body" sz="quarter" idx="10"/>
          </p:nvPr>
        </p:nvSpPr>
        <p:spPr>
          <a:xfrm>
            <a:off x="1179340" y="2025868"/>
            <a:ext cx="1559636" cy="2636135"/>
          </a:xfrm>
        </p:spPr>
        <p:txBody>
          <a:bodyPr/>
          <a:lstStyle/>
          <a:p>
            <a:r>
              <a:rPr lang="lv-LV" sz="2400" b="0" noProof="0" dirty="0">
                <a:latin typeface="+mj-lt"/>
              </a:rPr>
              <a:t>Meža nozares sektoru tiešā bruto pievienotā vērtība Latvijas statistiskajos reģionos 2024. gadā, milj. EUR</a:t>
            </a:r>
          </a:p>
        </p:txBody>
      </p:sp>
      <p:sp>
        <p:nvSpPr>
          <p:cNvPr id="20" name="TextBox 19">
            <a:extLst>
              <a:ext uri="{FF2B5EF4-FFF2-40B4-BE49-F238E27FC236}">
                <a16:creationId xmlns:a16="http://schemas.microsoft.com/office/drawing/2014/main" id="{7043B997-C669-024A-F4D3-73D85CA1711C}"/>
              </a:ext>
            </a:extLst>
          </p:cNvPr>
          <p:cNvSpPr txBox="1"/>
          <p:nvPr/>
        </p:nvSpPr>
        <p:spPr>
          <a:xfrm>
            <a:off x="984731" y="5043579"/>
            <a:ext cx="1927589" cy="1077218"/>
          </a:xfrm>
          <a:prstGeom prst="rect">
            <a:avLst/>
          </a:prstGeom>
          <a:noFill/>
        </p:spPr>
        <p:txBody>
          <a:bodyPr wrap="square">
            <a:spAutoFit/>
          </a:bodyPr>
          <a:lstStyle/>
          <a:p>
            <a:pPr algn="just">
              <a:spcBef>
                <a:spcPts val="200"/>
              </a:spcBef>
              <a:spcAft>
                <a:spcPts val="1400"/>
              </a:spcAft>
              <a:buNone/>
            </a:pPr>
            <a:r>
              <a:rPr lang="lv-LV" sz="800" noProof="0">
                <a:solidFill>
                  <a:schemeClr val="tx2"/>
                </a:solidFill>
                <a:effectLst/>
                <a:latin typeface="Arial" panose="020B0604020202020204" pitchFamily="34" charset="0"/>
                <a:ea typeface="Arial Unicode MS"/>
                <a:cs typeface="Times New Roman" panose="02020603050405020304" pitchFamily="18" charset="0"/>
              </a:rPr>
              <a:t>Avoti: KPMG analīze; Oficiālās statistikas portāls – </a:t>
            </a:r>
            <a:r>
              <a:rPr lang="lv-LV" sz="800" u="sng" noProof="0">
                <a:solidFill>
                  <a:schemeClr val="tx2"/>
                </a:solidFill>
                <a:effectLst/>
                <a:latin typeface="Arial" panose="020B0604020202020204" pitchFamily="34" charset="0"/>
                <a:ea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Saite</a:t>
            </a:r>
            <a:r>
              <a:rPr lang="lv-LV" sz="800" noProof="0">
                <a:solidFill>
                  <a:schemeClr val="tx2"/>
                </a:solidFill>
                <a:effectLst/>
                <a:latin typeface="Arial" panose="020B0604020202020204" pitchFamily="34" charset="0"/>
                <a:ea typeface="Arial Unicode MS"/>
                <a:cs typeface="Times New Roman" panose="02020603050405020304" pitchFamily="18" charset="0"/>
              </a:rPr>
              <a:t>; Meža nozares bruto pievienotās vērtības aprēķins 2023. un 2024. gadam veikts atbilstoši KPMG metodoloģijai, balstoties uz Lursoft IT sniegto informāciju un Oficiālās statistikas portāls – </a:t>
            </a:r>
            <a:r>
              <a:rPr lang="lv-LV" sz="800" u="sng" noProof="0">
                <a:solidFill>
                  <a:schemeClr val="tx2"/>
                </a:solidFill>
                <a:effectLst/>
                <a:latin typeface="Arial" panose="020B0604020202020204" pitchFamily="34" charset="0"/>
                <a:ea typeface="Times New Roman" panose="02020603050405020304" pitchFamily="18" charset="0"/>
                <a:cs typeface="Times New Roman" panose="02020603050405020304" pitchFamily="18" charset="0"/>
                <a:hlinkClick r:id="rId4">
                  <a:extLst>
                    <a:ext uri="{A12FA001-AC4F-418D-AE19-62706E023703}">
                      <ahyp:hlinkClr xmlns:ahyp="http://schemas.microsoft.com/office/drawing/2018/hyperlinkcolor" val="tx"/>
                    </a:ext>
                  </a:extLst>
                </a:hlinkClick>
              </a:rPr>
              <a:t>Saite</a:t>
            </a:r>
            <a:endParaRPr lang="lv-LV" sz="800" noProof="0">
              <a:solidFill>
                <a:schemeClr val="tx2"/>
              </a:solidFill>
              <a:effectLst/>
              <a:latin typeface="Arial" panose="020B0604020202020204" pitchFamily="34" charset="0"/>
              <a:ea typeface="Arial Unicode MS"/>
              <a:cs typeface="Times New Roman" panose="02020603050405020304" pitchFamily="18" charset="0"/>
            </a:endParaRPr>
          </a:p>
        </p:txBody>
      </p:sp>
    </p:spTree>
    <p:extLst>
      <p:ext uri="{BB962C8B-B14F-4D97-AF65-F5344CB8AC3E}">
        <p14:creationId xmlns:p14="http://schemas.microsoft.com/office/powerpoint/2010/main" val="215996912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3595880-5FD9-2706-3367-5D361795AF51}"/>
              </a:ext>
            </a:extLst>
          </p:cNvPr>
          <p:cNvSpPr>
            <a:spLocks noGrp="1"/>
          </p:cNvSpPr>
          <p:nvPr>
            <p:ph type="title"/>
          </p:nvPr>
        </p:nvSpPr>
        <p:spPr/>
        <p:txBody>
          <a:bodyPr/>
          <a:lstStyle/>
          <a:p>
            <a:r>
              <a:rPr lang="lv-LV" sz="4000">
                <a:solidFill>
                  <a:schemeClr val="accent4"/>
                </a:solidFill>
              </a:rPr>
              <a:t>Lielākais meža nozares tiešo darbvietu īpatsvars </a:t>
            </a:r>
            <a:r>
              <a:rPr lang="lv-LV" sz="4000"/>
              <a:t>no reģiona kopējā darbvietu skaita ir </a:t>
            </a:r>
            <a:r>
              <a:rPr lang="lv-LV" sz="4000">
                <a:solidFill>
                  <a:schemeClr val="accent4"/>
                </a:solidFill>
              </a:rPr>
              <a:t>Vidzemes</a:t>
            </a:r>
            <a:r>
              <a:rPr lang="lv-LV" sz="4000"/>
              <a:t> statistiskajā reģionā</a:t>
            </a:r>
          </a:p>
        </p:txBody>
      </p:sp>
      <p:graphicFrame>
        <p:nvGraphicFramePr>
          <p:cNvPr id="5" name="Chart 4">
            <a:extLst>
              <a:ext uri="{FF2B5EF4-FFF2-40B4-BE49-F238E27FC236}">
                <a16:creationId xmlns:a16="http://schemas.microsoft.com/office/drawing/2014/main" id="{B4C544E5-C2AD-8D8F-D7AD-B461DD824B09}"/>
              </a:ext>
            </a:extLst>
          </p:cNvPr>
          <p:cNvGraphicFramePr>
            <a:graphicFrameLocks/>
          </p:cNvGraphicFramePr>
          <p:nvPr>
            <p:extLst>
              <p:ext uri="{D42A27DB-BD31-4B8C-83A1-F6EECF244321}">
                <p14:modId xmlns:p14="http://schemas.microsoft.com/office/powerpoint/2010/main" val="1667193784"/>
              </p:ext>
            </p:extLst>
          </p:nvPr>
        </p:nvGraphicFramePr>
        <p:xfrm>
          <a:off x="3285462" y="1608543"/>
          <a:ext cx="7914352" cy="3994815"/>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a:extLst>
              <a:ext uri="{FF2B5EF4-FFF2-40B4-BE49-F238E27FC236}">
                <a16:creationId xmlns:a16="http://schemas.microsoft.com/office/drawing/2014/main" id="{BC26F5D3-51D7-87D0-AB80-B180DB6135C7}"/>
              </a:ext>
            </a:extLst>
          </p:cNvPr>
          <p:cNvSpPr/>
          <p:nvPr/>
        </p:nvSpPr>
        <p:spPr>
          <a:xfrm>
            <a:off x="995364" y="1639361"/>
            <a:ext cx="1927589" cy="399481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lv-LV" sz="1500" err="1">
              <a:solidFill>
                <a:schemeClr val="bg1"/>
              </a:solidFill>
            </a:endParaRPr>
          </a:p>
        </p:txBody>
      </p:sp>
      <p:sp>
        <p:nvSpPr>
          <p:cNvPr id="12" name="Text Placeholder 11">
            <a:extLst>
              <a:ext uri="{FF2B5EF4-FFF2-40B4-BE49-F238E27FC236}">
                <a16:creationId xmlns:a16="http://schemas.microsoft.com/office/drawing/2014/main" id="{CBC5A601-81D7-2D22-E7B2-87C6E3923980}"/>
              </a:ext>
            </a:extLst>
          </p:cNvPr>
          <p:cNvSpPr txBox="1">
            <a:spLocks/>
          </p:cNvSpPr>
          <p:nvPr/>
        </p:nvSpPr>
        <p:spPr>
          <a:xfrm rot="10800000" flipV="1">
            <a:off x="1167034" y="1721177"/>
            <a:ext cx="1584248" cy="1213407"/>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600"/>
              </a:spcAft>
              <a:buFontTx/>
              <a:buNone/>
              <a:defRPr sz="1600" b="1" kern="1200">
                <a:solidFill>
                  <a:schemeClr val="accent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600" kern="1200">
                <a:solidFill>
                  <a:schemeClr val="accent2"/>
                </a:solidFill>
                <a:latin typeface="+mn-lt"/>
                <a:ea typeface="+mn-ea"/>
                <a:cs typeface="+mn-cs"/>
              </a:defRPr>
            </a:lvl2pPr>
            <a:lvl3pPr marL="180975" indent="-180975" algn="l" defTabSz="914400" rtl="0" eaLnBrk="1" latinLnBrk="0" hangingPunct="1">
              <a:lnSpc>
                <a:spcPct val="100000"/>
              </a:lnSpc>
              <a:spcBef>
                <a:spcPts val="0"/>
              </a:spcBef>
              <a:spcAft>
                <a:spcPts val="600"/>
              </a:spcAft>
              <a:buClrTx/>
              <a:buFont typeface="Arial" panose="020B0604020202020204" pitchFamily="34" charset="0"/>
              <a:buChar char="•"/>
              <a:defRPr sz="1600" kern="1200">
                <a:solidFill>
                  <a:schemeClr val="accent2"/>
                </a:solidFill>
                <a:latin typeface="+mn-lt"/>
                <a:ea typeface="+mn-ea"/>
                <a:cs typeface="+mn-cs"/>
              </a:defRPr>
            </a:lvl3pPr>
            <a:lvl4pPr marL="361950" indent="-180975" algn="l" defTabSz="914400" rtl="0" eaLnBrk="1" latinLnBrk="0" hangingPunct="1">
              <a:lnSpc>
                <a:spcPct val="100000"/>
              </a:lnSpc>
              <a:spcBef>
                <a:spcPts val="0"/>
              </a:spcBef>
              <a:spcAft>
                <a:spcPts val="600"/>
              </a:spcAft>
              <a:buClrTx/>
              <a:buFont typeface="Arial" panose="020B0604020202020204" pitchFamily="34" charset="0"/>
              <a:buChar char="-"/>
              <a:defRPr sz="1600" kern="1200">
                <a:solidFill>
                  <a:schemeClr val="accent2"/>
                </a:solidFill>
                <a:latin typeface="+mn-lt"/>
                <a:ea typeface="+mn-ea"/>
                <a:cs typeface="+mn-cs"/>
              </a:defRPr>
            </a:lvl4pPr>
            <a:lvl5pPr marL="542925" indent="-180975" algn="l" defTabSz="914400" rtl="0" eaLnBrk="1" latinLnBrk="0" hangingPunct="1">
              <a:lnSpc>
                <a:spcPct val="100000"/>
              </a:lnSpc>
              <a:spcBef>
                <a:spcPts val="0"/>
              </a:spcBef>
              <a:spcAft>
                <a:spcPts val="600"/>
              </a:spcAft>
              <a:buClrTx/>
              <a:buFont typeface="Arial" panose="020B0604020202020204" pitchFamily="34" charset="0"/>
              <a:buChar char="•"/>
              <a:defRPr sz="1600" kern="1200" baseline="0">
                <a:solidFill>
                  <a:schemeClr val="accent2"/>
                </a:solidFill>
                <a:latin typeface="+mn-lt"/>
                <a:ea typeface="+mn-ea"/>
                <a:cs typeface="+mn-cs"/>
              </a:defRPr>
            </a:lvl5pPr>
            <a:lvl6pPr marL="719138" indent="-180975"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896938" indent="-1778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074738" indent="-1778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1257300" indent="-182563" algn="l" defTabSz="914400" rtl="0" eaLnBrk="1" latinLnBrk="0" hangingPunct="1">
              <a:lnSpc>
                <a:spcPct val="90000"/>
              </a:lnSpc>
              <a:spcBef>
                <a:spcPts val="500"/>
              </a:spcBef>
              <a:buFont typeface="Arial" panose="020B0604020202020204" pitchFamily="34" charset="0"/>
              <a:buChar char="•"/>
              <a:defRPr sz="1500" kern="1200">
                <a:solidFill>
                  <a:schemeClr val="tx2"/>
                </a:solidFill>
                <a:latin typeface="+mn-lt"/>
                <a:ea typeface="+mn-ea"/>
                <a:cs typeface="+mn-cs"/>
              </a:defRPr>
            </a:lvl9pPr>
          </a:lstStyle>
          <a:p>
            <a:r>
              <a:rPr lang="lv-LV" sz="2400" noProof="0">
                <a:latin typeface="+mj-lt"/>
              </a:rPr>
              <a:t>Meža nozares sektoru tiešo aizņemto darbvietu savstarpējais sadalījums Latvijas statistiskajos reģionos 2024. gadā, %</a:t>
            </a:r>
          </a:p>
        </p:txBody>
      </p:sp>
      <p:sp>
        <p:nvSpPr>
          <p:cNvPr id="14" name="TextBox 13">
            <a:extLst>
              <a:ext uri="{FF2B5EF4-FFF2-40B4-BE49-F238E27FC236}">
                <a16:creationId xmlns:a16="http://schemas.microsoft.com/office/drawing/2014/main" id="{E9334A90-2A8B-8D40-3509-BB4CCA3B1837}"/>
              </a:ext>
            </a:extLst>
          </p:cNvPr>
          <p:cNvSpPr txBox="1"/>
          <p:nvPr/>
        </p:nvSpPr>
        <p:spPr>
          <a:xfrm>
            <a:off x="889036" y="5715992"/>
            <a:ext cx="10196950" cy="338554"/>
          </a:xfrm>
          <a:prstGeom prst="rect">
            <a:avLst/>
          </a:prstGeom>
          <a:noFill/>
        </p:spPr>
        <p:txBody>
          <a:bodyPr wrap="square">
            <a:spAutoFit/>
          </a:bodyPr>
          <a:lstStyle/>
          <a:p>
            <a:pPr algn="just">
              <a:spcBef>
                <a:spcPts val="200"/>
              </a:spcBef>
              <a:spcAft>
                <a:spcPts val="1400"/>
              </a:spcAft>
              <a:buNone/>
            </a:pPr>
            <a:r>
              <a:rPr lang="lv-LV" sz="800" noProof="0">
                <a:solidFill>
                  <a:schemeClr val="tx2"/>
                </a:solidFill>
                <a:effectLst/>
                <a:latin typeface="Arial" panose="020B0604020202020204" pitchFamily="34" charset="0"/>
                <a:ea typeface="Arial Unicode MS"/>
                <a:cs typeface="Times New Roman" panose="02020603050405020304" pitchFamily="18" charset="0"/>
              </a:rPr>
              <a:t>Avoti: KPMG analīze; Oficiālās statistikas portāls – </a:t>
            </a:r>
            <a:r>
              <a:rPr lang="lv-LV" sz="800" u="sng" noProof="0">
                <a:solidFill>
                  <a:schemeClr val="tx2"/>
                </a:solidFill>
                <a:effectLst/>
                <a:latin typeface="Arial" panose="020B0604020202020204" pitchFamily="34" charset="0"/>
                <a:ea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Saite</a:t>
            </a:r>
            <a:r>
              <a:rPr lang="lv-LV" sz="800" noProof="0">
                <a:solidFill>
                  <a:schemeClr val="tx2"/>
                </a:solidFill>
                <a:effectLst/>
                <a:latin typeface="Arial" panose="020B0604020202020204" pitchFamily="34" charset="0"/>
                <a:ea typeface="Arial Unicode MS"/>
                <a:cs typeface="Times New Roman" panose="02020603050405020304" pitchFamily="18" charset="0"/>
              </a:rPr>
              <a:t>; Meža nozares bruto pievienotās vērtības aprēķins 2023. un 2024. gadam veikts atbilstoši KPMG metodoloģijai, balstoties uz Lursoft IT sniegto informāciju un Oficiālās statistikas portāls – </a:t>
            </a:r>
            <a:r>
              <a:rPr lang="lv-LV" sz="800" u="sng" noProof="0">
                <a:solidFill>
                  <a:schemeClr val="tx2"/>
                </a:solidFill>
                <a:effectLst/>
                <a:latin typeface="Arial" panose="020B0604020202020204" pitchFamily="34" charset="0"/>
                <a:ea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Saite</a:t>
            </a:r>
            <a:endParaRPr lang="lv-LV" sz="800" noProof="0">
              <a:solidFill>
                <a:schemeClr val="tx2"/>
              </a:solidFill>
              <a:effectLst/>
              <a:latin typeface="Arial" panose="020B0604020202020204" pitchFamily="34" charset="0"/>
              <a:ea typeface="Arial Unicode MS"/>
              <a:cs typeface="Times New Roman" panose="02020603050405020304" pitchFamily="18" charset="0"/>
            </a:endParaRPr>
          </a:p>
        </p:txBody>
      </p:sp>
    </p:spTree>
    <p:extLst>
      <p:ext uri="{BB962C8B-B14F-4D97-AF65-F5344CB8AC3E}">
        <p14:creationId xmlns:p14="http://schemas.microsoft.com/office/powerpoint/2010/main" val="23366799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CB5818-067A-E0E8-9A98-0B77AFEBCB08}"/>
            </a:ext>
          </a:extLst>
        </p:cNvPr>
        <p:cNvGrpSpPr/>
        <p:nvPr/>
      </p:nvGrpSpPr>
      <p:grpSpPr>
        <a:xfrm>
          <a:off x="0" y="0"/>
          <a:ext cx="0" cy="0"/>
          <a:chOff x="0" y="0"/>
          <a:chExt cx="0" cy="0"/>
        </a:xfrm>
      </p:grpSpPr>
      <p:sp>
        <p:nvSpPr>
          <p:cNvPr id="13" name="Rectangle 12">
            <a:extLst>
              <a:ext uri="{FF2B5EF4-FFF2-40B4-BE49-F238E27FC236}">
                <a16:creationId xmlns:a16="http://schemas.microsoft.com/office/drawing/2014/main" id="{4EAFC8ED-AC4B-FED5-97D4-0EB1894266C7}"/>
              </a:ext>
            </a:extLst>
          </p:cNvPr>
          <p:cNvSpPr>
            <a:spLocks/>
          </p:cNvSpPr>
          <p:nvPr/>
        </p:nvSpPr>
        <p:spPr>
          <a:xfrm>
            <a:off x="0" y="1479884"/>
            <a:ext cx="12192000" cy="3633537"/>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500" b="0" i="0" u="none" strike="noStrike" kern="1200" cap="none" spc="0" normalizeH="0" baseline="0" noProof="0" err="1">
              <a:ln>
                <a:noFill/>
              </a:ln>
              <a:solidFill>
                <a:srgbClr val="FFFFFF"/>
              </a:solidFill>
              <a:effectLst/>
              <a:uLnTx/>
              <a:uFillTx/>
              <a:latin typeface="Arial"/>
              <a:ea typeface="+mn-ea"/>
              <a:cs typeface="+mn-cs"/>
            </a:endParaRPr>
          </a:p>
        </p:txBody>
      </p:sp>
      <p:sp>
        <p:nvSpPr>
          <p:cNvPr id="10" name="Title 9">
            <a:extLst>
              <a:ext uri="{FF2B5EF4-FFF2-40B4-BE49-F238E27FC236}">
                <a16:creationId xmlns:a16="http://schemas.microsoft.com/office/drawing/2014/main" id="{2BBA1777-3F01-C8E3-3C5F-F9FCBA97FE62}"/>
              </a:ext>
            </a:extLst>
          </p:cNvPr>
          <p:cNvSpPr>
            <a:spLocks noGrp="1"/>
          </p:cNvSpPr>
          <p:nvPr>
            <p:ph type="title"/>
          </p:nvPr>
        </p:nvSpPr>
        <p:spPr>
          <a:xfrm>
            <a:off x="995364" y="431800"/>
            <a:ext cx="7500050" cy="533400"/>
          </a:xfrm>
        </p:spPr>
        <p:txBody>
          <a:bodyPr/>
          <a:lstStyle/>
          <a:p>
            <a:r>
              <a:rPr lang="lv-LV" sz="4000"/>
              <a:t>Meža nozares tiešo aizņemto darbvietu skaits un īpatsvars 2024. gadā</a:t>
            </a:r>
          </a:p>
        </p:txBody>
      </p:sp>
      <p:sp>
        <p:nvSpPr>
          <p:cNvPr id="4" name="TextBox 3">
            <a:extLst>
              <a:ext uri="{FF2B5EF4-FFF2-40B4-BE49-F238E27FC236}">
                <a16:creationId xmlns:a16="http://schemas.microsoft.com/office/drawing/2014/main" id="{607EE3E2-8410-E20D-FAAE-1559B36346F6}"/>
              </a:ext>
            </a:extLst>
          </p:cNvPr>
          <p:cNvSpPr txBox="1"/>
          <p:nvPr/>
        </p:nvSpPr>
        <p:spPr>
          <a:xfrm>
            <a:off x="927800" y="5846513"/>
            <a:ext cx="7500052" cy="338554"/>
          </a:xfrm>
          <a:prstGeom prst="rect">
            <a:avLst/>
          </a:prstGeom>
          <a:noFill/>
        </p:spPr>
        <p:txBody>
          <a:bodyPr wrap="square">
            <a:spAutoFit/>
          </a:bodyPr>
          <a:lstStyle/>
          <a:p>
            <a:pPr algn="just">
              <a:spcBef>
                <a:spcPts val="200"/>
              </a:spcBef>
              <a:spcAft>
                <a:spcPts val="1400"/>
              </a:spcAft>
              <a:buNone/>
            </a:pPr>
            <a:r>
              <a:rPr lang="lv-LV" sz="800" noProof="0">
                <a:solidFill>
                  <a:schemeClr val="tx2"/>
                </a:solidFill>
                <a:effectLst/>
                <a:latin typeface="Arial" panose="020B0604020202020204" pitchFamily="34" charset="0"/>
                <a:ea typeface="Arial Unicode MS"/>
                <a:cs typeface="Times New Roman" panose="02020603050405020304" pitchFamily="18" charset="0"/>
              </a:rPr>
              <a:t>Avoti: KPMG analīze; Oficiālās statistikas portāls – </a:t>
            </a:r>
            <a:r>
              <a:rPr lang="lv-LV" sz="800" u="sng" noProof="0">
                <a:solidFill>
                  <a:schemeClr val="tx2"/>
                </a:solidFill>
                <a:effectLst/>
                <a:latin typeface="Arial" panose="020B0604020202020204" pitchFamily="34" charset="0"/>
                <a:ea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Saite</a:t>
            </a:r>
            <a:r>
              <a:rPr lang="lv-LV" sz="800" noProof="0">
                <a:solidFill>
                  <a:schemeClr val="tx2"/>
                </a:solidFill>
                <a:effectLst/>
                <a:latin typeface="Arial" panose="020B0604020202020204" pitchFamily="34" charset="0"/>
                <a:ea typeface="Arial Unicode MS"/>
                <a:cs typeface="Times New Roman" panose="02020603050405020304" pitchFamily="18" charset="0"/>
              </a:rPr>
              <a:t>; Meža nozares bruto pievienotās vērtības aprēķins 2023. un 2024. gadam veikts atbilstoši KPMG metodoloģijai, balstoties uz Lursoft IT sniegto informāciju un Oficiālās statistikas portāls – </a:t>
            </a:r>
            <a:r>
              <a:rPr lang="lv-LV" sz="800" u="sng" noProof="0">
                <a:solidFill>
                  <a:schemeClr val="tx2"/>
                </a:solidFill>
                <a:effectLst/>
                <a:latin typeface="Arial" panose="020B0604020202020204" pitchFamily="34" charset="0"/>
                <a:ea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Saite</a:t>
            </a:r>
            <a:endParaRPr lang="lv-LV" sz="800" noProof="0">
              <a:solidFill>
                <a:schemeClr val="tx2"/>
              </a:solidFill>
              <a:effectLst/>
              <a:latin typeface="Arial" panose="020B0604020202020204" pitchFamily="34" charset="0"/>
              <a:ea typeface="Arial Unicode MS"/>
              <a:cs typeface="Times New Roman" panose="02020603050405020304" pitchFamily="18" charset="0"/>
            </a:endParaRPr>
          </a:p>
        </p:txBody>
      </p:sp>
      <p:sp>
        <p:nvSpPr>
          <p:cNvPr id="9" name="Rectangle 8">
            <a:extLst>
              <a:ext uri="{FF2B5EF4-FFF2-40B4-BE49-F238E27FC236}">
                <a16:creationId xmlns:a16="http://schemas.microsoft.com/office/drawing/2014/main" id="{2685A2F6-4210-7436-0755-532E76CA4774}"/>
              </a:ext>
            </a:extLst>
          </p:cNvPr>
          <p:cNvSpPr/>
          <p:nvPr/>
        </p:nvSpPr>
        <p:spPr>
          <a:xfrm>
            <a:off x="995364" y="2467512"/>
            <a:ext cx="2939984" cy="396023"/>
          </a:xfrm>
          <a:prstGeom prst="rect">
            <a:avLst/>
          </a:prstGeom>
          <a:solidFill>
            <a:srgbClr val="FD349C"/>
          </a:solidFill>
          <a:ln>
            <a:noFill/>
          </a:ln>
          <a:effectLst>
            <a:outerShdw sx="1000" sy="1000" algn="tl"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lIns="54610" tIns="54610" rIns="54610" bIns="108000" rtlCol="0" anchor="ctr"/>
          <a:lstStyle/>
          <a:p>
            <a:pPr algn="ctr"/>
            <a:r>
              <a:rPr lang="lv-LV" sz="2000" b="1">
                <a:solidFill>
                  <a:schemeClr val="bg1"/>
                </a:solidFill>
                <a:latin typeface="+mj-lt"/>
              </a:rPr>
              <a:t>Vidzeme</a:t>
            </a:r>
            <a:endParaRPr lang="en-GB" sz="2000" b="1" err="1">
              <a:solidFill>
                <a:schemeClr val="bg1"/>
              </a:solidFill>
              <a:latin typeface="+mj-lt"/>
            </a:endParaRPr>
          </a:p>
        </p:txBody>
      </p:sp>
      <p:grpSp>
        <p:nvGrpSpPr>
          <p:cNvPr id="17" name="Group 16">
            <a:extLst>
              <a:ext uri="{FF2B5EF4-FFF2-40B4-BE49-F238E27FC236}">
                <a16:creationId xmlns:a16="http://schemas.microsoft.com/office/drawing/2014/main" id="{FEE1893E-1451-2ED0-9E22-388B94FB1503}"/>
              </a:ext>
            </a:extLst>
          </p:cNvPr>
          <p:cNvGrpSpPr/>
          <p:nvPr/>
        </p:nvGrpSpPr>
        <p:grpSpPr>
          <a:xfrm>
            <a:off x="995365" y="2926442"/>
            <a:ext cx="3216432" cy="948574"/>
            <a:chOff x="1089756" y="2182163"/>
            <a:chExt cx="3216432" cy="948574"/>
          </a:xfrm>
        </p:grpSpPr>
        <p:sp>
          <p:nvSpPr>
            <p:cNvPr id="5" name="Rectangle 4">
              <a:extLst>
                <a:ext uri="{FF2B5EF4-FFF2-40B4-BE49-F238E27FC236}">
                  <a16:creationId xmlns:a16="http://schemas.microsoft.com/office/drawing/2014/main" id="{27217AF3-3502-B3EB-336E-3F55187EA542}"/>
                </a:ext>
              </a:extLst>
            </p:cNvPr>
            <p:cNvSpPr/>
            <p:nvPr/>
          </p:nvSpPr>
          <p:spPr>
            <a:xfrm>
              <a:off x="1089756" y="2182163"/>
              <a:ext cx="2939984" cy="850392"/>
            </a:xfrm>
            <a:prstGeom prst="rect">
              <a:avLst/>
            </a:prstGeom>
            <a:solidFill>
              <a:schemeClr val="bg2"/>
            </a:solidFill>
            <a:ln>
              <a:noFill/>
            </a:ln>
            <a:effectLst>
              <a:outerShdw sx="1000" sy="1000" algn="tl"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lIns="54610" tIns="54610" rIns="54610" bIns="108000" rtlCol="0" anchor="ctr"/>
            <a:lstStyle/>
            <a:p>
              <a:pPr algn="ctr"/>
              <a:endParaRPr lang="en-GB" sz="2000">
                <a:solidFill>
                  <a:schemeClr val="tx2"/>
                </a:solidFill>
                <a:latin typeface="+mj-lt"/>
              </a:endParaRPr>
            </a:p>
          </p:txBody>
        </p:sp>
        <p:sp>
          <p:nvSpPr>
            <p:cNvPr id="11" name="TextBox 10">
              <a:extLst>
                <a:ext uri="{FF2B5EF4-FFF2-40B4-BE49-F238E27FC236}">
                  <a16:creationId xmlns:a16="http://schemas.microsoft.com/office/drawing/2014/main" id="{7FDD736F-8AED-A457-5BFB-53825EC9E990}"/>
                </a:ext>
              </a:extLst>
            </p:cNvPr>
            <p:cNvSpPr txBox="1"/>
            <p:nvPr/>
          </p:nvSpPr>
          <p:spPr>
            <a:xfrm>
              <a:off x="1219792" y="2213194"/>
              <a:ext cx="1363920" cy="914400"/>
            </a:xfrm>
            <a:prstGeom prst="rect">
              <a:avLst/>
            </a:prstGeom>
          </p:spPr>
          <p:txBody>
            <a:bodyPr vert="horz" wrap="none" lIns="0" tIns="0" rIns="0" bIns="0" rtlCol="0" anchor="t" anchorCtr="0">
              <a:noAutofit/>
            </a:bodyPr>
            <a:lstStyle/>
            <a:p>
              <a:pPr algn="l">
                <a:spcAft>
                  <a:spcPts val="300"/>
                </a:spcAft>
              </a:pPr>
              <a:r>
                <a:rPr lang="lv-LV" sz="4400" b="1">
                  <a:solidFill>
                    <a:schemeClr val="tx2"/>
                  </a:solidFill>
                  <a:latin typeface="+mj-lt"/>
                </a:rPr>
                <a:t>10,7 </a:t>
              </a:r>
              <a:r>
                <a:rPr lang="lv-LV" b="1">
                  <a:solidFill>
                    <a:schemeClr val="tx2"/>
                  </a:solidFill>
                </a:rPr>
                <a:t>tūkst.</a:t>
              </a:r>
              <a:endParaRPr lang="en-GB" b="1">
                <a:solidFill>
                  <a:schemeClr val="tx2"/>
                </a:solidFill>
              </a:endParaRPr>
            </a:p>
          </p:txBody>
        </p:sp>
        <p:cxnSp>
          <p:nvCxnSpPr>
            <p:cNvPr id="14" name="Straight Connector 13">
              <a:extLst>
                <a:ext uri="{FF2B5EF4-FFF2-40B4-BE49-F238E27FC236}">
                  <a16:creationId xmlns:a16="http://schemas.microsoft.com/office/drawing/2014/main" id="{DAD5A21A-CB1F-CEB5-EE09-6CECF0EB5277}"/>
                </a:ext>
              </a:extLst>
            </p:cNvPr>
            <p:cNvCxnSpPr/>
            <p:nvPr/>
          </p:nvCxnSpPr>
          <p:spPr>
            <a:xfrm>
              <a:off x="2775097" y="2304645"/>
              <a:ext cx="0" cy="57916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16" name="TextBox 15">
              <a:extLst>
                <a:ext uri="{FF2B5EF4-FFF2-40B4-BE49-F238E27FC236}">
                  <a16:creationId xmlns:a16="http://schemas.microsoft.com/office/drawing/2014/main" id="{38D079D0-540A-394F-2ED4-545AC50E0AA1}"/>
                </a:ext>
              </a:extLst>
            </p:cNvPr>
            <p:cNvSpPr txBox="1"/>
            <p:nvPr/>
          </p:nvSpPr>
          <p:spPr>
            <a:xfrm>
              <a:off x="2942268" y="2216337"/>
              <a:ext cx="1363920" cy="914400"/>
            </a:xfrm>
            <a:prstGeom prst="rect">
              <a:avLst/>
            </a:prstGeom>
          </p:spPr>
          <p:txBody>
            <a:bodyPr vert="horz" wrap="none" lIns="0" tIns="0" rIns="0" bIns="0" rtlCol="0" anchor="t" anchorCtr="0">
              <a:noAutofit/>
            </a:bodyPr>
            <a:lstStyle/>
            <a:p>
              <a:pPr algn="l">
                <a:spcAft>
                  <a:spcPts val="300"/>
                </a:spcAft>
              </a:pPr>
              <a:r>
                <a:rPr lang="lv-LV" sz="4400" b="1">
                  <a:solidFill>
                    <a:schemeClr val="tx2"/>
                  </a:solidFill>
                  <a:latin typeface="+mj-lt"/>
                </a:rPr>
                <a:t>13,4 </a:t>
              </a:r>
              <a:r>
                <a:rPr lang="lv-LV" sz="2400" b="1">
                  <a:solidFill>
                    <a:schemeClr val="tx2"/>
                  </a:solidFill>
                  <a:latin typeface="+mj-lt"/>
                </a:rPr>
                <a:t>%</a:t>
              </a:r>
              <a:endParaRPr lang="en-GB" b="1">
                <a:solidFill>
                  <a:schemeClr val="tx2"/>
                </a:solidFill>
              </a:endParaRPr>
            </a:p>
          </p:txBody>
        </p:sp>
      </p:grpSp>
      <p:sp>
        <p:nvSpPr>
          <p:cNvPr id="18" name="Rectangle 17">
            <a:extLst>
              <a:ext uri="{FF2B5EF4-FFF2-40B4-BE49-F238E27FC236}">
                <a16:creationId xmlns:a16="http://schemas.microsoft.com/office/drawing/2014/main" id="{134A83B3-9355-3DF3-D4BC-E7B2882D02A1}"/>
              </a:ext>
            </a:extLst>
          </p:cNvPr>
          <p:cNvSpPr/>
          <p:nvPr/>
        </p:nvSpPr>
        <p:spPr>
          <a:xfrm>
            <a:off x="4378967" y="2464369"/>
            <a:ext cx="2939984" cy="396023"/>
          </a:xfrm>
          <a:prstGeom prst="rect">
            <a:avLst/>
          </a:prstGeom>
          <a:solidFill>
            <a:schemeClr val="accent4">
              <a:lumMod val="60000"/>
              <a:lumOff val="40000"/>
            </a:schemeClr>
          </a:solidFill>
          <a:ln>
            <a:noFill/>
          </a:ln>
          <a:effectLst>
            <a:outerShdw dist="38100" sx="1000" sy="1000" algn="tl"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lIns="54610" tIns="54610" rIns="54610" bIns="108000" rtlCol="0" anchor="ctr"/>
          <a:lstStyle/>
          <a:p>
            <a:pPr algn="ctr"/>
            <a:r>
              <a:rPr lang="lv-LV" sz="2000" b="1">
                <a:solidFill>
                  <a:schemeClr val="bg1"/>
                </a:solidFill>
                <a:latin typeface="+mj-lt"/>
              </a:rPr>
              <a:t>Latvija</a:t>
            </a:r>
            <a:endParaRPr lang="en-GB" sz="2000" b="1" err="1">
              <a:solidFill>
                <a:schemeClr val="bg1"/>
              </a:solidFill>
              <a:latin typeface="+mj-lt"/>
            </a:endParaRPr>
          </a:p>
        </p:txBody>
      </p:sp>
      <p:grpSp>
        <p:nvGrpSpPr>
          <p:cNvPr id="19" name="Group 18">
            <a:extLst>
              <a:ext uri="{FF2B5EF4-FFF2-40B4-BE49-F238E27FC236}">
                <a16:creationId xmlns:a16="http://schemas.microsoft.com/office/drawing/2014/main" id="{4C773433-ADE5-EDC5-AE0E-CE82511CAEB2}"/>
              </a:ext>
            </a:extLst>
          </p:cNvPr>
          <p:cNvGrpSpPr/>
          <p:nvPr/>
        </p:nvGrpSpPr>
        <p:grpSpPr>
          <a:xfrm>
            <a:off x="4378968" y="2923299"/>
            <a:ext cx="3195164" cy="948574"/>
            <a:chOff x="1089756" y="2182163"/>
            <a:chExt cx="3195164" cy="948574"/>
          </a:xfrm>
        </p:grpSpPr>
        <p:sp>
          <p:nvSpPr>
            <p:cNvPr id="20" name="Rectangle 19">
              <a:extLst>
                <a:ext uri="{FF2B5EF4-FFF2-40B4-BE49-F238E27FC236}">
                  <a16:creationId xmlns:a16="http://schemas.microsoft.com/office/drawing/2014/main" id="{9F6B2FF0-9B67-CE4F-EA85-47BB54ACD27A}"/>
                </a:ext>
              </a:extLst>
            </p:cNvPr>
            <p:cNvSpPr/>
            <p:nvPr/>
          </p:nvSpPr>
          <p:spPr>
            <a:xfrm>
              <a:off x="1089756" y="2182163"/>
              <a:ext cx="2939984" cy="850392"/>
            </a:xfrm>
            <a:prstGeom prst="rect">
              <a:avLst/>
            </a:prstGeom>
            <a:solidFill>
              <a:schemeClr val="bg2"/>
            </a:solidFill>
            <a:ln>
              <a:noFill/>
            </a:ln>
            <a:effectLst>
              <a:outerShdw sx="1000" sy="1000" algn="tl"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lIns="54610" tIns="54610" rIns="54610" bIns="108000" rtlCol="0" anchor="ctr"/>
            <a:lstStyle/>
            <a:p>
              <a:pPr algn="ctr"/>
              <a:endParaRPr lang="en-GB" sz="2000">
                <a:solidFill>
                  <a:schemeClr val="tx2"/>
                </a:solidFill>
                <a:latin typeface="+mj-lt"/>
              </a:endParaRPr>
            </a:p>
          </p:txBody>
        </p:sp>
        <p:sp>
          <p:nvSpPr>
            <p:cNvPr id="21" name="TextBox 20">
              <a:extLst>
                <a:ext uri="{FF2B5EF4-FFF2-40B4-BE49-F238E27FC236}">
                  <a16:creationId xmlns:a16="http://schemas.microsoft.com/office/drawing/2014/main" id="{35173B3C-AC4E-2BC6-A81C-EBD416826298}"/>
                </a:ext>
              </a:extLst>
            </p:cNvPr>
            <p:cNvSpPr txBox="1"/>
            <p:nvPr/>
          </p:nvSpPr>
          <p:spPr>
            <a:xfrm>
              <a:off x="1219792" y="2213194"/>
              <a:ext cx="1363920" cy="914400"/>
            </a:xfrm>
            <a:prstGeom prst="rect">
              <a:avLst/>
            </a:prstGeom>
          </p:spPr>
          <p:txBody>
            <a:bodyPr vert="horz" wrap="none" lIns="0" tIns="0" rIns="0" bIns="0" rtlCol="0" anchor="t" anchorCtr="0">
              <a:noAutofit/>
            </a:bodyPr>
            <a:lstStyle/>
            <a:p>
              <a:pPr algn="l">
                <a:spcAft>
                  <a:spcPts val="300"/>
                </a:spcAft>
              </a:pPr>
              <a:r>
                <a:rPr lang="lv-LV" sz="4400" b="1">
                  <a:solidFill>
                    <a:schemeClr val="tx2"/>
                  </a:solidFill>
                  <a:latin typeface="+mj-lt"/>
                </a:rPr>
                <a:t>39,9 </a:t>
              </a:r>
              <a:r>
                <a:rPr lang="lv-LV" b="1">
                  <a:solidFill>
                    <a:schemeClr val="tx2"/>
                  </a:solidFill>
                </a:rPr>
                <a:t>tūkst.</a:t>
              </a:r>
              <a:endParaRPr lang="en-GB" b="1">
                <a:solidFill>
                  <a:schemeClr val="tx2"/>
                </a:solidFill>
              </a:endParaRPr>
            </a:p>
          </p:txBody>
        </p:sp>
        <p:cxnSp>
          <p:nvCxnSpPr>
            <p:cNvPr id="22" name="Straight Connector 21">
              <a:extLst>
                <a:ext uri="{FF2B5EF4-FFF2-40B4-BE49-F238E27FC236}">
                  <a16:creationId xmlns:a16="http://schemas.microsoft.com/office/drawing/2014/main" id="{B09A3D18-9855-AF77-5866-C5919F867F1C}"/>
                </a:ext>
              </a:extLst>
            </p:cNvPr>
            <p:cNvCxnSpPr/>
            <p:nvPr/>
          </p:nvCxnSpPr>
          <p:spPr>
            <a:xfrm>
              <a:off x="2764466" y="2304645"/>
              <a:ext cx="0" cy="579160"/>
            </a:xfrm>
            <a:prstGeom prst="line">
              <a:avLst/>
            </a:prstGeom>
            <a:ln w="28575">
              <a:solidFill>
                <a:schemeClr val="tx2"/>
              </a:solidFill>
            </a:ln>
          </p:spPr>
          <p:style>
            <a:lnRef idx="1">
              <a:schemeClr val="accent1"/>
            </a:lnRef>
            <a:fillRef idx="0">
              <a:schemeClr val="accent1"/>
            </a:fillRef>
            <a:effectRef idx="0">
              <a:schemeClr val="accent1"/>
            </a:effectRef>
            <a:fontRef idx="minor">
              <a:schemeClr val="tx1"/>
            </a:fontRef>
          </p:style>
        </p:cxnSp>
        <p:sp>
          <p:nvSpPr>
            <p:cNvPr id="23" name="TextBox 22">
              <a:extLst>
                <a:ext uri="{FF2B5EF4-FFF2-40B4-BE49-F238E27FC236}">
                  <a16:creationId xmlns:a16="http://schemas.microsoft.com/office/drawing/2014/main" id="{4F2E8538-59FB-3580-8B33-90FC84933732}"/>
                </a:ext>
              </a:extLst>
            </p:cNvPr>
            <p:cNvSpPr txBox="1"/>
            <p:nvPr/>
          </p:nvSpPr>
          <p:spPr>
            <a:xfrm>
              <a:off x="2921000" y="2216337"/>
              <a:ext cx="1363920" cy="914400"/>
            </a:xfrm>
            <a:prstGeom prst="rect">
              <a:avLst/>
            </a:prstGeom>
          </p:spPr>
          <p:txBody>
            <a:bodyPr vert="horz" wrap="none" lIns="0" tIns="0" rIns="0" bIns="0" rtlCol="0" anchor="t" anchorCtr="0">
              <a:noAutofit/>
            </a:bodyPr>
            <a:lstStyle/>
            <a:p>
              <a:pPr algn="l">
                <a:spcAft>
                  <a:spcPts val="300"/>
                </a:spcAft>
              </a:pPr>
              <a:r>
                <a:rPr lang="lv-LV" sz="4400" b="1">
                  <a:solidFill>
                    <a:schemeClr val="tx2"/>
                  </a:solidFill>
                  <a:latin typeface="+mj-lt"/>
                </a:rPr>
                <a:t>4,5 </a:t>
              </a:r>
              <a:r>
                <a:rPr lang="lv-LV" sz="2400" b="1">
                  <a:solidFill>
                    <a:schemeClr val="tx2"/>
                  </a:solidFill>
                  <a:latin typeface="+mj-lt"/>
                </a:rPr>
                <a:t>%</a:t>
              </a:r>
              <a:endParaRPr lang="en-GB" b="1">
                <a:solidFill>
                  <a:schemeClr val="tx2"/>
                </a:solidFill>
              </a:endParaRPr>
            </a:p>
          </p:txBody>
        </p:sp>
      </p:grpSp>
      <p:pic>
        <p:nvPicPr>
          <p:cNvPr id="24" name="Picture 23">
            <a:extLst>
              <a:ext uri="{FF2B5EF4-FFF2-40B4-BE49-F238E27FC236}">
                <a16:creationId xmlns:a16="http://schemas.microsoft.com/office/drawing/2014/main" id="{F377B20B-47B6-112A-D5F1-D740B4BFFF21}"/>
              </a:ext>
            </a:extLst>
          </p:cNvPr>
          <p:cNvPicPr>
            <a:picLocks noChangeAspect="1"/>
          </p:cNvPicPr>
          <p:nvPr/>
        </p:nvPicPr>
        <p:blipFill>
          <a:blip r:embed="rId4" cstate="print">
            <a:extLst>
              <a:ext uri="{28A0092B-C50C-407E-A947-70E740481C1C}">
                <a14:useLocalDpi xmlns:a14="http://schemas.microsoft.com/office/drawing/2010/main"/>
              </a:ext>
            </a:extLst>
          </a:blip>
          <a:srcRect t="6248"/>
          <a:stretch>
            <a:fillRect/>
          </a:stretch>
        </p:blipFill>
        <p:spPr>
          <a:xfrm>
            <a:off x="8891337" y="723014"/>
            <a:ext cx="3300663" cy="5292776"/>
          </a:xfrm>
          <a:prstGeom prst="rect">
            <a:avLst/>
          </a:prstGeom>
        </p:spPr>
      </p:pic>
    </p:spTree>
    <p:extLst>
      <p:ext uri="{BB962C8B-B14F-4D97-AF65-F5344CB8AC3E}">
        <p14:creationId xmlns:p14="http://schemas.microsoft.com/office/powerpoint/2010/main" val="42376060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DC380F-FD34-0B36-C647-E2E4AC6E1C77}"/>
            </a:ext>
          </a:extLst>
        </p:cNvPr>
        <p:cNvGrpSpPr/>
        <p:nvPr/>
      </p:nvGrpSpPr>
      <p:grpSpPr>
        <a:xfrm>
          <a:off x="0" y="0"/>
          <a:ext cx="0" cy="0"/>
          <a:chOff x="0" y="0"/>
          <a:chExt cx="0" cy="0"/>
        </a:xfrm>
      </p:grpSpPr>
      <p:sp>
        <p:nvSpPr>
          <p:cNvPr id="7" name="Rectangle 6">
            <a:extLst>
              <a:ext uri="{FF2B5EF4-FFF2-40B4-BE49-F238E27FC236}">
                <a16:creationId xmlns:a16="http://schemas.microsoft.com/office/drawing/2014/main" id="{065FB885-A228-780E-6929-D8E71C69055D}"/>
              </a:ext>
            </a:extLst>
          </p:cNvPr>
          <p:cNvSpPr/>
          <p:nvPr/>
        </p:nvSpPr>
        <p:spPr>
          <a:xfrm>
            <a:off x="995362" y="1346936"/>
            <a:ext cx="1907326" cy="4546599"/>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lv-LV" sz="1500" err="1">
              <a:solidFill>
                <a:schemeClr val="bg1"/>
              </a:solidFill>
            </a:endParaRPr>
          </a:p>
        </p:txBody>
      </p:sp>
      <p:sp>
        <p:nvSpPr>
          <p:cNvPr id="10" name="Title 9">
            <a:extLst>
              <a:ext uri="{FF2B5EF4-FFF2-40B4-BE49-F238E27FC236}">
                <a16:creationId xmlns:a16="http://schemas.microsoft.com/office/drawing/2014/main" id="{39A887B1-FF07-8FC5-FD61-6EF7974A76BB}"/>
              </a:ext>
            </a:extLst>
          </p:cNvPr>
          <p:cNvSpPr>
            <a:spLocks noGrp="1"/>
          </p:cNvSpPr>
          <p:nvPr>
            <p:ph type="title"/>
          </p:nvPr>
        </p:nvSpPr>
        <p:spPr>
          <a:xfrm>
            <a:off x="995364" y="431800"/>
            <a:ext cx="10204450" cy="533400"/>
          </a:xfrm>
        </p:spPr>
        <p:txBody>
          <a:bodyPr/>
          <a:lstStyle/>
          <a:p>
            <a:r>
              <a:rPr lang="lv-LV" sz="3600" noProof="0"/>
              <a:t>Meža nozare Latvijas 2024.g. valsts budžetā kopā samaksāja </a:t>
            </a:r>
            <a:r>
              <a:rPr lang="lv-LV" sz="3600" noProof="0">
                <a:solidFill>
                  <a:schemeClr val="accent4"/>
                </a:solidFill>
              </a:rPr>
              <a:t>552,7 milj. EUR tiešo nodokļu</a:t>
            </a:r>
            <a:r>
              <a:rPr lang="lv-LV" sz="3600" noProof="0"/>
              <a:t> jeb 3,7% no kopbudžeta ieņēmumu kopsummas</a:t>
            </a:r>
          </a:p>
        </p:txBody>
      </p:sp>
      <p:sp>
        <p:nvSpPr>
          <p:cNvPr id="12" name="Text Placeholder 11">
            <a:extLst>
              <a:ext uri="{FF2B5EF4-FFF2-40B4-BE49-F238E27FC236}">
                <a16:creationId xmlns:a16="http://schemas.microsoft.com/office/drawing/2014/main" id="{C49D66A2-72C9-67D6-67AA-470719627383}"/>
              </a:ext>
            </a:extLst>
          </p:cNvPr>
          <p:cNvSpPr>
            <a:spLocks noGrp="1"/>
          </p:cNvSpPr>
          <p:nvPr>
            <p:ph type="body" sz="quarter" idx="10"/>
          </p:nvPr>
        </p:nvSpPr>
        <p:spPr>
          <a:xfrm>
            <a:off x="1171879" y="1451708"/>
            <a:ext cx="1592586" cy="1578572"/>
          </a:xfrm>
        </p:spPr>
        <p:txBody>
          <a:bodyPr/>
          <a:lstStyle/>
          <a:p>
            <a:r>
              <a:rPr lang="lv-LV" sz="2200" noProof="0" dirty="0">
                <a:latin typeface="+mj-lt"/>
              </a:rPr>
              <a:t>Meža nozares un tās sektoru tiešie valsts budžetā samaksātie nodokļi dalījumā pa to veidiem 2024. gadā, milj. EUR</a:t>
            </a:r>
          </a:p>
          <a:p>
            <a:pPr marL="285750" indent="-285750">
              <a:buFont typeface="Arial" panose="020B0604020202020204" pitchFamily="34" charset="0"/>
              <a:buChar char="•"/>
            </a:pPr>
            <a:endParaRPr lang="lv-LV" sz="2200" noProof="0" dirty="0"/>
          </a:p>
        </p:txBody>
      </p:sp>
      <p:sp>
        <p:nvSpPr>
          <p:cNvPr id="4" name="TextBox 3">
            <a:extLst>
              <a:ext uri="{FF2B5EF4-FFF2-40B4-BE49-F238E27FC236}">
                <a16:creationId xmlns:a16="http://schemas.microsoft.com/office/drawing/2014/main" id="{D374C383-0CA4-232B-8155-447E74A7D222}"/>
              </a:ext>
            </a:extLst>
          </p:cNvPr>
          <p:cNvSpPr txBox="1"/>
          <p:nvPr/>
        </p:nvSpPr>
        <p:spPr>
          <a:xfrm>
            <a:off x="995362" y="5893536"/>
            <a:ext cx="10196949" cy="215444"/>
          </a:xfrm>
          <a:prstGeom prst="rect">
            <a:avLst/>
          </a:prstGeom>
          <a:noFill/>
        </p:spPr>
        <p:txBody>
          <a:bodyPr wrap="square">
            <a:spAutoFit/>
          </a:bodyPr>
          <a:lstStyle/>
          <a:p>
            <a:pPr marL="540385" indent="-540385">
              <a:spcBef>
                <a:spcPts val="200"/>
              </a:spcBef>
            </a:pPr>
            <a:r>
              <a:rPr lang="lv-LV" sz="800" noProof="0">
                <a:solidFill>
                  <a:schemeClr val="tx2"/>
                </a:solidFill>
                <a:latin typeface="Arial" panose="020B0604020202020204" pitchFamily="34" charset="0"/>
                <a:ea typeface="Arial Unicode MS"/>
                <a:cs typeface="Times New Roman" panose="02020603050405020304" pitchFamily="18" charset="0"/>
              </a:rPr>
              <a:t>Avoti: KPMG izstrādāts attēls; Valsts ieņēmumu dienests – VID administrētie kopbudžeta ieņēmumi 2024: </a:t>
            </a:r>
            <a:r>
              <a:rPr lang="lv-LV" sz="800" u="sng" noProof="0">
                <a:solidFill>
                  <a:schemeClr val="tx2"/>
                </a:solidFill>
                <a:latin typeface="Arial" panose="020B0604020202020204" pitchFamily="34" charset="0"/>
                <a:ea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Saite</a:t>
            </a:r>
            <a:endParaRPr lang="lv-LV" sz="800" noProof="0">
              <a:solidFill>
                <a:schemeClr val="tx2"/>
              </a:solidFill>
              <a:latin typeface="Arial" panose="020B0604020202020204" pitchFamily="34" charset="0"/>
              <a:ea typeface="Arial Unicode MS"/>
              <a:cs typeface="Times New Roman" panose="02020603050405020304" pitchFamily="18" charset="0"/>
            </a:endParaRPr>
          </a:p>
        </p:txBody>
      </p:sp>
      <p:graphicFrame>
        <p:nvGraphicFramePr>
          <p:cNvPr id="3" name="Chart 2">
            <a:extLst>
              <a:ext uri="{FF2B5EF4-FFF2-40B4-BE49-F238E27FC236}">
                <a16:creationId xmlns:a16="http://schemas.microsoft.com/office/drawing/2014/main" id="{FADF3105-205D-F245-EB3A-CC3C07CB31DD}"/>
              </a:ext>
            </a:extLst>
          </p:cNvPr>
          <p:cNvGraphicFramePr>
            <a:graphicFrameLocks/>
          </p:cNvGraphicFramePr>
          <p:nvPr>
            <p:extLst>
              <p:ext uri="{D42A27DB-BD31-4B8C-83A1-F6EECF244321}">
                <p14:modId xmlns:p14="http://schemas.microsoft.com/office/powerpoint/2010/main" val="1905913699"/>
              </p:ext>
            </p:extLst>
          </p:nvPr>
        </p:nvGraphicFramePr>
        <p:xfrm>
          <a:off x="2902687" y="1332905"/>
          <a:ext cx="8289624" cy="4546599"/>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367791824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BBF355-774C-188A-8B45-9E81BFCC3E51}"/>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6FFF94F-CD9C-418C-123A-A0FA9F22DB10}"/>
              </a:ext>
            </a:extLst>
          </p:cNvPr>
          <p:cNvPicPr>
            <a:picLocks noChangeAspect="1"/>
          </p:cNvPicPr>
          <p:nvPr/>
        </p:nvPicPr>
        <p:blipFill>
          <a:blip r:embed="rId2" cstate="print">
            <a:extLst>
              <a:ext uri="{28A0092B-C50C-407E-A947-70E740481C1C}">
                <a14:useLocalDpi xmlns:a14="http://schemas.microsoft.com/office/drawing/2010/main" val="0"/>
              </a:ext>
            </a:extLst>
          </a:blip>
          <a:srcRect t="-184" b="1"/>
          <a:stretch>
            <a:fillRect/>
          </a:stretch>
        </p:blipFill>
        <p:spPr>
          <a:xfrm>
            <a:off x="0" y="-12560"/>
            <a:ext cx="12192000" cy="6857999"/>
          </a:xfrm>
          <a:prstGeom prst="rect">
            <a:avLst/>
          </a:prstGeom>
        </p:spPr>
      </p:pic>
      <p:sp>
        <p:nvSpPr>
          <p:cNvPr id="7" name="Rectangle 6">
            <a:extLst>
              <a:ext uri="{FF2B5EF4-FFF2-40B4-BE49-F238E27FC236}">
                <a16:creationId xmlns:a16="http://schemas.microsoft.com/office/drawing/2014/main" id="{D6750E6B-B6BB-14B3-3E28-07DD41FE2AE6}"/>
              </a:ext>
            </a:extLst>
          </p:cNvPr>
          <p:cNvSpPr/>
          <p:nvPr/>
        </p:nvSpPr>
        <p:spPr>
          <a:xfrm>
            <a:off x="-1" y="0"/>
            <a:ext cx="9324975" cy="6857999"/>
          </a:xfrm>
          <a:prstGeom prst="rect">
            <a:avLst/>
          </a:prstGeom>
          <a:gradFill>
            <a:gsLst>
              <a:gs pos="0">
                <a:schemeClr val="accent2">
                  <a:alpha val="81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err="1">
              <a:solidFill>
                <a:schemeClr val="bg1"/>
              </a:solidFill>
            </a:endParaRPr>
          </a:p>
        </p:txBody>
      </p:sp>
      <p:pic>
        <p:nvPicPr>
          <p:cNvPr id="9" name="Picture 8">
            <a:extLst>
              <a:ext uri="{FF2B5EF4-FFF2-40B4-BE49-F238E27FC236}">
                <a16:creationId xmlns:a16="http://schemas.microsoft.com/office/drawing/2014/main" id="{830DED5B-9593-9DD4-5556-A70A8D0DB125}"/>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774187" y="-25120"/>
            <a:ext cx="1575821" cy="1164068"/>
          </a:xfrm>
          <a:prstGeom prst="rect">
            <a:avLst/>
          </a:prstGeom>
        </p:spPr>
      </p:pic>
      <p:sp>
        <p:nvSpPr>
          <p:cNvPr id="2" name="Text Placeholder 4">
            <a:extLst>
              <a:ext uri="{FF2B5EF4-FFF2-40B4-BE49-F238E27FC236}">
                <a16:creationId xmlns:a16="http://schemas.microsoft.com/office/drawing/2014/main" id="{D5AC0302-F80B-7E56-DC11-4A3716DF78F4}"/>
              </a:ext>
            </a:extLst>
          </p:cNvPr>
          <p:cNvSpPr txBox="1">
            <a:spLocks/>
          </p:cNvSpPr>
          <p:nvPr/>
        </p:nvSpPr>
        <p:spPr>
          <a:xfrm>
            <a:off x="879562" y="698500"/>
            <a:ext cx="5733240" cy="4345805"/>
          </a:xfrm>
          <a:prstGeom prst="rect">
            <a:avLst/>
          </a:prstGeom>
        </p:spPr>
        <p:txBody>
          <a:bodyPr anchor="b"/>
          <a:lstStyle>
            <a:lvl1pPr marL="0" indent="0" algn="l" defTabSz="914400" rtl="0" eaLnBrk="1" latinLnBrk="0" hangingPunct="1">
              <a:lnSpc>
                <a:spcPct val="100000"/>
              </a:lnSpc>
              <a:spcBef>
                <a:spcPts val="0"/>
              </a:spcBef>
              <a:spcAft>
                <a:spcPts val="600"/>
              </a:spcAft>
              <a:buFontTx/>
              <a:buNone/>
              <a:defRPr sz="1600" b="1" kern="1200">
                <a:solidFill>
                  <a:schemeClr val="accent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600" kern="1200">
                <a:solidFill>
                  <a:schemeClr val="accent2"/>
                </a:solidFill>
                <a:latin typeface="+mn-lt"/>
                <a:ea typeface="+mn-ea"/>
                <a:cs typeface="+mn-cs"/>
              </a:defRPr>
            </a:lvl2pPr>
            <a:lvl3pPr marL="180975" indent="-180975" algn="l" defTabSz="914400" rtl="0" eaLnBrk="1" latinLnBrk="0" hangingPunct="1">
              <a:lnSpc>
                <a:spcPct val="100000"/>
              </a:lnSpc>
              <a:spcBef>
                <a:spcPts val="0"/>
              </a:spcBef>
              <a:spcAft>
                <a:spcPts val="600"/>
              </a:spcAft>
              <a:buClrTx/>
              <a:buFont typeface="Arial" panose="020B0604020202020204" pitchFamily="34" charset="0"/>
              <a:buChar char="•"/>
              <a:defRPr sz="1600" kern="1200">
                <a:solidFill>
                  <a:schemeClr val="accent2"/>
                </a:solidFill>
                <a:latin typeface="+mn-lt"/>
                <a:ea typeface="+mn-ea"/>
                <a:cs typeface="+mn-cs"/>
              </a:defRPr>
            </a:lvl3pPr>
            <a:lvl4pPr marL="361950" indent="-180975" algn="l" defTabSz="914400" rtl="0" eaLnBrk="1" latinLnBrk="0" hangingPunct="1">
              <a:lnSpc>
                <a:spcPct val="100000"/>
              </a:lnSpc>
              <a:spcBef>
                <a:spcPts val="0"/>
              </a:spcBef>
              <a:spcAft>
                <a:spcPts val="600"/>
              </a:spcAft>
              <a:buClrTx/>
              <a:buFont typeface="Arial" panose="020B0604020202020204" pitchFamily="34" charset="0"/>
              <a:buChar char="-"/>
              <a:defRPr sz="1600" kern="1200">
                <a:solidFill>
                  <a:schemeClr val="accent2"/>
                </a:solidFill>
                <a:latin typeface="+mn-lt"/>
                <a:ea typeface="+mn-ea"/>
                <a:cs typeface="+mn-cs"/>
              </a:defRPr>
            </a:lvl4pPr>
            <a:lvl5pPr marL="542925" indent="-180975" algn="l" defTabSz="914400" rtl="0" eaLnBrk="1" latinLnBrk="0" hangingPunct="1">
              <a:lnSpc>
                <a:spcPct val="100000"/>
              </a:lnSpc>
              <a:spcBef>
                <a:spcPts val="0"/>
              </a:spcBef>
              <a:spcAft>
                <a:spcPts val="600"/>
              </a:spcAft>
              <a:buClrTx/>
              <a:buFont typeface="Arial" panose="020B0604020202020204" pitchFamily="34" charset="0"/>
              <a:buChar char="•"/>
              <a:defRPr sz="1600" kern="1200" baseline="0">
                <a:solidFill>
                  <a:schemeClr val="accent2"/>
                </a:solidFill>
                <a:latin typeface="+mn-lt"/>
                <a:ea typeface="+mn-ea"/>
                <a:cs typeface="+mn-cs"/>
              </a:defRPr>
            </a:lvl5pPr>
            <a:lvl6pPr marL="719138" indent="-180975"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896938" indent="-1778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074738" indent="-1778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1257300" indent="-182563" algn="l" defTabSz="914400" rtl="0" eaLnBrk="1" latinLnBrk="0" hangingPunct="1">
              <a:lnSpc>
                <a:spcPct val="90000"/>
              </a:lnSpc>
              <a:spcBef>
                <a:spcPts val="500"/>
              </a:spcBef>
              <a:buFont typeface="Arial" panose="020B0604020202020204" pitchFamily="34" charset="0"/>
              <a:buChar char="•"/>
              <a:defRPr sz="1500" kern="1200">
                <a:solidFill>
                  <a:schemeClr val="tx2"/>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lv-LV" sz="35000" b="1" i="0" u="none" strike="noStrike" kern="1200" cap="none" spc="0" normalizeH="0" baseline="0" noProof="0">
                <a:ln>
                  <a:noFill/>
                </a:ln>
                <a:solidFill>
                  <a:srgbClr val="FFFFFF">
                    <a:alpha val="25000"/>
                  </a:srgbClr>
                </a:solidFill>
                <a:effectLst/>
                <a:uLnTx/>
                <a:uFillTx/>
                <a:latin typeface="KPMG Bold"/>
                <a:ea typeface="+mn-ea"/>
                <a:cs typeface="+mn-cs"/>
              </a:rPr>
              <a:t>02</a:t>
            </a:r>
          </a:p>
        </p:txBody>
      </p:sp>
      <p:sp>
        <p:nvSpPr>
          <p:cNvPr id="3" name="Title 1">
            <a:extLst>
              <a:ext uri="{FF2B5EF4-FFF2-40B4-BE49-F238E27FC236}">
                <a16:creationId xmlns:a16="http://schemas.microsoft.com/office/drawing/2014/main" id="{3BAD8263-5C7B-2462-ACA0-091F1F60C2F6}"/>
              </a:ext>
            </a:extLst>
          </p:cNvPr>
          <p:cNvSpPr>
            <a:spLocks noGrp="1"/>
          </p:cNvSpPr>
          <p:nvPr>
            <p:ph type="ctrTitle"/>
          </p:nvPr>
        </p:nvSpPr>
        <p:spPr>
          <a:xfrm>
            <a:off x="2039160" y="3700043"/>
            <a:ext cx="8202120" cy="2367199"/>
          </a:xfrm>
        </p:spPr>
        <p:txBody>
          <a:bodyPr/>
          <a:lstStyle/>
          <a:p>
            <a:r>
              <a:rPr lang="lv-LV" sz="6000" noProof="0"/>
              <a:t>Meža un saistīto nozaru sociālekonomiskās ietekmes vērtējums</a:t>
            </a:r>
          </a:p>
        </p:txBody>
      </p:sp>
    </p:spTree>
    <p:extLst>
      <p:ext uri="{BB962C8B-B14F-4D97-AF65-F5344CB8AC3E}">
        <p14:creationId xmlns:p14="http://schemas.microsoft.com/office/powerpoint/2010/main" val="298220326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C3F9D0-DE2D-588D-8181-F42250FD8E91}"/>
            </a:ext>
          </a:extLst>
        </p:cNvPr>
        <p:cNvGrpSpPr/>
        <p:nvPr/>
      </p:nvGrpSpPr>
      <p:grpSpPr>
        <a:xfrm>
          <a:off x="0" y="0"/>
          <a:ext cx="0" cy="0"/>
          <a:chOff x="0" y="0"/>
          <a:chExt cx="0" cy="0"/>
        </a:xfrm>
      </p:grpSpPr>
      <p:sp>
        <p:nvSpPr>
          <p:cNvPr id="6" name="Arrow: Right 5">
            <a:extLst>
              <a:ext uri="{FF2B5EF4-FFF2-40B4-BE49-F238E27FC236}">
                <a16:creationId xmlns:a16="http://schemas.microsoft.com/office/drawing/2014/main" id="{42634FA3-D4B3-30EC-9AD3-1B3CAFE77927}"/>
              </a:ext>
            </a:extLst>
          </p:cNvPr>
          <p:cNvSpPr/>
          <p:nvPr/>
        </p:nvSpPr>
        <p:spPr>
          <a:xfrm rot="5400000">
            <a:off x="9683885" y="3487275"/>
            <a:ext cx="1095154" cy="669851"/>
          </a:xfrm>
          <a:prstGeom prst="rightArrow">
            <a:avLst/>
          </a:prstGeom>
          <a:ln>
            <a:solidFill>
              <a:srgbClr val="00338D"/>
            </a:solidFill>
          </a:ln>
        </p:spPr>
        <p:style>
          <a:lnRef idx="2">
            <a:schemeClr val="accent4"/>
          </a:lnRef>
          <a:fillRef idx="1">
            <a:schemeClr val="lt1"/>
          </a:fillRef>
          <a:effectRef idx="0">
            <a:schemeClr val="accent4"/>
          </a:effectRef>
          <a:fontRef idx="minor">
            <a:schemeClr val="dk1"/>
          </a:fontRef>
        </p:style>
        <p:txBody>
          <a:bodyPr lIns="54610" tIns="54610" rIns="54610" bIns="54610" rtlCol="0" anchor="ctr"/>
          <a:lstStyle/>
          <a:p>
            <a:pPr algn="l"/>
            <a:endParaRPr lang="lv-LV" sz="1500" err="1">
              <a:solidFill>
                <a:schemeClr val="bg1"/>
              </a:solidFill>
            </a:endParaRPr>
          </a:p>
        </p:txBody>
      </p:sp>
      <p:sp>
        <p:nvSpPr>
          <p:cNvPr id="10" name="Title 9">
            <a:extLst>
              <a:ext uri="{FF2B5EF4-FFF2-40B4-BE49-F238E27FC236}">
                <a16:creationId xmlns:a16="http://schemas.microsoft.com/office/drawing/2014/main" id="{F3A19B07-5371-BE9C-A877-A827DEAD81BE}"/>
              </a:ext>
            </a:extLst>
          </p:cNvPr>
          <p:cNvSpPr>
            <a:spLocks noGrp="1"/>
          </p:cNvSpPr>
          <p:nvPr>
            <p:ph type="title"/>
          </p:nvPr>
        </p:nvSpPr>
        <p:spPr>
          <a:xfrm>
            <a:off x="995364" y="431800"/>
            <a:ext cx="10204450" cy="898326"/>
          </a:xfrm>
        </p:spPr>
        <p:txBody>
          <a:bodyPr/>
          <a:lstStyle/>
          <a:p>
            <a:r>
              <a:rPr lang="lv-LV" sz="3600" noProof="0" dirty="0"/>
              <a:t>2024. gadā </a:t>
            </a:r>
            <a:r>
              <a:rPr lang="lv-LV" sz="3600" noProof="0" dirty="0">
                <a:solidFill>
                  <a:schemeClr val="accent4"/>
                </a:solidFill>
              </a:rPr>
              <a:t>meža nozare radīja 3 600,5 milj. EUR </a:t>
            </a:r>
            <a:r>
              <a:rPr lang="lv-LV" sz="3600" noProof="0" dirty="0"/>
              <a:t>tiešās, netiešās un saistītās </a:t>
            </a:r>
            <a:r>
              <a:rPr lang="lv-LV" sz="3600" noProof="0" dirty="0">
                <a:solidFill>
                  <a:schemeClr val="accent4"/>
                </a:solidFill>
              </a:rPr>
              <a:t>bruto pievienotās vērtības </a:t>
            </a:r>
            <a:r>
              <a:rPr lang="lv-LV" sz="3600" noProof="0" dirty="0">
                <a:solidFill>
                  <a:schemeClr val="tx2"/>
                </a:solidFill>
              </a:rPr>
              <a:t>Latvijā </a:t>
            </a:r>
            <a:r>
              <a:rPr lang="lv-LV" sz="3600" noProof="0" dirty="0">
                <a:solidFill>
                  <a:schemeClr val="accent4"/>
                </a:solidFill>
              </a:rPr>
              <a:t> </a:t>
            </a:r>
            <a:r>
              <a:rPr lang="lv-LV" sz="3600" noProof="0" dirty="0"/>
              <a:t>– 8,9% no valsts IKP</a:t>
            </a:r>
          </a:p>
        </p:txBody>
      </p:sp>
      <p:sp>
        <p:nvSpPr>
          <p:cNvPr id="12" name="Text Placeholder 11">
            <a:extLst>
              <a:ext uri="{FF2B5EF4-FFF2-40B4-BE49-F238E27FC236}">
                <a16:creationId xmlns:a16="http://schemas.microsoft.com/office/drawing/2014/main" id="{75160B61-5BF5-D7C9-5F94-16042153CEA0}"/>
              </a:ext>
            </a:extLst>
          </p:cNvPr>
          <p:cNvSpPr>
            <a:spLocks noGrp="1"/>
          </p:cNvSpPr>
          <p:nvPr>
            <p:ph type="body" sz="quarter" idx="10"/>
          </p:nvPr>
        </p:nvSpPr>
        <p:spPr>
          <a:xfrm>
            <a:off x="995364" y="1412310"/>
            <a:ext cx="7151109" cy="244942"/>
          </a:xfrm>
        </p:spPr>
        <p:txBody>
          <a:bodyPr/>
          <a:lstStyle/>
          <a:p>
            <a:r>
              <a:rPr lang="lv-LV" sz="2000" noProof="0">
                <a:latin typeface="+mj-lt"/>
              </a:rPr>
              <a:t>Latvijas meža nozares Latvijā radītā tiešā, netiešā un saistītā bruto pievienotā vērtība 2024. gadā, milj. EUR</a:t>
            </a:r>
          </a:p>
          <a:p>
            <a:endParaRPr lang="lv-LV" sz="1200" noProof="0"/>
          </a:p>
        </p:txBody>
      </p:sp>
      <p:sp>
        <p:nvSpPr>
          <p:cNvPr id="4" name="TextBox 3">
            <a:extLst>
              <a:ext uri="{FF2B5EF4-FFF2-40B4-BE49-F238E27FC236}">
                <a16:creationId xmlns:a16="http://schemas.microsoft.com/office/drawing/2014/main" id="{6BB20F28-6086-2CF3-DAE9-DDD6A371EBB5}"/>
              </a:ext>
            </a:extLst>
          </p:cNvPr>
          <p:cNvSpPr txBox="1"/>
          <p:nvPr/>
        </p:nvSpPr>
        <p:spPr>
          <a:xfrm>
            <a:off x="9107678" y="5956028"/>
            <a:ext cx="2247568" cy="215444"/>
          </a:xfrm>
          <a:prstGeom prst="rect">
            <a:avLst/>
          </a:prstGeom>
          <a:noFill/>
        </p:spPr>
        <p:txBody>
          <a:bodyPr wrap="square">
            <a:spAutoFit/>
          </a:bodyPr>
          <a:lstStyle/>
          <a:p>
            <a:pPr marL="540385" indent="-540385">
              <a:spcBef>
                <a:spcPts val="200"/>
              </a:spcBef>
            </a:pPr>
            <a:r>
              <a:rPr lang="lv-LV" sz="800" noProof="0">
                <a:solidFill>
                  <a:schemeClr val="tx2"/>
                </a:solidFill>
                <a:latin typeface="Arial" panose="020B0604020202020204" pitchFamily="34" charset="0"/>
                <a:ea typeface="Arial Unicode MS"/>
                <a:cs typeface="Times New Roman" panose="02020603050405020304" pitchFamily="18" charset="0"/>
              </a:rPr>
              <a:t>Avoti: KPMG analīze, atbilstoši metodoloģijai </a:t>
            </a:r>
            <a:endParaRPr lang="lv-LV" sz="800" noProof="0">
              <a:solidFill>
                <a:schemeClr val="tx2"/>
              </a:solidFill>
              <a:effectLst/>
              <a:latin typeface="Arial" panose="020B0604020202020204" pitchFamily="34" charset="0"/>
              <a:ea typeface="Arial Unicode MS"/>
              <a:cs typeface="Times New Roman" panose="02020603050405020304" pitchFamily="18" charset="0"/>
            </a:endParaRPr>
          </a:p>
        </p:txBody>
      </p:sp>
      <p:grpSp>
        <p:nvGrpSpPr>
          <p:cNvPr id="21" name="Group 20">
            <a:extLst>
              <a:ext uri="{FF2B5EF4-FFF2-40B4-BE49-F238E27FC236}">
                <a16:creationId xmlns:a16="http://schemas.microsoft.com/office/drawing/2014/main" id="{B0100E4E-26FC-115A-8A0B-AB7581D226FD}"/>
              </a:ext>
            </a:extLst>
          </p:cNvPr>
          <p:cNvGrpSpPr/>
          <p:nvPr/>
        </p:nvGrpSpPr>
        <p:grpSpPr>
          <a:xfrm>
            <a:off x="9267840" y="2138770"/>
            <a:ext cx="1953752" cy="1366164"/>
            <a:chOff x="995363" y="1330325"/>
            <a:chExt cx="1953752" cy="1366164"/>
          </a:xfrm>
        </p:grpSpPr>
        <p:sp>
          <p:nvSpPr>
            <p:cNvPr id="22" name="Rectangle: Rounded Corners 21">
              <a:extLst>
                <a:ext uri="{FF2B5EF4-FFF2-40B4-BE49-F238E27FC236}">
                  <a16:creationId xmlns:a16="http://schemas.microsoft.com/office/drawing/2014/main" id="{E27C4BBA-27E3-6AE5-9BEC-4F19E7D0A080}"/>
                </a:ext>
              </a:extLst>
            </p:cNvPr>
            <p:cNvSpPr/>
            <p:nvPr/>
          </p:nvSpPr>
          <p:spPr>
            <a:xfrm>
              <a:off x="995363" y="1330325"/>
              <a:ext cx="1953752" cy="1366164"/>
            </a:xfrm>
            <a:prstGeom prst="roundRect">
              <a:avLst>
                <a:gd name="adj" fmla="val 0"/>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spcAft>
                  <a:spcPts val="600"/>
                </a:spcAft>
              </a:pPr>
              <a:endParaRPr lang="en-US" sz="1000" noProof="0">
                <a:solidFill>
                  <a:schemeClr val="tx1">
                    <a:lumMod val="50000"/>
                  </a:schemeClr>
                </a:solidFill>
              </a:endParaRPr>
            </a:p>
          </p:txBody>
        </p:sp>
        <p:sp>
          <p:nvSpPr>
            <p:cNvPr id="25" name="TextBox 24">
              <a:extLst>
                <a:ext uri="{FF2B5EF4-FFF2-40B4-BE49-F238E27FC236}">
                  <a16:creationId xmlns:a16="http://schemas.microsoft.com/office/drawing/2014/main" id="{6EB44D63-0F56-0205-E5A5-6CD28878EBBE}"/>
                </a:ext>
              </a:extLst>
            </p:cNvPr>
            <p:cNvSpPr txBox="1"/>
            <p:nvPr/>
          </p:nvSpPr>
          <p:spPr>
            <a:xfrm>
              <a:off x="1176423" y="2130531"/>
              <a:ext cx="1591633" cy="369332"/>
            </a:xfrm>
            <a:prstGeom prst="rect">
              <a:avLst/>
            </a:prstGeom>
          </p:spPr>
          <p:txBody>
            <a:bodyPr vert="horz" wrap="square" lIns="0" tIns="0" rIns="0" bIns="0" rtlCol="0" anchor="t" anchorCtr="0">
              <a:spAutoFit/>
            </a:bodyPr>
            <a:lstStyle/>
            <a:p>
              <a:pPr algn="ctr">
                <a:spcAft>
                  <a:spcPts val="600"/>
                </a:spcAft>
              </a:pPr>
              <a:r>
                <a:rPr lang="lv-LV" sz="1200" b="1" noProof="0">
                  <a:solidFill>
                    <a:schemeClr val="tx2"/>
                  </a:solidFill>
                </a:rPr>
                <a:t>Meža nozares tiešās pievienotās vērtības</a:t>
              </a:r>
              <a:endParaRPr lang="en-US" sz="1200" b="1" noProof="0">
                <a:solidFill>
                  <a:schemeClr val="tx2"/>
                </a:solidFill>
              </a:endParaRPr>
            </a:p>
          </p:txBody>
        </p:sp>
        <p:sp>
          <p:nvSpPr>
            <p:cNvPr id="26" name="Rectangle: Rounded Corners 25">
              <a:extLst>
                <a:ext uri="{FF2B5EF4-FFF2-40B4-BE49-F238E27FC236}">
                  <a16:creationId xmlns:a16="http://schemas.microsoft.com/office/drawing/2014/main" id="{DF0378F0-8CBF-2D2F-B0A9-F0B5ACD62E4D}"/>
                </a:ext>
              </a:extLst>
            </p:cNvPr>
            <p:cNvSpPr/>
            <p:nvPr/>
          </p:nvSpPr>
          <p:spPr>
            <a:xfrm>
              <a:off x="1176423" y="1407722"/>
              <a:ext cx="1565127" cy="612000"/>
            </a:xfrm>
            <a:prstGeom prst="roundRect">
              <a:avLst>
                <a:gd name="adj" fmla="val 0"/>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lIns="54610" tIns="54610" rIns="54610" bIns="180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v-LV" sz="4000" noProof="0">
                  <a:solidFill>
                    <a:srgbClr val="FFFFFF"/>
                  </a:solidFill>
                  <a:latin typeface="KPMG Bold"/>
                </a:rPr>
                <a:t>1</a:t>
              </a:r>
              <a:r>
                <a:rPr lang="en-US" sz="4000" noProof="0">
                  <a:solidFill>
                    <a:srgbClr val="FFFFFF"/>
                  </a:solidFill>
                  <a:latin typeface="KPMG Bold"/>
                </a:rPr>
                <a:t>€</a:t>
              </a:r>
              <a:endParaRPr kumimoji="0" lang="en-US" sz="4000" b="0" i="0" u="none" strike="noStrike" kern="1200" cap="none" spc="0" normalizeH="0" baseline="0" noProof="0">
                <a:ln>
                  <a:noFill/>
                </a:ln>
                <a:solidFill>
                  <a:srgbClr val="FFFFFF"/>
                </a:solidFill>
                <a:effectLst/>
                <a:uLnTx/>
                <a:uFillTx/>
                <a:latin typeface="KPMG Bold"/>
                <a:ea typeface="+mn-ea"/>
                <a:cs typeface="+mn-cs"/>
              </a:endParaRPr>
            </a:p>
          </p:txBody>
        </p:sp>
      </p:grpSp>
      <p:grpSp>
        <p:nvGrpSpPr>
          <p:cNvPr id="27" name="Group 26">
            <a:extLst>
              <a:ext uri="{FF2B5EF4-FFF2-40B4-BE49-F238E27FC236}">
                <a16:creationId xmlns:a16="http://schemas.microsoft.com/office/drawing/2014/main" id="{10A2A1B6-6886-398A-453F-61672653D3A2}"/>
              </a:ext>
            </a:extLst>
          </p:cNvPr>
          <p:cNvGrpSpPr/>
          <p:nvPr/>
        </p:nvGrpSpPr>
        <p:grpSpPr>
          <a:xfrm>
            <a:off x="9289618" y="4389924"/>
            <a:ext cx="1953752" cy="1123639"/>
            <a:chOff x="995363" y="1330325"/>
            <a:chExt cx="1953752" cy="1123639"/>
          </a:xfrm>
        </p:grpSpPr>
        <p:sp>
          <p:nvSpPr>
            <p:cNvPr id="28" name="Rectangle: Rounded Corners 27">
              <a:extLst>
                <a:ext uri="{FF2B5EF4-FFF2-40B4-BE49-F238E27FC236}">
                  <a16:creationId xmlns:a16="http://schemas.microsoft.com/office/drawing/2014/main" id="{415CB9E8-039A-9A77-5734-C705C8B5798A}"/>
                </a:ext>
              </a:extLst>
            </p:cNvPr>
            <p:cNvSpPr/>
            <p:nvPr/>
          </p:nvSpPr>
          <p:spPr>
            <a:xfrm>
              <a:off x="995363" y="1330325"/>
              <a:ext cx="1953752" cy="1123639"/>
            </a:xfrm>
            <a:prstGeom prst="roundRect">
              <a:avLst>
                <a:gd name="adj" fmla="val 0"/>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spcAft>
                  <a:spcPts val="600"/>
                </a:spcAft>
              </a:pPr>
              <a:endParaRPr lang="en-US" sz="1000" noProof="0">
                <a:solidFill>
                  <a:schemeClr val="tx1">
                    <a:lumMod val="50000"/>
                  </a:schemeClr>
                </a:solidFill>
              </a:endParaRPr>
            </a:p>
          </p:txBody>
        </p:sp>
        <p:sp>
          <p:nvSpPr>
            <p:cNvPr id="29" name="TextBox 28">
              <a:extLst>
                <a:ext uri="{FF2B5EF4-FFF2-40B4-BE49-F238E27FC236}">
                  <a16:creationId xmlns:a16="http://schemas.microsoft.com/office/drawing/2014/main" id="{935D8FA4-C0C6-B3C8-44BC-8BE0905ED5AA}"/>
                </a:ext>
              </a:extLst>
            </p:cNvPr>
            <p:cNvSpPr txBox="1"/>
            <p:nvPr/>
          </p:nvSpPr>
          <p:spPr>
            <a:xfrm>
              <a:off x="1176423" y="2122855"/>
              <a:ext cx="1591633" cy="184666"/>
            </a:xfrm>
            <a:prstGeom prst="rect">
              <a:avLst/>
            </a:prstGeom>
          </p:spPr>
          <p:txBody>
            <a:bodyPr vert="horz" wrap="square" lIns="0" tIns="0" rIns="0" bIns="0" rtlCol="0" anchor="t" anchorCtr="0">
              <a:spAutoFit/>
            </a:bodyPr>
            <a:lstStyle/>
            <a:p>
              <a:pPr algn="ctr">
                <a:spcAft>
                  <a:spcPts val="600"/>
                </a:spcAft>
              </a:pPr>
              <a:r>
                <a:rPr lang="lv-LV" sz="1200" b="1" noProof="0">
                  <a:solidFill>
                    <a:schemeClr val="tx2"/>
                  </a:solidFill>
                </a:rPr>
                <a:t>Radīti citās nozarēs</a:t>
              </a:r>
              <a:endParaRPr lang="en-US" sz="1200" b="1" noProof="0">
                <a:solidFill>
                  <a:schemeClr val="tx2"/>
                </a:solidFill>
              </a:endParaRPr>
            </a:p>
          </p:txBody>
        </p:sp>
        <p:sp>
          <p:nvSpPr>
            <p:cNvPr id="30" name="Rectangle: Rounded Corners 29">
              <a:extLst>
                <a:ext uri="{FF2B5EF4-FFF2-40B4-BE49-F238E27FC236}">
                  <a16:creationId xmlns:a16="http://schemas.microsoft.com/office/drawing/2014/main" id="{2CD0C697-79D9-8191-3F06-F0C587B6EFEF}"/>
                </a:ext>
              </a:extLst>
            </p:cNvPr>
            <p:cNvSpPr/>
            <p:nvPr/>
          </p:nvSpPr>
          <p:spPr>
            <a:xfrm>
              <a:off x="1176423" y="1407724"/>
              <a:ext cx="1591632" cy="612000"/>
            </a:xfrm>
            <a:prstGeom prst="roundRect">
              <a:avLst>
                <a:gd name="adj" fmla="val 0"/>
              </a:avLst>
            </a:prstGeom>
            <a:solidFill>
              <a:schemeClr val="tx2"/>
            </a:solidFill>
            <a:ln>
              <a:noFill/>
            </a:ln>
          </p:spPr>
          <p:style>
            <a:lnRef idx="0">
              <a:scrgbClr r="0" g="0" b="0"/>
            </a:lnRef>
            <a:fillRef idx="0">
              <a:scrgbClr r="0" g="0" b="0"/>
            </a:fillRef>
            <a:effectRef idx="0">
              <a:scrgbClr r="0" g="0" b="0"/>
            </a:effectRef>
            <a:fontRef idx="minor">
              <a:schemeClr val="lt1"/>
            </a:fontRef>
          </p:style>
          <p:txBody>
            <a:bodyPr lIns="54610" tIns="54610" rIns="54610" bIns="180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v-LV" sz="4000">
                  <a:solidFill>
                    <a:srgbClr val="FFFFFF"/>
                  </a:solidFill>
                  <a:latin typeface="KPMG Bold"/>
                </a:rPr>
                <a:t>+0,65</a:t>
              </a:r>
              <a:r>
                <a:rPr lang="en-US" sz="4000" noProof="0">
                  <a:solidFill>
                    <a:srgbClr val="FFFFFF"/>
                  </a:solidFill>
                  <a:latin typeface="KPMG Bold"/>
                </a:rPr>
                <a:t>€</a:t>
              </a:r>
              <a:endParaRPr kumimoji="0" lang="en-US" sz="4000" b="0" i="0" u="none" strike="noStrike" kern="1200" cap="none" spc="0" normalizeH="0" baseline="0" noProof="0">
                <a:ln>
                  <a:noFill/>
                </a:ln>
                <a:solidFill>
                  <a:srgbClr val="FFFFFF"/>
                </a:solidFill>
                <a:effectLst/>
                <a:uLnTx/>
                <a:uFillTx/>
                <a:latin typeface="KPMG Bold"/>
                <a:ea typeface="+mn-ea"/>
                <a:cs typeface="+mn-cs"/>
              </a:endParaRPr>
            </a:p>
          </p:txBody>
        </p:sp>
      </p:grpSp>
      <p:graphicFrame>
        <p:nvGraphicFramePr>
          <p:cNvPr id="5" name="Chart 4">
            <a:extLst>
              <a:ext uri="{FF2B5EF4-FFF2-40B4-BE49-F238E27FC236}">
                <a16:creationId xmlns:a16="http://schemas.microsoft.com/office/drawing/2014/main" id="{1BC26044-39BB-76E7-C498-17FC96B2BEE3}"/>
              </a:ext>
            </a:extLst>
          </p:cNvPr>
          <p:cNvGraphicFramePr>
            <a:graphicFrameLocks/>
          </p:cNvGraphicFramePr>
          <p:nvPr>
            <p:extLst>
              <p:ext uri="{D42A27DB-BD31-4B8C-83A1-F6EECF244321}">
                <p14:modId xmlns:p14="http://schemas.microsoft.com/office/powerpoint/2010/main" val="171029174"/>
              </p:ext>
            </p:extLst>
          </p:nvPr>
        </p:nvGraphicFramePr>
        <p:xfrm>
          <a:off x="970408" y="1984378"/>
          <a:ext cx="8196556" cy="428185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1482714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8065C3C-071D-8AA9-D113-CCA60F6BEEE3}"/>
            </a:ext>
          </a:extLst>
        </p:cNvPr>
        <p:cNvGrpSpPr/>
        <p:nvPr/>
      </p:nvGrpSpPr>
      <p:grpSpPr>
        <a:xfrm>
          <a:off x="0" y="0"/>
          <a:ext cx="0" cy="0"/>
          <a:chOff x="0" y="0"/>
          <a:chExt cx="0" cy="0"/>
        </a:xfrm>
      </p:grpSpPr>
      <p:sp>
        <p:nvSpPr>
          <p:cNvPr id="25" name="Rectangle 24">
            <a:extLst>
              <a:ext uri="{FF2B5EF4-FFF2-40B4-BE49-F238E27FC236}">
                <a16:creationId xmlns:a16="http://schemas.microsoft.com/office/drawing/2014/main" id="{DE7BA83B-F815-FE2E-7EBC-E4E07551CF1B}"/>
              </a:ext>
            </a:extLst>
          </p:cNvPr>
          <p:cNvSpPr/>
          <p:nvPr/>
        </p:nvSpPr>
        <p:spPr>
          <a:xfrm>
            <a:off x="995364" y="1639361"/>
            <a:ext cx="1927589" cy="399481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lv-LV" sz="1500" err="1">
              <a:solidFill>
                <a:schemeClr val="bg1"/>
              </a:solidFill>
            </a:endParaRPr>
          </a:p>
        </p:txBody>
      </p:sp>
      <p:sp>
        <p:nvSpPr>
          <p:cNvPr id="10" name="Title 9">
            <a:extLst>
              <a:ext uri="{FF2B5EF4-FFF2-40B4-BE49-F238E27FC236}">
                <a16:creationId xmlns:a16="http://schemas.microsoft.com/office/drawing/2014/main" id="{A3A54BF2-DFD4-1502-2A2E-8F90002FC634}"/>
              </a:ext>
            </a:extLst>
          </p:cNvPr>
          <p:cNvSpPr>
            <a:spLocks noGrp="1"/>
          </p:cNvSpPr>
          <p:nvPr>
            <p:ph type="title"/>
          </p:nvPr>
        </p:nvSpPr>
        <p:spPr>
          <a:xfrm>
            <a:off x="995364" y="431800"/>
            <a:ext cx="10196947" cy="898326"/>
          </a:xfrm>
        </p:spPr>
        <p:txBody>
          <a:bodyPr/>
          <a:lstStyle/>
          <a:p>
            <a:r>
              <a:rPr lang="lv-LV" sz="3600" noProof="0"/>
              <a:t>Meža nozares tiešā, netiešā un saistītā bruto pievienotā vērtība </a:t>
            </a:r>
            <a:r>
              <a:rPr lang="lv-LV" sz="3600" noProof="0">
                <a:solidFill>
                  <a:schemeClr val="accent4"/>
                </a:solidFill>
              </a:rPr>
              <a:t>Vidzemē</a:t>
            </a:r>
            <a:r>
              <a:rPr lang="lv-LV" sz="3600" noProof="0"/>
              <a:t> veido </a:t>
            </a:r>
            <a:r>
              <a:rPr lang="lv-LV" sz="3600" noProof="0">
                <a:solidFill>
                  <a:schemeClr val="accent4"/>
                </a:solidFill>
              </a:rPr>
              <a:t>21,8% no reģiona kopējā rādītāja </a:t>
            </a:r>
            <a:r>
              <a:rPr lang="lv-LV" sz="3600" noProof="0"/>
              <a:t>– augstākais īpatsvars Latvijā</a:t>
            </a:r>
          </a:p>
        </p:txBody>
      </p:sp>
      <p:sp>
        <p:nvSpPr>
          <p:cNvPr id="12" name="Text Placeholder 11">
            <a:extLst>
              <a:ext uri="{FF2B5EF4-FFF2-40B4-BE49-F238E27FC236}">
                <a16:creationId xmlns:a16="http://schemas.microsoft.com/office/drawing/2014/main" id="{80AF0CB9-72A9-7380-242E-FF826D7A6142}"/>
              </a:ext>
            </a:extLst>
          </p:cNvPr>
          <p:cNvSpPr>
            <a:spLocks noGrp="1"/>
          </p:cNvSpPr>
          <p:nvPr>
            <p:ph type="body" sz="quarter" idx="10"/>
          </p:nvPr>
        </p:nvSpPr>
        <p:spPr>
          <a:xfrm>
            <a:off x="1181293" y="1852550"/>
            <a:ext cx="1591130" cy="657700"/>
          </a:xfrm>
        </p:spPr>
        <p:txBody>
          <a:bodyPr/>
          <a:lstStyle/>
          <a:p>
            <a:r>
              <a:rPr lang="lv-LV" sz="2000" noProof="0">
                <a:latin typeface="+mj-lt"/>
              </a:rPr>
              <a:t>Meža nozares 2024. gadā radītās tiešās, netiešās un saistītās bruto pievienotās vērtības sadalījums Latvijas statistiskajos reģionos, milj. EUR un % no reģiona kopējās bruto pievienotās vērtības</a:t>
            </a:r>
          </a:p>
        </p:txBody>
      </p:sp>
      <p:sp>
        <p:nvSpPr>
          <p:cNvPr id="4" name="TextBox 3">
            <a:extLst>
              <a:ext uri="{FF2B5EF4-FFF2-40B4-BE49-F238E27FC236}">
                <a16:creationId xmlns:a16="http://schemas.microsoft.com/office/drawing/2014/main" id="{C4FA2C8B-08DD-6F78-9AC2-28E04D2D9FEE}"/>
              </a:ext>
            </a:extLst>
          </p:cNvPr>
          <p:cNvSpPr txBox="1"/>
          <p:nvPr/>
        </p:nvSpPr>
        <p:spPr>
          <a:xfrm>
            <a:off x="995362" y="5893536"/>
            <a:ext cx="10196949" cy="215444"/>
          </a:xfrm>
          <a:prstGeom prst="rect">
            <a:avLst/>
          </a:prstGeom>
          <a:noFill/>
        </p:spPr>
        <p:txBody>
          <a:bodyPr wrap="square">
            <a:spAutoFit/>
          </a:bodyPr>
          <a:lstStyle/>
          <a:p>
            <a:pPr marL="540385" indent="-540385">
              <a:spcBef>
                <a:spcPts val="200"/>
              </a:spcBef>
            </a:pPr>
            <a:r>
              <a:rPr lang="lv-LV" sz="800" noProof="0">
                <a:solidFill>
                  <a:schemeClr val="tx2"/>
                </a:solidFill>
                <a:latin typeface="Arial" panose="020B0604020202020204" pitchFamily="34" charset="0"/>
                <a:ea typeface="Arial Unicode MS"/>
                <a:cs typeface="Times New Roman" panose="02020603050405020304" pitchFamily="18" charset="0"/>
              </a:rPr>
              <a:t>Avoti: KPMG analīze, atbilstoši metodoloģijai </a:t>
            </a:r>
            <a:endParaRPr lang="lv-LV" sz="800" noProof="0">
              <a:solidFill>
                <a:schemeClr val="tx2"/>
              </a:solidFill>
              <a:effectLst/>
              <a:latin typeface="Arial" panose="020B0604020202020204" pitchFamily="34" charset="0"/>
              <a:ea typeface="Arial Unicode MS"/>
              <a:cs typeface="Times New Roman" panose="02020603050405020304" pitchFamily="18" charset="0"/>
            </a:endParaRPr>
          </a:p>
        </p:txBody>
      </p:sp>
      <p:pic>
        <p:nvPicPr>
          <p:cNvPr id="14" name="Picture 13" descr="A map of different colors&#10;&#10;AI-generated content may be incorrect.">
            <a:extLst>
              <a:ext uri="{FF2B5EF4-FFF2-40B4-BE49-F238E27FC236}">
                <a16:creationId xmlns:a16="http://schemas.microsoft.com/office/drawing/2014/main" id="{6CDD26CF-FBEB-B4DA-18C0-D1A08292CB0F}"/>
              </a:ext>
            </a:extLst>
          </p:cNvPr>
          <p:cNvPicPr>
            <a:picLocks noChangeAspect="1"/>
          </p:cNvPicPr>
          <p:nvPr/>
        </p:nvPicPr>
        <p:blipFill>
          <a:blip r:embed="rId2" cstate="print">
            <a:extLst>
              <a:ext uri="{28A0092B-C50C-407E-A947-70E740481C1C}">
                <a14:useLocalDpi xmlns:a14="http://schemas.microsoft.com/office/drawing/2010/main" val="0"/>
              </a:ext>
            </a:extLst>
          </a:blip>
          <a:srcRect l="13833" t="12057" r="15070" b="27517"/>
          <a:stretch>
            <a:fillRect/>
          </a:stretch>
        </p:blipFill>
        <p:spPr>
          <a:xfrm>
            <a:off x="4130610" y="1473859"/>
            <a:ext cx="7331288" cy="4404977"/>
          </a:xfrm>
          <a:prstGeom prst="rect">
            <a:avLst/>
          </a:prstGeom>
        </p:spPr>
      </p:pic>
      <p:graphicFrame>
        <p:nvGraphicFramePr>
          <p:cNvPr id="15" name="Table 14">
            <a:extLst>
              <a:ext uri="{FF2B5EF4-FFF2-40B4-BE49-F238E27FC236}">
                <a16:creationId xmlns:a16="http://schemas.microsoft.com/office/drawing/2014/main" id="{B6272458-BF77-65F9-5164-126A59059397}"/>
              </a:ext>
            </a:extLst>
          </p:cNvPr>
          <p:cNvGraphicFramePr>
            <a:graphicFrameLocks noGrp="1"/>
          </p:cNvGraphicFramePr>
          <p:nvPr>
            <p:extLst>
              <p:ext uri="{D42A27DB-BD31-4B8C-83A1-F6EECF244321}">
                <p14:modId xmlns:p14="http://schemas.microsoft.com/office/powerpoint/2010/main" val="2408727989"/>
              </p:ext>
            </p:extLst>
          </p:nvPr>
        </p:nvGraphicFramePr>
        <p:xfrm>
          <a:off x="3512842" y="1781215"/>
          <a:ext cx="1427114" cy="1554480"/>
        </p:xfrm>
        <a:graphic>
          <a:graphicData uri="http://schemas.openxmlformats.org/drawingml/2006/table">
            <a:tbl>
              <a:tblPr firstRow="1" bandRow="1">
                <a:tableStyleId>{2D5ABB26-0587-4C30-8999-92F81FD0307C}</a:tableStyleId>
              </a:tblPr>
              <a:tblGrid>
                <a:gridCol w="298416">
                  <a:extLst>
                    <a:ext uri="{9D8B030D-6E8A-4147-A177-3AD203B41FA5}">
                      <a16:colId xmlns:a16="http://schemas.microsoft.com/office/drawing/2014/main" val="2061580007"/>
                    </a:ext>
                  </a:extLst>
                </a:gridCol>
                <a:gridCol w="1128698">
                  <a:extLst>
                    <a:ext uri="{9D8B030D-6E8A-4147-A177-3AD203B41FA5}">
                      <a16:colId xmlns:a16="http://schemas.microsoft.com/office/drawing/2014/main" val="1035075034"/>
                    </a:ext>
                  </a:extLst>
                </a:gridCol>
              </a:tblGrid>
              <a:tr h="236903">
                <a:tc>
                  <a:txBody>
                    <a:bodyPr/>
                    <a:lstStyle/>
                    <a:p>
                      <a:endParaRPr lang="en-GB" sz="1100">
                        <a:solidFill>
                          <a:schemeClr val="tx2"/>
                        </a:solidFill>
                      </a:endParaRPr>
                    </a:p>
                  </a:txBody>
                  <a:tcPr>
                    <a:solidFill>
                      <a:schemeClr val="accent3"/>
                    </a:solidFill>
                  </a:tcPr>
                </a:tc>
                <a:tc>
                  <a:txBody>
                    <a:bodyPr/>
                    <a:lstStyle/>
                    <a:p>
                      <a:r>
                        <a:rPr lang="lv-LV" sz="1100" b="0" i="0">
                          <a:solidFill>
                            <a:schemeClr val="tx2"/>
                          </a:solidFill>
                        </a:rPr>
                        <a:t>&gt;1500</a:t>
                      </a:r>
                      <a:endParaRPr lang="en-GB" sz="1100" b="0" i="0">
                        <a:solidFill>
                          <a:schemeClr val="tx2"/>
                        </a:solidFill>
                      </a:endParaRPr>
                    </a:p>
                  </a:txBody>
                  <a:tcPr/>
                </a:tc>
                <a:extLst>
                  <a:ext uri="{0D108BD9-81ED-4DB2-BD59-A6C34878D82A}">
                    <a16:rowId xmlns:a16="http://schemas.microsoft.com/office/drawing/2014/main" val="685209765"/>
                  </a:ext>
                </a:extLst>
              </a:tr>
              <a:tr h="236903">
                <a:tc>
                  <a:txBody>
                    <a:bodyPr/>
                    <a:lstStyle/>
                    <a:p>
                      <a:endParaRPr lang="en-GB" sz="1100">
                        <a:solidFill>
                          <a:schemeClr val="tx2"/>
                        </a:solidFill>
                      </a:endParaRPr>
                    </a:p>
                  </a:txBody>
                  <a:tcPr>
                    <a:solidFill>
                      <a:schemeClr val="tx2"/>
                    </a:solidFill>
                  </a:tcPr>
                </a:tc>
                <a:tc>
                  <a:txBody>
                    <a:bodyPr/>
                    <a:lstStyle/>
                    <a:p>
                      <a:r>
                        <a:rPr lang="lv-LV" sz="1100" b="0" i="0">
                          <a:solidFill>
                            <a:schemeClr val="tx2"/>
                          </a:solidFill>
                        </a:rPr>
                        <a:t>700-1500</a:t>
                      </a:r>
                      <a:endParaRPr lang="en-GB" sz="1100" b="0" i="0">
                        <a:solidFill>
                          <a:schemeClr val="tx2"/>
                        </a:solidFill>
                      </a:endParaRPr>
                    </a:p>
                  </a:txBody>
                  <a:tcPr/>
                </a:tc>
                <a:extLst>
                  <a:ext uri="{0D108BD9-81ED-4DB2-BD59-A6C34878D82A}">
                    <a16:rowId xmlns:a16="http://schemas.microsoft.com/office/drawing/2014/main" val="982610897"/>
                  </a:ext>
                </a:extLst>
              </a:tr>
              <a:tr h="236903">
                <a:tc>
                  <a:txBody>
                    <a:bodyPr/>
                    <a:lstStyle/>
                    <a:p>
                      <a:endParaRPr lang="en-GB" sz="1100">
                        <a:solidFill>
                          <a:schemeClr val="tx2"/>
                        </a:solidFill>
                      </a:endParaRPr>
                    </a:p>
                  </a:txBody>
                  <a:tcPr>
                    <a:solidFill>
                      <a:schemeClr val="accent1"/>
                    </a:solidFill>
                  </a:tcPr>
                </a:tc>
                <a:tc>
                  <a:txBody>
                    <a:bodyPr/>
                    <a:lstStyle/>
                    <a:p>
                      <a:r>
                        <a:rPr lang="lv-LV" sz="1100" b="0" i="0">
                          <a:solidFill>
                            <a:schemeClr val="tx2"/>
                          </a:solidFill>
                        </a:rPr>
                        <a:t>550-700</a:t>
                      </a:r>
                      <a:endParaRPr lang="en-GB" sz="1100" b="0" i="0">
                        <a:solidFill>
                          <a:schemeClr val="tx2"/>
                        </a:solidFill>
                      </a:endParaRPr>
                    </a:p>
                  </a:txBody>
                  <a:tcPr/>
                </a:tc>
                <a:extLst>
                  <a:ext uri="{0D108BD9-81ED-4DB2-BD59-A6C34878D82A}">
                    <a16:rowId xmlns:a16="http://schemas.microsoft.com/office/drawing/2014/main" val="1133530423"/>
                  </a:ext>
                </a:extLst>
              </a:tr>
              <a:tr h="236903">
                <a:tc>
                  <a:txBody>
                    <a:bodyPr/>
                    <a:lstStyle/>
                    <a:p>
                      <a:endParaRPr lang="en-GB" sz="1100">
                        <a:solidFill>
                          <a:schemeClr val="tx2"/>
                        </a:solidFill>
                      </a:endParaRPr>
                    </a:p>
                  </a:txBody>
                  <a:tcPr>
                    <a:solidFill>
                      <a:schemeClr val="accent4"/>
                    </a:solidFill>
                  </a:tcPr>
                </a:tc>
                <a:tc>
                  <a:txBody>
                    <a:bodyPr/>
                    <a:lstStyle/>
                    <a:p>
                      <a:r>
                        <a:rPr lang="lv-LV" sz="1100" b="0" i="0">
                          <a:solidFill>
                            <a:schemeClr val="tx2"/>
                          </a:solidFill>
                        </a:rPr>
                        <a:t>300-550</a:t>
                      </a:r>
                      <a:endParaRPr lang="en-GB" sz="1100" b="0" i="0">
                        <a:solidFill>
                          <a:schemeClr val="tx2"/>
                        </a:solidFill>
                      </a:endParaRPr>
                    </a:p>
                  </a:txBody>
                  <a:tcPr/>
                </a:tc>
                <a:extLst>
                  <a:ext uri="{0D108BD9-81ED-4DB2-BD59-A6C34878D82A}">
                    <a16:rowId xmlns:a16="http://schemas.microsoft.com/office/drawing/2014/main" val="2709107458"/>
                  </a:ext>
                </a:extLst>
              </a:tr>
              <a:tr h="236903">
                <a:tc>
                  <a:txBody>
                    <a:bodyPr/>
                    <a:lstStyle/>
                    <a:p>
                      <a:endParaRPr lang="en-GB" sz="1100">
                        <a:solidFill>
                          <a:schemeClr val="tx2"/>
                        </a:solidFill>
                      </a:endParaRPr>
                    </a:p>
                  </a:txBody>
                  <a:tcPr>
                    <a:solidFill>
                      <a:schemeClr val="accent4">
                        <a:lumMod val="60000"/>
                        <a:lumOff val="40000"/>
                      </a:schemeClr>
                    </a:solidFill>
                  </a:tcPr>
                </a:tc>
                <a:tc>
                  <a:txBody>
                    <a:bodyPr/>
                    <a:lstStyle/>
                    <a:p>
                      <a:r>
                        <a:rPr lang="lv-LV" sz="1100" b="0" i="0">
                          <a:solidFill>
                            <a:schemeClr val="tx2"/>
                          </a:solidFill>
                        </a:rPr>
                        <a:t>100-300</a:t>
                      </a:r>
                      <a:endParaRPr lang="en-GB" sz="1100" b="0" i="0">
                        <a:solidFill>
                          <a:schemeClr val="tx2"/>
                        </a:solidFill>
                      </a:endParaRPr>
                    </a:p>
                  </a:txBody>
                  <a:tcPr/>
                </a:tc>
                <a:extLst>
                  <a:ext uri="{0D108BD9-81ED-4DB2-BD59-A6C34878D82A}">
                    <a16:rowId xmlns:a16="http://schemas.microsoft.com/office/drawing/2014/main" val="3811837667"/>
                  </a:ext>
                </a:extLst>
              </a:tr>
              <a:tr h="236903">
                <a:tc>
                  <a:txBody>
                    <a:bodyPr/>
                    <a:lstStyle/>
                    <a:p>
                      <a:endParaRPr lang="en-GB" sz="1100"/>
                    </a:p>
                  </a:txBody>
                  <a:tcPr>
                    <a:solidFill>
                      <a:schemeClr val="accent4">
                        <a:lumMod val="40000"/>
                        <a:lumOff val="60000"/>
                      </a:schemeClr>
                    </a:solidFill>
                  </a:tcPr>
                </a:tc>
                <a:tc>
                  <a:txBody>
                    <a:bodyPr/>
                    <a:lstStyle/>
                    <a:p>
                      <a:r>
                        <a:rPr lang="lv-LV" sz="1100" b="0" i="0">
                          <a:solidFill>
                            <a:schemeClr val="tx2"/>
                          </a:solidFill>
                        </a:rPr>
                        <a:t>&lt;100</a:t>
                      </a:r>
                      <a:endParaRPr lang="en-GB" sz="1100" b="0" i="0">
                        <a:solidFill>
                          <a:schemeClr val="tx2"/>
                        </a:solidFill>
                      </a:endParaRPr>
                    </a:p>
                  </a:txBody>
                  <a:tcPr/>
                </a:tc>
                <a:extLst>
                  <a:ext uri="{0D108BD9-81ED-4DB2-BD59-A6C34878D82A}">
                    <a16:rowId xmlns:a16="http://schemas.microsoft.com/office/drawing/2014/main" val="74487404"/>
                  </a:ext>
                </a:extLst>
              </a:tr>
            </a:tbl>
          </a:graphicData>
        </a:graphic>
      </p:graphicFrame>
      <p:grpSp>
        <p:nvGrpSpPr>
          <p:cNvPr id="16" name="Group 15">
            <a:extLst>
              <a:ext uri="{FF2B5EF4-FFF2-40B4-BE49-F238E27FC236}">
                <a16:creationId xmlns:a16="http://schemas.microsoft.com/office/drawing/2014/main" id="{CB2D927D-73F3-5796-0AE0-0DE56E07025A}"/>
              </a:ext>
            </a:extLst>
          </p:cNvPr>
          <p:cNvGrpSpPr/>
          <p:nvPr/>
        </p:nvGrpSpPr>
        <p:grpSpPr>
          <a:xfrm>
            <a:off x="5069802" y="2841395"/>
            <a:ext cx="5692253" cy="1872017"/>
            <a:chOff x="3477905" y="2524836"/>
            <a:chExt cx="5692253" cy="1872017"/>
          </a:xfrm>
        </p:grpSpPr>
        <p:sp>
          <p:nvSpPr>
            <p:cNvPr id="17" name="TextBox 16">
              <a:extLst>
                <a:ext uri="{FF2B5EF4-FFF2-40B4-BE49-F238E27FC236}">
                  <a16:creationId xmlns:a16="http://schemas.microsoft.com/office/drawing/2014/main" id="{82A3FAA7-5749-F04C-3356-7D9BE27D62F6}"/>
                </a:ext>
              </a:extLst>
            </p:cNvPr>
            <p:cNvSpPr txBox="1"/>
            <p:nvPr/>
          </p:nvSpPr>
          <p:spPr>
            <a:xfrm>
              <a:off x="7083188" y="2524836"/>
              <a:ext cx="620973" cy="266131"/>
            </a:xfrm>
            <a:prstGeom prst="rect">
              <a:avLst/>
            </a:prstGeom>
          </p:spPr>
          <p:txBody>
            <a:bodyPr vert="horz" wrap="square" lIns="0" tIns="0" rIns="0" bIns="0" rtlCol="0" anchor="ctr" anchorCtr="1">
              <a:noAutofit/>
            </a:bodyPr>
            <a:lstStyle/>
            <a:p>
              <a:pPr algn="l">
                <a:spcAft>
                  <a:spcPts val="600"/>
                </a:spcAft>
              </a:pPr>
              <a:r>
                <a:rPr lang="lv-LV" sz="1500" b="1">
                  <a:solidFill>
                    <a:schemeClr val="bg1"/>
                  </a:solidFill>
                </a:rPr>
                <a:t>21,8%</a:t>
              </a:r>
              <a:endParaRPr lang="en-GB" sz="1500" b="1">
                <a:solidFill>
                  <a:schemeClr val="bg1"/>
                </a:solidFill>
              </a:endParaRPr>
            </a:p>
          </p:txBody>
        </p:sp>
        <p:sp>
          <p:nvSpPr>
            <p:cNvPr id="18" name="TextBox 17">
              <a:extLst>
                <a:ext uri="{FF2B5EF4-FFF2-40B4-BE49-F238E27FC236}">
                  <a16:creationId xmlns:a16="http://schemas.microsoft.com/office/drawing/2014/main" id="{83A8F861-D2EC-C056-F403-C57FDF8A7D54}"/>
                </a:ext>
              </a:extLst>
            </p:cNvPr>
            <p:cNvSpPr txBox="1"/>
            <p:nvPr/>
          </p:nvSpPr>
          <p:spPr>
            <a:xfrm>
              <a:off x="5495340" y="3111503"/>
              <a:ext cx="620973" cy="266131"/>
            </a:xfrm>
            <a:prstGeom prst="rect">
              <a:avLst/>
            </a:prstGeom>
          </p:spPr>
          <p:txBody>
            <a:bodyPr vert="horz" wrap="square" lIns="0" tIns="0" rIns="0" bIns="0" rtlCol="0" anchor="ctr" anchorCtr="1">
              <a:noAutofit/>
            </a:bodyPr>
            <a:lstStyle/>
            <a:p>
              <a:pPr algn="l">
                <a:spcAft>
                  <a:spcPts val="600"/>
                </a:spcAft>
              </a:pPr>
              <a:r>
                <a:rPr lang="lv-LV" sz="1500" b="1">
                  <a:solidFill>
                    <a:schemeClr val="bg1"/>
                  </a:solidFill>
                </a:rPr>
                <a:t>6,5%</a:t>
              </a:r>
              <a:endParaRPr lang="en-GB" sz="1500" b="1">
                <a:solidFill>
                  <a:schemeClr val="bg1"/>
                </a:solidFill>
              </a:endParaRPr>
            </a:p>
          </p:txBody>
        </p:sp>
        <p:sp>
          <p:nvSpPr>
            <p:cNvPr id="19" name="TextBox 18">
              <a:extLst>
                <a:ext uri="{FF2B5EF4-FFF2-40B4-BE49-F238E27FC236}">
                  <a16:creationId xmlns:a16="http://schemas.microsoft.com/office/drawing/2014/main" id="{F54BF6DA-EF3F-EEF8-609E-549A69B0DBF4}"/>
                </a:ext>
              </a:extLst>
            </p:cNvPr>
            <p:cNvSpPr txBox="1"/>
            <p:nvPr/>
          </p:nvSpPr>
          <p:spPr>
            <a:xfrm>
              <a:off x="3477905" y="3162869"/>
              <a:ext cx="620973" cy="266131"/>
            </a:xfrm>
            <a:prstGeom prst="rect">
              <a:avLst/>
            </a:prstGeom>
          </p:spPr>
          <p:txBody>
            <a:bodyPr vert="horz" wrap="square" lIns="0" tIns="0" rIns="0" bIns="0" rtlCol="0" anchor="ctr" anchorCtr="1">
              <a:noAutofit/>
            </a:bodyPr>
            <a:lstStyle/>
            <a:p>
              <a:pPr algn="l">
                <a:spcAft>
                  <a:spcPts val="600"/>
                </a:spcAft>
              </a:pPr>
              <a:r>
                <a:rPr lang="lv-LV" sz="1600" b="1">
                  <a:solidFill>
                    <a:schemeClr val="bg1"/>
                  </a:solidFill>
                </a:rPr>
                <a:t>17,1</a:t>
              </a:r>
              <a:r>
                <a:rPr lang="lv-LV" sz="1500" b="1">
                  <a:solidFill>
                    <a:schemeClr val="bg1"/>
                  </a:solidFill>
                </a:rPr>
                <a:t>%</a:t>
              </a:r>
              <a:endParaRPr lang="en-GB" sz="1500" b="1">
                <a:solidFill>
                  <a:schemeClr val="bg1"/>
                </a:solidFill>
              </a:endParaRPr>
            </a:p>
          </p:txBody>
        </p:sp>
        <p:sp>
          <p:nvSpPr>
            <p:cNvPr id="20" name="TextBox 19">
              <a:extLst>
                <a:ext uri="{FF2B5EF4-FFF2-40B4-BE49-F238E27FC236}">
                  <a16:creationId xmlns:a16="http://schemas.microsoft.com/office/drawing/2014/main" id="{8142DE59-8AAD-7E05-600F-855BA9E76035}"/>
                </a:ext>
              </a:extLst>
            </p:cNvPr>
            <p:cNvSpPr txBox="1"/>
            <p:nvPr/>
          </p:nvSpPr>
          <p:spPr>
            <a:xfrm>
              <a:off x="5059590" y="3838152"/>
              <a:ext cx="620973" cy="266131"/>
            </a:xfrm>
            <a:prstGeom prst="rect">
              <a:avLst/>
            </a:prstGeom>
          </p:spPr>
          <p:txBody>
            <a:bodyPr vert="horz" wrap="square" lIns="0" tIns="0" rIns="0" bIns="0" rtlCol="0" anchor="ctr" anchorCtr="1">
              <a:noAutofit/>
            </a:bodyPr>
            <a:lstStyle/>
            <a:p>
              <a:pPr algn="l">
                <a:spcAft>
                  <a:spcPts val="600"/>
                </a:spcAft>
              </a:pPr>
              <a:r>
                <a:rPr lang="lv-LV" sz="1500" b="1">
                  <a:solidFill>
                    <a:schemeClr val="bg1"/>
                  </a:solidFill>
                </a:rPr>
                <a:t>17,3%</a:t>
              </a:r>
              <a:endParaRPr lang="en-GB" sz="1500" b="1">
                <a:solidFill>
                  <a:schemeClr val="bg1"/>
                </a:solidFill>
              </a:endParaRPr>
            </a:p>
          </p:txBody>
        </p:sp>
        <p:sp>
          <p:nvSpPr>
            <p:cNvPr id="21" name="TextBox 20">
              <a:extLst>
                <a:ext uri="{FF2B5EF4-FFF2-40B4-BE49-F238E27FC236}">
                  <a16:creationId xmlns:a16="http://schemas.microsoft.com/office/drawing/2014/main" id="{30851712-8232-4B4D-3052-3175A3E17383}"/>
                </a:ext>
              </a:extLst>
            </p:cNvPr>
            <p:cNvSpPr txBox="1"/>
            <p:nvPr/>
          </p:nvSpPr>
          <p:spPr>
            <a:xfrm>
              <a:off x="8549185" y="4130722"/>
              <a:ext cx="620973" cy="266131"/>
            </a:xfrm>
            <a:prstGeom prst="rect">
              <a:avLst/>
            </a:prstGeom>
          </p:spPr>
          <p:txBody>
            <a:bodyPr vert="horz" wrap="square" lIns="0" tIns="0" rIns="0" bIns="0" rtlCol="0" anchor="ctr" anchorCtr="1">
              <a:noAutofit/>
            </a:bodyPr>
            <a:lstStyle/>
            <a:p>
              <a:pPr algn="l">
                <a:spcAft>
                  <a:spcPts val="600"/>
                </a:spcAft>
              </a:pPr>
              <a:r>
                <a:rPr lang="lv-LV" sz="1500" b="1">
                  <a:solidFill>
                    <a:schemeClr val="bg1"/>
                  </a:solidFill>
                </a:rPr>
                <a:t>10,9%</a:t>
              </a:r>
              <a:endParaRPr lang="en-GB" sz="1500" b="1">
                <a:solidFill>
                  <a:schemeClr val="bg1"/>
                </a:solidFill>
              </a:endParaRPr>
            </a:p>
          </p:txBody>
        </p:sp>
      </p:grpSp>
      <p:sp>
        <p:nvSpPr>
          <p:cNvPr id="22" name="TextBox 21">
            <a:extLst>
              <a:ext uri="{FF2B5EF4-FFF2-40B4-BE49-F238E27FC236}">
                <a16:creationId xmlns:a16="http://schemas.microsoft.com/office/drawing/2014/main" id="{D57C3698-C327-45A5-829E-EB4E0811BF19}"/>
              </a:ext>
            </a:extLst>
          </p:cNvPr>
          <p:cNvSpPr txBox="1"/>
          <p:nvPr/>
        </p:nvSpPr>
        <p:spPr>
          <a:xfrm>
            <a:off x="3538465" y="5566697"/>
            <a:ext cx="5915800" cy="281292"/>
          </a:xfrm>
          <a:prstGeom prst="rect">
            <a:avLst/>
          </a:prstGeom>
        </p:spPr>
        <p:txBody>
          <a:bodyPr vert="horz" wrap="none" lIns="0" tIns="0" rIns="0" bIns="0" rtlCol="0" anchor="t" anchorCtr="0">
            <a:noAutofit/>
          </a:bodyPr>
          <a:lstStyle/>
          <a:p>
            <a:pPr algn="l">
              <a:spcAft>
                <a:spcPts val="600"/>
              </a:spcAft>
            </a:pPr>
            <a:r>
              <a:rPr lang="lv-LV" sz="1200" i="1">
                <a:solidFill>
                  <a:schemeClr val="tx2"/>
                </a:solidFill>
              </a:rPr>
              <a:t>% – meža nozares ietekmes īpatsvars no reģiona kopējās pievienotās vērtības</a:t>
            </a:r>
            <a:endParaRPr lang="en-GB" sz="1200" i="1">
              <a:solidFill>
                <a:schemeClr val="tx2"/>
              </a:solidFill>
            </a:endParaRPr>
          </a:p>
        </p:txBody>
      </p:sp>
      <p:sp>
        <p:nvSpPr>
          <p:cNvPr id="23" name="TextBox 22">
            <a:extLst>
              <a:ext uri="{FF2B5EF4-FFF2-40B4-BE49-F238E27FC236}">
                <a16:creationId xmlns:a16="http://schemas.microsoft.com/office/drawing/2014/main" id="{336F9205-7F6D-B611-CEB5-685FC27FA44F}"/>
              </a:ext>
            </a:extLst>
          </p:cNvPr>
          <p:cNvSpPr txBox="1"/>
          <p:nvPr/>
        </p:nvSpPr>
        <p:spPr>
          <a:xfrm>
            <a:off x="3507386" y="1554057"/>
            <a:ext cx="2156900" cy="281292"/>
          </a:xfrm>
          <a:prstGeom prst="rect">
            <a:avLst/>
          </a:prstGeom>
        </p:spPr>
        <p:txBody>
          <a:bodyPr vert="horz" wrap="none" lIns="0" tIns="0" rIns="0" bIns="0" rtlCol="0" anchor="t" anchorCtr="0">
            <a:noAutofit/>
          </a:bodyPr>
          <a:lstStyle/>
          <a:p>
            <a:pPr algn="l">
              <a:spcAft>
                <a:spcPts val="600"/>
              </a:spcAft>
            </a:pPr>
            <a:r>
              <a:rPr lang="lv-LV" sz="1200" i="1">
                <a:solidFill>
                  <a:schemeClr val="tx2"/>
                </a:solidFill>
              </a:rPr>
              <a:t>Bruto pievienotā vērtība, milj. EUR</a:t>
            </a:r>
            <a:endParaRPr lang="en-GB" sz="1200" i="1">
              <a:solidFill>
                <a:schemeClr val="tx2"/>
              </a:solidFill>
            </a:endParaRPr>
          </a:p>
        </p:txBody>
      </p:sp>
    </p:spTree>
    <p:extLst>
      <p:ext uri="{BB962C8B-B14F-4D97-AF65-F5344CB8AC3E}">
        <p14:creationId xmlns:p14="http://schemas.microsoft.com/office/powerpoint/2010/main" val="289255307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B6BCDF-F4A9-1597-565B-104A8BCA7201}"/>
            </a:ext>
          </a:extLst>
        </p:cNvPr>
        <p:cNvGrpSpPr/>
        <p:nvPr/>
      </p:nvGrpSpPr>
      <p:grpSpPr>
        <a:xfrm>
          <a:off x="0" y="0"/>
          <a:ext cx="0" cy="0"/>
          <a:chOff x="0" y="0"/>
          <a:chExt cx="0" cy="0"/>
        </a:xfrm>
      </p:grpSpPr>
      <p:sp>
        <p:nvSpPr>
          <p:cNvPr id="18" name="Arrow: Right 17">
            <a:extLst>
              <a:ext uri="{FF2B5EF4-FFF2-40B4-BE49-F238E27FC236}">
                <a16:creationId xmlns:a16="http://schemas.microsoft.com/office/drawing/2014/main" id="{250BCA0E-6F26-F6CA-D262-CD71641B301C}"/>
              </a:ext>
            </a:extLst>
          </p:cNvPr>
          <p:cNvSpPr/>
          <p:nvPr/>
        </p:nvSpPr>
        <p:spPr>
          <a:xfrm rot="5400000">
            <a:off x="9675360" y="3326399"/>
            <a:ext cx="1095154" cy="669851"/>
          </a:xfrm>
          <a:prstGeom prst="rightArrow">
            <a:avLst/>
          </a:prstGeom>
          <a:ln>
            <a:solidFill>
              <a:srgbClr val="00338D"/>
            </a:solidFill>
          </a:ln>
        </p:spPr>
        <p:style>
          <a:lnRef idx="2">
            <a:schemeClr val="accent4"/>
          </a:lnRef>
          <a:fillRef idx="1">
            <a:schemeClr val="lt1"/>
          </a:fillRef>
          <a:effectRef idx="0">
            <a:schemeClr val="accent4"/>
          </a:effectRef>
          <a:fontRef idx="minor">
            <a:schemeClr val="dk1"/>
          </a:fontRef>
        </p:style>
        <p:txBody>
          <a:bodyPr lIns="54610" tIns="54610" rIns="54610" bIns="54610" rtlCol="0" anchor="ctr"/>
          <a:lstStyle/>
          <a:p>
            <a:pPr algn="l"/>
            <a:endParaRPr lang="lv-LV" sz="1500" err="1">
              <a:solidFill>
                <a:schemeClr val="bg1"/>
              </a:solidFill>
            </a:endParaRPr>
          </a:p>
        </p:txBody>
      </p:sp>
      <p:sp>
        <p:nvSpPr>
          <p:cNvPr id="10" name="Title 9">
            <a:extLst>
              <a:ext uri="{FF2B5EF4-FFF2-40B4-BE49-F238E27FC236}">
                <a16:creationId xmlns:a16="http://schemas.microsoft.com/office/drawing/2014/main" id="{EEC23ACF-1154-338F-BD83-2FACB3719ECE}"/>
              </a:ext>
            </a:extLst>
          </p:cNvPr>
          <p:cNvSpPr>
            <a:spLocks noGrp="1"/>
          </p:cNvSpPr>
          <p:nvPr>
            <p:ph type="title"/>
          </p:nvPr>
        </p:nvSpPr>
        <p:spPr>
          <a:xfrm>
            <a:off x="995364" y="431799"/>
            <a:ext cx="10204450" cy="859761"/>
          </a:xfrm>
        </p:spPr>
        <p:txBody>
          <a:bodyPr/>
          <a:lstStyle/>
          <a:p>
            <a:r>
              <a:rPr lang="lv-LV" sz="3600" noProof="0">
                <a:solidFill>
                  <a:schemeClr val="accent4"/>
                </a:solidFill>
              </a:rPr>
              <a:t>Meža nozare ir būtisks darba devējs </a:t>
            </a:r>
            <a:r>
              <a:rPr lang="lv-LV" sz="3600" noProof="0"/>
              <a:t>Latvijas iedzīvotājiem, 2024. gadā kopā nodrošinot 74,4 tūkst. darbvietas Latvijā </a:t>
            </a:r>
            <a:r>
              <a:rPr lang="lv-LV" sz="3600"/>
              <a:t>(</a:t>
            </a:r>
            <a:r>
              <a:rPr lang="lv-LV" sz="3600" noProof="0"/>
              <a:t>8,4% no visām valsts darbvietām)</a:t>
            </a:r>
          </a:p>
        </p:txBody>
      </p:sp>
      <p:sp>
        <p:nvSpPr>
          <p:cNvPr id="12" name="Text Placeholder 11">
            <a:extLst>
              <a:ext uri="{FF2B5EF4-FFF2-40B4-BE49-F238E27FC236}">
                <a16:creationId xmlns:a16="http://schemas.microsoft.com/office/drawing/2014/main" id="{B115F060-769B-59A1-F0AC-D908C5D07983}"/>
              </a:ext>
            </a:extLst>
          </p:cNvPr>
          <p:cNvSpPr>
            <a:spLocks noGrp="1"/>
          </p:cNvSpPr>
          <p:nvPr>
            <p:ph type="body" sz="quarter" idx="10"/>
          </p:nvPr>
        </p:nvSpPr>
        <p:spPr>
          <a:xfrm>
            <a:off x="995363" y="1346169"/>
            <a:ext cx="6891337" cy="409028"/>
          </a:xfrm>
        </p:spPr>
        <p:txBody>
          <a:bodyPr/>
          <a:lstStyle/>
          <a:p>
            <a:r>
              <a:rPr lang="lv-LV" sz="2000" noProof="0">
                <a:latin typeface="+mj-lt"/>
              </a:rPr>
              <a:t>Latvijas meža nozares Latvijā nodrošināto tiešo, netiešo un saistīto darbvietu skaits 2024. gadā, tūkst.</a:t>
            </a:r>
          </a:p>
        </p:txBody>
      </p:sp>
      <p:sp>
        <p:nvSpPr>
          <p:cNvPr id="4" name="TextBox 3">
            <a:extLst>
              <a:ext uri="{FF2B5EF4-FFF2-40B4-BE49-F238E27FC236}">
                <a16:creationId xmlns:a16="http://schemas.microsoft.com/office/drawing/2014/main" id="{0431F209-40DF-5F7C-2BFA-69B5CBF377B7}"/>
              </a:ext>
            </a:extLst>
          </p:cNvPr>
          <p:cNvSpPr txBox="1"/>
          <p:nvPr/>
        </p:nvSpPr>
        <p:spPr>
          <a:xfrm>
            <a:off x="9066257" y="5874043"/>
            <a:ext cx="2226303" cy="215444"/>
          </a:xfrm>
          <a:prstGeom prst="rect">
            <a:avLst/>
          </a:prstGeom>
          <a:noFill/>
        </p:spPr>
        <p:txBody>
          <a:bodyPr wrap="square">
            <a:spAutoFit/>
          </a:bodyPr>
          <a:lstStyle/>
          <a:p>
            <a:pPr marL="540385" indent="-540385">
              <a:spcBef>
                <a:spcPts val="200"/>
              </a:spcBef>
            </a:pPr>
            <a:r>
              <a:rPr lang="lv-LV" sz="800" noProof="0">
                <a:solidFill>
                  <a:schemeClr val="tx2"/>
                </a:solidFill>
                <a:latin typeface="Arial" panose="020B0604020202020204" pitchFamily="34" charset="0"/>
                <a:ea typeface="Arial Unicode MS"/>
                <a:cs typeface="Times New Roman" panose="02020603050405020304" pitchFamily="18" charset="0"/>
              </a:rPr>
              <a:t>Avoti: KPMG analīze, atbilstoši metodoloģijai </a:t>
            </a:r>
          </a:p>
        </p:txBody>
      </p:sp>
      <p:grpSp>
        <p:nvGrpSpPr>
          <p:cNvPr id="3" name="Group 2">
            <a:extLst>
              <a:ext uri="{FF2B5EF4-FFF2-40B4-BE49-F238E27FC236}">
                <a16:creationId xmlns:a16="http://schemas.microsoft.com/office/drawing/2014/main" id="{3310618A-4435-03E9-3F45-D1BBE600691B}"/>
              </a:ext>
            </a:extLst>
          </p:cNvPr>
          <p:cNvGrpSpPr/>
          <p:nvPr/>
        </p:nvGrpSpPr>
        <p:grpSpPr>
          <a:xfrm>
            <a:off x="9246062" y="1952027"/>
            <a:ext cx="1953752" cy="1366164"/>
            <a:chOff x="995363" y="1330325"/>
            <a:chExt cx="1953752" cy="1366164"/>
          </a:xfrm>
        </p:grpSpPr>
        <p:sp>
          <p:nvSpPr>
            <p:cNvPr id="6" name="Rectangle: Rounded Corners 5">
              <a:extLst>
                <a:ext uri="{FF2B5EF4-FFF2-40B4-BE49-F238E27FC236}">
                  <a16:creationId xmlns:a16="http://schemas.microsoft.com/office/drawing/2014/main" id="{AC601817-B00D-BC15-DE9B-958A8CB4E9A3}"/>
                </a:ext>
              </a:extLst>
            </p:cNvPr>
            <p:cNvSpPr/>
            <p:nvPr/>
          </p:nvSpPr>
          <p:spPr>
            <a:xfrm>
              <a:off x="995363" y="1330325"/>
              <a:ext cx="1953752" cy="1366164"/>
            </a:xfrm>
            <a:prstGeom prst="roundRect">
              <a:avLst>
                <a:gd name="adj" fmla="val 0"/>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spcAft>
                  <a:spcPts val="600"/>
                </a:spcAft>
              </a:pPr>
              <a:endParaRPr lang="en-US" sz="1000" noProof="0">
                <a:solidFill>
                  <a:schemeClr val="tx1">
                    <a:lumMod val="50000"/>
                  </a:schemeClr>
                </a:solidFill>
              </a:endParaRPr>
            </a:p>
          </p:txBody>
        </p:sp>
        <p:sp>
          <p:nvSpPr>
            <p:cNvPr id="7" name="TextBox 6">
              <a:extLst>
                <a:ext uri="{FF2B5EF4-FFF2-40B4-BE49-F238E27FC236}">
                  <a16:creationId xmlns:a16="http://schemas.microsoft.com/office/drawing/2014/main" id="{3D52DBC6-1661-987B-1D65-57297495FF63}"/>
                </a:ext>
              </a:extLst>
            </p:cNvPr>
            <p:cNvSpPr txBox="1"/>
            <p:nvPr/>
          </p:nvSpPr>
          <p:spPr>
            <a:xfrm>
              <a:off x="1176423" y="2130531"/>
              <a:ext cx="1591633" cy="369332"/>
            </a:xfrm>
            <a:prstGeom prst="rect">
              <a:avLst/>
            </a:prstGeom>
          </p:spPr>
          <p:txBody>
            <a:bodyPr vert="horz" wrap="square" lIns="0" tIns="0" rIns="0" bIns="0" rtlCol="0" anchor="t" anchorCtr="0">
              <a:spAutoFit/>
            </a:bodyPr>
            <a:lstStyle/>
            <a:p>
              <a:pPr algn="ctr">
                <a:spcAft>
                  <a:spcPts val="600"/>
                </a:spcAft>
              </a:pPr>
              <a:r>
                <a:rPr lang="lv-LV" sz="1200" b="1" noProof="0">
                  <a:solidFill>
                    <a:schemeClr val="tx2"/>
                  </a:solidFill>
                </a:rPr>
                <a:t>Meža nozares tiešā darbvieta</a:t>
              </a:r>
              <a:endParaRPr lang="en-US" sz="1200" b="1" noProof="0">
                <a:solidFill>
                  <a:schemeClr val="tx2"/>
                </a:solidFill>
              </a:endParaRPr>
            </a:p>
          </p:txBody>
        </p:sp>
        <p:sp>
          <p:nvSpPr>
            <p:cNvPr id="8" name="Rectangle: Rounded Corners 7">
              <a:extLst>
                <a:ext uri="{FF2B5EF4-FFF2-40B4-BE49-F238E27FC236}">
                  <a16:creationId xmlns:a16="http://schemas.microsoft.com/office/drawing/2014/main" id="{F18E7ED0-030B-5DC3-9EC9-27B8A4E13409}"/>
                </a:ext>
              </a:extLst>
            </p:cNvPr>
            <p:cNvSpPr/>
            <p:nvPr/>
          </p:nvSpPr>
          <p:spPr>
            <a:xfrm>
              <a:off x="1176423" y="1407722"/>
              <a:ext cx="1591632" cy="612000"/>
            </a:xfrm>
            <a:prstGeom prst="roundRect">
              <a:avLst>
                <a:gd name="adj" fmla="val 0"/>
              </a:avLst>
            </a:pr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4610" tIns="54610" rIns="54610" bIns="180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v-LV" sz="4000" noProof="0">
                  <a:solidFill>
                    <a:srgbClr val="FFFFFF"/>
                  </a:solidFill>
                  <a:latin typeface="KPMG Bold"/>
                </a:rPr>
                <a:t>1</a:t>
              </a:r>
              <a:endParaRPr kumimoji="0" lang="en-US" sz="4000" b="0" i="0" u="none" strike="noStrike" kern="1200" cap="none" spc="0" normalizeH="0" baseline="0" noProof="0">
                <a:ln>
                  <a:noFill/>
                </a:ln>
                <a:solidFill>
                  <a:srgbClr val="FFFFFF"/>
                </a:solidFill>
                <a:effectLst/>
                <a:uLnTx/>
                <a:uFillTx/>
                <a:latin typeface="KPMG Bold"/>
                <a:ea typeface="+mn-ea"/>
                <a:cs typeface="+mn-cs"/>
              </a:endParaRPr>
            </a:p>
          </p:txBody>
        </p:sp>
      </p:grpSp>
      <p:grpSp>
        <p:nvGrpSpPr>
          <p:cNvPr id="11" name="Group 10">
            <a:extLst>
              <a:ext uri="{FF2B5EF4-FFF2-40B4-BE49-F238E27FC236}">
                <a16:creationId xmlns:a16="http://schemas.microsoft.com/office/drawing/2014/main" id="{3F8790F4-015B-4BAE-4950-FEACD7611CB4}"/>
              </a:ext>
            </a:extLst>
          </p:cNvPr>
          <p:cNvGrpSpPr/>
          <p:nvPr/>
        </p:nvGrpSpPr>
        <p:grpSpPr>
          <a:xfrm>
            <a:off x="9246062" y="4246310"/>
            <a:ext cx="1953752" cy="1289278"/>
            <a:chOff x="995363" y="1330325"/>
            <a:chExt cx="1953752" cy="1289278"/>
          </a:xfrm>
        </p:grpSpPr>
        <p:sp>
          <p:nvSpPr>
            <p:cNvPr id="13" name="Rectangle: Rounded Corners 12">
              <a:extLst>
                <a:ext uri="{FF2B5EF4-FFF2-40B4-BE49-F238E27FC236}">
                  <a16:creationId xmlns:a16="http://schemas.microsoft.com/office/drawing/2014/main" id="{76D2801B-F7FE-266E-DDB9-9C124FB997A0}"/>
                </a:ext>
              </a:extLst>
            </p:cNvPr>
            <p:cNvSpPr/>
            <p:nvPr/>
          </p:nvSpPr>
          <p:spPr>
            <a:xfrm>
              <a:off x="995363" y="1330325"/>
              <a:ext cx="1953752" cy="1289278"/>
            </a:xfrm>
            <a:prstGeom prst="roundRect">
              <a:avLst>
                <a:gd name="adj" fmla="val 0"/>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spcAft>
                  <a:spcPts val="600"/>
                </a:spcAft>
              </a:pPr>
              <a:endParaRPr lang="en-US" sz="1000" noProof="0">
                <a:solidFill>
                  <a:schemeClr val="tx1">
                    <a:lumMod val="50000"/>
                  </a:schemeClr>
                </a:solidFill>
              </a:endParaRPr>
            </a:p>
          </p:txBody>
        </p:sp>
        <p:sp>
          <p:nvSpPr>
            <p:cNvPr id="14" name="TextBox 13">
              <a:extLst>
                <a:ext uri="{FF2B5EF4-FFF2-40B4-BE49-F238E27FC236}">
                  <a16:creationId xmlns:a16="http://schemas.microsoft.com/office/drawing/2014/main" id="{3D1A49C2-8C37-753C-26D4-10352C94BAAE}"/>
                </a:ext>
              </a:extLst>
            </p:cNvPr>
            <p:cNvSpPr txBox="1"/>
            <p:nvPr/>
          </p:nvSpPr>
          <p:spPr>
            <a:xfrm>
              <a:off x="1176423" y="2122855"/>
              <a:ext cx="1591633" cy="369332"/>
            </a:xfrm>
            <a:prstGeom prst="rect">
              <a:avLst/>
            </a:prstGeom>
          </p:spPr>
          <p:txBody>
            <a:bodyPr vert="horz" wrap="square" lIns="0" tIns="0" rIns="0" bIns="0" rtlCol="0" anchor="t" anchorCtr="0">
              <a:spAutoFit/>
            </a:bodyPr>
            <a:lstStyle/>
            <a:p>
              <a:pPr algn="ctr">
                <a:spcAft>
                  <a:spcPts val="600"/>
                </a:spcAft>
              </a:pPr>
              <a:r>
                <a:rPr lang="lv-LV" sz="1200" b="1" noProof="0">
                  <a:solidFill>
                    <a:schemeClr val="tx2"/>
                  </a:solidFill>
                </a:rPr>
                <a:t>Radītas darbvietas citās nozarēs</a:t>
              </a:r>
              <a:endParaRPr lang="en-US" sz="1200" b="1" noProof="0">
                <a:solidFill>
                  <a:schemeClr val="tx2"/>
                </a:solidFill>
              </a:endParaRPr>
            </a:p>
          </p:txBody>
        </p:sp>
        <p:sp>
          <p:nvSpPr>
            <p:cNvPr id="15" name="Rectangle: Rounded Corners 14">
              <a:extLst>
                <a:ext uri="{FF2B5EF4-FFF2-40B4-BE49-F238E27FC236}">
                  <a16:creationId xmlns:a16="http://schemas.microsoft.com/office/drawing/2014/main" id="{A5419AD5-D9D2-2035-31F4-CBA38629DA7A}"/>
                </a:ext>
              </a:extLst>
            </p:cNvPr>
            <p:cNvSpPr/>
            <p:nvPr/>
          </p:nvSpPr>
          <p:spPr>
            <a:xfrm>
              <a:off x="1176423" y="1407724"/>
              <a:ext cx="1591632" cy="612000"/>
            </a:xfrm>
            <a:prstGeom prst="roundRect">
              <a:avLst>
                <a:gd name="adj" fmla="val 0"/>
              </a:avLst>
            </a:pr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4610" tIns="54610" rIns="54610" bIns="180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v-LV" sz="4000">
                  <a:solidFill>
                    <a:srgbClr val="FFFFFF"/>
                  </a:solidFill>
                  <a:latin typeface="KPMG Bold"/>
                </a:rPr>
                <a:t>+0,86</a:t>
              </a:r>
              <a:endParaRPr kumimoji="0" lang="en-US" sz="4000" b="0" i="0" u="none" strike="noStrike" kern="1200" cap="none" spc="0" normalizeH="0" baseline="0" noProof="0">
                <a:ln>
                  <a:noFill/>
                </a:ln>
                <a:solidFill>
                  <a:srgbClr val="FFFFFF"/>
                </a:solidFill>
                <a:effectLst/>
                <a:uLnTx/>
                <a:uFillTx/>
                <a:latin typeface="KPMG Bold"/>
                <a:ea typeface="+mn-ea"/>
                <a:cs typeface="+mn-cs"/>
              </a:endParaRPr>
            </a:p>
          </p:txBody>
        </p:sp>
      </p:grpSp>
      <p:graphicFrame>
        <p:nvGraphicFramePr>
          <p:cNvPr id="16" name="Chart 15">
            <a:extLst>
              <a:ext uri="{FF2B5EF4-FFF2-40B4-BE49-F238E27FC236}">
                <a16:creationId xmlns:a16="http://schemas.microsoft.com/office/drawing/2014/main" id="{8406C886-C575-EF0C-1B37-A6A3651FBD34}"/>
              </a:ext>
            </a:extLst>
          </p:cNvPr>
          <p:cNvGraphicFramePr>
            <a:graphicFrameLocks/>
          </p:cNvGraphicFramePr>
          <p:nvPr>
            <p:extLst>
              <p:ext uri="{D42A27DB-BD31-4B8C-83A1-F6EECF244321}">
                <p14:modId xmlns:p14="http://schemas.microsoft.com/office/powerpoint/2010/main" val="788607815"/>
              </p:ext>
            </p:extLst>
          </p:nvPr>
        </p:nvGraphicFramePr>
        <p:xfrm>
          <a:off x="899440" y="1809806"/>
          <a:ext cx="7457751" cy="4408359"/>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76180854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81935-68D9-8EDA-1C51-2AF8904DBD45}"/>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22792F61-B591-2525-9984-CC81752CADDA}"/>
              </a:ext>
            </a:extLst>
          </p:cNvPr>
          <p:cNvSpPr/>
          <p:nvPr/>
        </p:nvSpPr>
        <p:spPr>
          <a:xfrm>
            <a:off x="995364" y="1639361"/>
            <a:ext cx="1927589" cy="399481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lv-LV" sz="1500" err="1">
              <a:solidFill>
                <a:schemeClr val="bg1"/>
              </a:solidFill>
            </a:endParaRPr>
          </a:p>
        </p:txBody>
      </p:sp>
      <p:sp>
        <p:nvSpPr>
          <p:cNvPr id="10" name="Title 9">
            <a:extLst>
              <a:ext uri="{FF2B5EF4-FFF2-40B4-BE49-F238E27FC236}">
                <a16:creationId xmlns:a16="http://schemas.microsoft.com/office/drawing/2014/main" id="{5BD306AA-2CF3-0A04-7A7F-F32C8142ECC7}"/>
              </a:ext>
            </a:extLst>
          </p:cNvPr>
          <p:cNvSpPr>
            <a:spLocks noGrp="1"/>
          </p:cNvSpPr>
          <p:nvPr>
            <p:ph type="title"/>
          </p:nvPr>
        </p:nvSpPr>
        <p:spPr>
          <a:xfrm>
            <a:off x="995364" y="431800"/>
            <a:ext cx="10204450" cy="898326"/>
          </a:xfrm>
        </p:spPr>
        <p:txBody>
          <a:bodyPr/>
          <a:lstStyle/>
          <a:p>
            <a:r>
              <a:rPr lang="lv-LV" sz="3600" noProof="0">
                <a:solidFill>
                  <a:schemeClr val="accent4"/>
                </a:solidFill>
              </a:rPr>
              <a:t>Meža nozare sekmē iedzīvotāju labklājību reģionos</a:t>
            </a:r>
            <a:r>
              <a:rPr lang="lv-LV" sz="3600" noProof="0"/>
              <a:t>, mazinot </a:t>
            </a:r>
            <a:r>
              <a:rPr lang="lv-LV" sz="3600" noProof="0" err="1"/>
              <a:t>depopulācijas</a:t>
            </a:r>
            <a:r>
              <a:rPr lang="lv-LV" sz="3600" noProof="0"/>
              <a:t> riskus un veicinot iedzīvotāju palikšanu reģionos un lauku teritorijās</a:t>
            </a:r>
          </a:p>
        </p:txBody>
      </p:sp>
      <p:sp>
        <p:nvSpPr>
          <p:cNvPr id="12" name="Text Placeholder 11">
            <a:extLst>
              <a:ext uri="{FF2B5EF4-FFF2-40B4-BE49-F238E27FC236}">
                <a16:creationId xmlns:a16="http://schemas.microsoft.com/office/drawing/2014/main" id="{9A7C1234-B248-F7FA-F36B-44CA659A0B1A}"/>
              </a:ext>
            </a:extLst>
          </p:cNvPr>
          <p:cNvSpPr>
            <a:spLocks noGrp="1"/>
          </p:cNvSpPr>
          <p:nvPr>
            <p:ph type="body" sz="quarter" idx="10"/>
          </p:nvPr>
        </p:nvSpPr>
        <p:spPr>
          <a:xfrm>
            <a:off x="1197378" y="1808775"/>
            <a:ext cx="1513923" cy="665651"/>
          </a:xfrm>
        </p:spPr>
        <p:txBody>
          <a:bodyPr/>
          <a:lstStyle/>
          <a:p>
            <a:r>
              <a:rPr lang="lv-LV" sz="2000" noProof="0">
                <a:latin typeface="+mj-lt"/>
              </a:rPr>
              <a:t>Latvijas meža nozares nodrošināto tiešo, netiešo un saistīto darbvietu skaita sadalījums Latvijas statistiskajos reģionos 2024. gadā, skaits un % no reģiona kopējā darbvietu skaita</a:t>
            </a:r>
          </a:p>
        </p:txBody>
      </p:sp>
      <p:sp>
        <p:nvSpPr>
          <p:cNvPr id="4" name="TextBox 3">
            <a:extLst>
              <a:ext uri="{FF2B5EF4-FFF2-40B4-BE49-F238E27FC236}">
                <a16:creationId xmlns:a16="http://schemas.microsoft.com/office/drawing/2014/main" id="{09F89155-D86D-7270-73A5-FC2530892CB9}"/>
              </a:ext>
            </a:extLst>
          </p:cNvPr>
          <p:cNvSpPr txBox="1"/>
          <p:nvPr/>
        </p:nvSpPr>
        <p:spPr>
          <a:xfrm>
            <a:off x="915190" y="5906529"/>
            <a:ext cx="10196949" cy="215444"/>
          </a:xfrm>
          <a:prstGeom prst="rect">
            <a:avLst/>
          </a:prstGeom>
          <a:noFill/>
        </p:spPr>
        <p:txBody>
          <a:bodyPr wrap="square">
            <a:spAutoFit/>
          </a:bodyPr>
          <a:lstStyle/>
          <a:p>
            <a:pPr marL="540385" indent="-540385">
              <a:spcBef>
                <a:spcPts val="200"/>
              </a:spcBef>
            </a:pPr>
            <a:r>
              <a:rPr lang="lv-LV" sz="800" noProof="0">
                <a:solidFill>
                  <a:schemeClr val="tx2"/>
                </a:solidFill>
                <a:latin typeface="Arial" panose="020B0604020202020204" pitchFamily="34" charset="0"/>
                <a:ea typeface="Arial Unicode MS"/>
                <a:cs typeface="Times New Roman" panose="02020603050405020304" pitchFamily="18" charset="0"/>
              </a:rPr>
              <a:t>Avoti: KPMG analīze, atbilstoši metodoloģijai </a:t>
            </a:r>
            <a:endParaRPr lang="lv-LV" sz="800" noProof="0">
              <a:solidFill>
                <a:schemeClr val="tx2"/>
              </a:solidFill>
              <a:effectLst/>
              <a:latin typeface="Arial" panose="020B0604020202020204" pitchFamily="34" charset="0"/>
              <a:ea typeface="Arial Unicode MS"/>
              <a:cs typeface="Times New Roman" panose="02020603050405020304" pitchFamily="18" charset="0"/>
            </a:endParaRPr>
          </a:p>
        </p:txBody>
      </p:sp>
      <p:graphicFrame>
        <p:nvGraphicFramePr>
          <p:cNvPr id="6" name="Table 5">
            <a:extLst>
              <a:ext uri="{FF2B5EF4-FFF2-40B4-BE49-F238E27FC236}">
                <a16:creationId xmlns:a16="http://schemas.microsoft.com/office/drawing/2014/main" id="{7EF80DB1-7037-AC84-6133-7B0752A280FB}"/>
              </a:ext>
            </a:extLst>
          </p:cNvPr>
          <p:cNvGraphicFramePr>
            <a:graphicFrameLocks noGrp="1"/>
          </p:cNvGraphicFramePr>
          <p:nvPr>
            <p:extLst>
              <p:ext uri="{D42A27DB-BD31-4B8C-83A1-F6EECF244321}">
                <p14:modId xmlns:p14="http://schemas.microsoft.com/office/powerpoint/2010/main" val="2571991315"/>
              </p:ext>
            </p:extLst>
          </p:nvPr>
        </p:nvGraphicFramePr>
        <p:xfrm>
          <a:off x="3194026" y="1662947"/>
          <a:ext cx="1427114" cy="1554480"/>
        </p:xfrm>
        <a:graphic>
          <a:graphicData uri="http://schemas.openxmlformats.org/drawingml/2006/table">
            <a:tbl>
              <a:tblPr firstRow="1" bandRow="1">
                <a:tableStyleId>{2D5ABB26-0587-4C30-8999-92F81FD0307C}</a:tableStyleId>
              </a:tblPr>
              <a:tblGrid>
                <a:gridCol w="298416">
                  <a:extLst>
                    <a:ext uri="{9D8B030D-6E8A-4147-A177-3AD203B41FA5}">
                      <a16:colId xmlns:a16="http://schemas.microsoft.com/office/drawing/2014/main" val="2061580007"/>
                    </a:ext>
                  </a:extLst>
                </a:gridCol>
                <a:gridCol w="1128698">
                  <a:extLst>
                    <a:ext uri="{9D8B030D-6E8A-4147-A177-3AD203B41FA5}">
                      <a16:colId xmlns:a16="http://schemas.microsoft.com/office/drawing/2014/main" val="1035075034"/>
                    </a:ext>
                  </a:extLst>
                </a:gridCol>
              </a:tblGrid>
              <a:tr h="149721">
                <a:tc>
                  <a:txBody>
                    <a:bodyPr/>
                    <a:lstStyle/>
                    <a:p>
                      <a:endParaRPr lang="en-GB" sz="1100"/>
                    </a:p>
                  </a:txBody>
                  <a:tcPr>
                    <a:solidFill>
                      <a:schemeClr val="accent3"/>
                    </a:solidFill>
                  </a:tcPr>
                </a:tc>
                <a:tc>
                  <a:txBody>
                    <a:bodyPr/>
                    <a:lstStyle/>
                    <a:p>
                      <a:r>
                        <a:rPr lang="lv-LV" sz="1100" b="0" i="0">
                          <a:solidFill>
                            <a:schemeClr val="tx2"/>
                          </a:solidFill>
                        </a:rPr>
                        <a:t>&gt;23000</a:t>
                      </a:r>
                      <a:endParaRPr lang="en-GB" sz="1100" b="0" i="0">
                        <a:solidFill>
                          <a:schemeClr val="tx2"/>
                        </a:solidFill>
                      </a:endParaRPr>
                    </a:p>
                  </a:txBody>
                  <a:tcPr/>
                </a:tc>
                <a:extLst>
                  <a:ext uri="{0D108BD9-81ED-4DB2-BD59-A6C34878D82A}">
                    <a16:rowId xmlns:a16="http://schemas.microsoft.com/office/drawing/2014/main" val="685209765"/>
                  </a:ext>
                </a:extLst>
              </a:tr>
              <a:tr h="149721">
                <a:tc>
                  <a:txBody>
                    <a:bodyPr/>
                    <a:lstStyle/>
                    <a:p>
                      <a:endParaRPr lang="en-GB" sz="1100"/>
                    </a:p>
                  </a:txBody>
                  <a:tcPr>
                    <a:solidFill>
                      <a:schemeClr val="tx2"/>
                    </a:solidFill>
                  </a:tcPr>
                </a:tc>
                <a:tc>
                  <a:txBody>
                    <a:bodyPr/>
                    <a:lstStyle/>
                    <a:p>
                      <a:r>
                        <a:rPr lang="lv-LV" sz="1100" b="0" i="0">
                          <a:solidFill>
                            <a:schemeClr val="tx2"/>
                          </a:solidFill>
                        </a:rPr>
                        <a:t>17000-23000</a:t>
                      </a:r>
                      <a:endParaRPr lang="en-GB" sz="1100" b="0" i="0">
                        <a:solidFill>
                          <a:schemeClr val="tx2"/>
                        </a:solidFill>
                      </a:endParaRPr>
                    </a:p>
                  </a:txBody>
                  <a:tcPr/>
                </a:tc>
                <a:extLst>
                  <a:ext uri="{0D108BD9-81ED-4DB2-BD59-A6C34878D82A}">
                    <a16:rowId xmlns:a16="http://schemas.microsoft.com/office/drawing/2014/main" val="982610897"/>
                  </a:ext>
                </a:extLst>
              </a:tr>
              <a:tr h="149721">
                <a:tc>
                  <a:txBody>
                    <a:bodyPr/>
                    <a:lstStyle/>
                    <a:p>
                      <a:endParaRPr lang="en-GB" sz="1100"/>
                    </a:p>
                  </a:txBody>
                  <a:tcPr>
                    <a:solidFill>
                      <a:schemeClr val="accent1"/>
                    </a:solidFill>
                  </a:tcPr>
                </a:tc>
                <a:tc>
                  <a:txBody>
                    <a:bodyPr/>
                    <a:lstStyle/>
                    <a:p>
                      <a:r>
                        <a:rPr lang="lv-LV" sz="1100" b="0" i="0">
                          <a:solidFill>
                            <a:schemeClr val="tx2"/>
                          </a:solidFill>
                        </a:rPr>
                        <a:t>13000-17000</a:t>
                      </a:r>
                      <a:endParaRPr lang="en-GB" sz="1100" b="0" i="0">
                        <a:solidFill>
                          <a:schemeClr val="tx2"/>
                        </a:solidFill>
                      </a:endParaRPr>
                    </a:p>
                  </a:txBody>
                  <a:tcPr/>
                </a:tc>
                <a:extLst>
                  <a:ext uri="{0D108BD9-81ED-4DB2-BD59-A6C34878D82A}">
                    <a16:rowId xmlns:a16="http://schemas.microsoft.com/office/drawing/2014/main" val="1133530423"/>
                  </a:ext>
                </a:extLst>
              </a:tr>
              <a:tr h="149721">
                <a:tc>
                  <a:txBody>
                    <a:bodyPr/>
                    <a:lstStyle/>
                    <a:p>
                      <a:endParaRPr lang="en-GB" sz="1100"/>
                    </a:p>
                  </a:txBody>
                  <a:tcPr>
                    <a:solidFill>
                      <a:schemeClr val="accent4"/>
                    </a:solidFill>
                  </a:tcPr>
                </a:tc>
                <a:tc>
                  <a:txBody>
                    <a:bodyPr/>
                    <a:lstStyle/>
                    <a:p>
                      <a:r>
                        <a:rPr lang="lv-LV" sz="1100" b="0" i="0">
                          <a:solidFill>
                            <a:schemeClr val="tx2"/>
                          </a:solidFill>
                        </a:rPr>
                        <a:t>10000-13000</a:t>
                      </a:r>
                      <a:endParaRPr lang="en-GB" sz="1100" b="0" i="0">
                        <a:solidFill>
                          <a:schemeClr val="tx2"/>
                        </a:solidFill>
                      </a:endParaRPr>
                    </a:p>
                  </a:txBody>
                  <a:tcPr/>
                </a:tc>
                <a:extLst>
                  <a:ext uri="{0D108BD9-81ED-4DB2-BD59-A6C34878D82A}">
                    <a16:rowId xmlns:a16="http://schemas.microsoft.com/office/drawing/2014/main" val="2709107458"/>
                  </a:ext>
                </a:extLst>
              </a:tr>
              <a:tr h="149721">
                <a:tc>
                  <a:txBody>
                    <a:bodyPr/>
                    <a:lstStyle/>
                    <a:p>
                      <a:endParaRPr lang="en-GB" sz="1100"/>
                    </a:p>
                  </a:txBody>
                  <a:tcPr>
                    <a:solidFill>
                      <a:schemeClr val="accent4">
                        <a:lumMod val="60000"/>
                        <a:lumOff val="40000"/>
                      </a:schemeClr>
                    </a:solidFill>
                  </a:tcPr>
                </a:tc>
                <a:tc>
                  <a:txBody>
                    <a:bodyPr/>
                    <a:lstStyle/>
                    <a:p>
                      <a:r>
                        <a:rPr lang="lv-LV" sz="1100" b="0" i="0">
                          <a:solidFill>
                            <a:schemeClr val="tx2"/>
                          </a:solidFill>
                        </a:rPr>
                        <a:t>7000-10000</a:t>
                      </a:r>
                      <a:endParaRPr lang="en-GB" sz="1100" b="0" i="0">
                        <a:solidFill>
                          <a:schemeClr val="tx2"/>
                        </a:solidFill>
                      </a:endParaRPr>
                    </a:p>
                  </a:txBody>
                  <a:tcPr/>
                </a:tc>
                <a:extLst>
                  <a:ext uri="{0D108BD9-81ED-4DB2-BD59-A6C34878D82A}">
                    <a16:rowId xmlns:a16="http://schemas.microsoft.com/office/drawing/2014/main" val="3811837667"/>
                  </a:ext>
                </a:extLst>
              </a:tr>
              <a:tr h="149721">
                <a:tc>
                  <a:txBody>
                    <a:bodyPr/>
                    <a:lstStyle/>
                    <a:p>
                      <a:endParaRPr lang="en-GB" sz="1100"/>
                    </a:p>
                  </a:txBody>
                  <a:tcPr>
                    <a:solidFill>
                      <a:schemeClr val="accent4">
                        <a:lumMod val="40000"/>
                        <a:lumOff val="60000"/>
                      </a:schemeClr>
                    </a:solidFill>
                  </a:tcPr>
                </a:tc>
                <a:tc>
                  <a:txBody>
                    <a:bodyPr/>
                    <a:lstStyle/>
                    <a:p>
                      <a:r>
                        <a:rPr lang="lv-LV" sz="1100" b="0" i="0">
                          <a:solidFill>
                            <a:schemeClr val="tx2"/>
                          </a:solidFill>
                        </a:rPr>
                        <a:t>&lt;7000</a:t>
                      </a:r>
                      <a:endParaRPr lang="en-GB" sz="1100" b="0" i="0">
                        <a:solidFill>
                          <a:schemeClr val="tx2"/>
                        </a:solidFill>
                      </a:endParaRPr>
                    </a:p>
                  </a:txBody>
                  <a:tcPr/>
                </a:tc>
                <a:extLst>
                  <a:ext uri="{0D108BD9-81ED-4DB2-BD59-A6C34878D82A}">
                    <a16:rowId xmlns:a16="http://schemas.microsoft.com/office/drawing/2014/main" val="74487404"/>
                  </a:ext>
                </a:extLst>
              </a:tr>
            </a:tbl>
          </a:graphicData>
        </a:graphic>
      </p:graphicFrame>
      <p:pic>
        <p:nvPicPr>
          <p:cNvPr id="7" name="Picture 6" descr="A map of different colors&#10;&#10;AI-generated content may be incorrect.">
            <a:extLst>
              <a:ext uri="{FF2B5EF4-FFF2-40B4-BE49-F238E27FC236}">
                <a16:creationId xmlns:a16="http://schemas.microsoft.com/office/drawing/2014/main" id="{322772EA-358C-3AFC-96C5-9F01C25D7459}"/>
              </a:ext>
            </a:extLst>
          </p:cNvPr>
          <p:cNvPicPr>
            <a:picLocks noChangeAspect="1"/>
          </p:cNvPicPr>
          <p:nvPr/>
        </p:nvPicPr>
        <p:blipFill>
          <a:blip r:embed="rId2" cstate="print">
            <a:extLst>
              <a:ext uri="{28A0092B-C50C-407E-A947-70E740481C1C}">
                <a14:useLocalDpi xmlns:a14="http://schemas.microsoft.com/office/drawing/2010/main" val="0"/>
              </a:ext>
            </a:extLst>
          </a:blip>
          <a:srcRect l="13538" t="11841" r="14922" b="27164"/>
          <a:stretch>
            <a:fillRect/>
          </a:stretch>
        </p:blipFill>
        <p:spPr>
          <a:xfrm>
            <a:off x="4467291" y="1454658"/>
            <a:ext cx="7543055" cy="4546600"/>
          </a:xfrm>
          <a:prstGeom prst="rect">
            <a:avLst/>
          </a:prstGeom>
        </p:spPr>
      </p:pic>
      <p:grpSp>
        <p:nvGrpSpPr>
          <p:cNvPr id="8" name="Group 7">
            <a:extLst>
              <a:ext uri="{FF2B5EF4-FFF2-40B4-BE49-F238E27FC236}">
                <a16:creationId xmlns:a16="http://schemas.microsoft.com/office/drawing/2014/main" id="{4972FD68-B925-86DE-B5A4-154EAF49FF52}"/>
              </a:ext>
            </a:extLst>
          </p:cNvPr>
          <p:cNvGrpSpPr/>
          <p:nvPr/>
        </p:nvGrpSpPr>
        <p:grpSpPr>
          <a:xfrm>
            <a:off x="5392692" y="2955831"/>
            <a:ext cx="5692253" cy="1872017"/>
            <a:chOff x="3477905" y="2524836"/>
            <a:chExt cx="5692253" cy="1872017"/>
          </a:xfrm>
        </p:grpSpPr>
        <p:sp>
          <p:nvSpPr>
            <p:cNvPr id="9" name="TextBox 8">
              <a:extLst>
                <a:ext uri="{FF2B5EF4-FFF2-40B4-BE49-F238E27FC236}">
                  <a16:creationId xmlns:a16="http://schemas.microsoft.com/office/drawing/2014/main" id="{A2D897CF-C4BF-4944-3819-2636777EF179}"/>
                </a:ext>
              </a:extLst>
            </p:cNvPr>
            <p:cNvSpPr txBox="1"/>
            <p:nvPr/>
          </p:nvSpPr>
          <p:spPr>
            <a:xfrm>
              <a:off x="7083188" y="2524836"/>
              <a:ext cx="620973" cy="266131"/>
            </a:xfrm>
            <a:prstGeom prst="rect">
              <a:avLst/>
            </a:prstGeom>
          </p:spPr>
          <p:txBody>
            <a:bodyPr vert="horz" wrap="square" lIns="0" tIns="0" rIns="0" bIns="0" rtlCol="0" anchor="ctr" anchorCtr="1">
              <a:noAutofit/>
            </a:bodyPr>
            <a:lstStyle/>
            <a:p>
              <a:pPr algn="l">
                <a:spcAft>
                  <a:spcPts val="600"/>
                </a:spcAft>
              </a:pPr>
              <a:r>
                <a:rPr lang="lv-LV" sz="1500" b="1">
                  <a:solidFill>
                    <a:schemeClr val="bg1"/>
                  </a:solidFill>
                </a:rPr>
                <a:t>22,4%</a:t>
              </a:r>
              <a:endParaRPr lang="en-GB" sz="1500" b="1">
                <a:solidFill>
                  <a:schemeClr val="bg1"/>
                </a:solidFill>
              </a:endParaRPr>
            </a:p>
          </p:txBody>
        </p:sp>
        <p:sp>
          <p:nvSpPr>
            <p:cNvPr id="11" name="TextBox 10">
              <a:extLst>
                <a:ext uri="{FF2B5EF4-FFF2-40B4-BE49-F238E27FC236}">
                  <a16:creationId xmlns:a16="http://schemas.microsoft.com/office/drawing/2014/main" id="{D5FA344C-371D-1B0A-EB1A-F74D79533E8A}"/>
                </a:ext>
              </a:extLst>
            </p:cNvPr>
            <p:cNvSpPr txBox="1"/>
            <p:nvPr/>
          </p:nvSpPr>
          <p:spPr>
            <a:xfrm>
              <a:off x="5591033" y="3079844"/>
              <a:ext cx="620973" cy="266131"/>
            </a:xfrm>
            <a:prstGeom prst="rect">
              <a:avLst/>
            </a:prstGeom>
          </p:spPr>
          <p:txBody>
            <a:bodyPr vert="horz" wrap="square" lIns="0" tIns="0" rIns="0" bIns="0" rtlCol="0" anchor="ctr" anchorCtr="1">
              <a:noAutofit/>
            </a:bodyPr>
            <a:lstStyle/>
            <a:p>
              <a:pPr algn="l">
                <a:spcAft>
                  <a:spcPts val="600"/>
                </a:spcAft>
              </a:pPr>
              <a:r>
                <a:rPr lang="lv-LV" sz="1500" b="1">
                  <a:solidFill>
                    <a:schemeClr val="bg1"/>
                  </a:solidFill>
                </a:rPr>
                <a:t>4,1%</a:t>
              </a:r>
              <a:endParaRPr lang="en-GB" sz="1500" b="1">
                <a:solidFill>
                  <a:schemeClr val="bg1"/>
                </a:solidFill>
              </a:endParaRPr>
            </a:p>
          </p:txBody>
        </p:sp>
        <p:sp>
          <p:nvSpPr>
            <p:cNvPr id="13" name="TextBox 12">
              <a:extLst>
                <a:ext uri="{FF2B5EF4-FFF2-40B4-BE49-F238E27FC236}">
                  <a16:creationId xmlns:a16="http://schemas.microsoft.com/office/drawing/2014/main" id="{A0895714-77CC-22C9-1859-AD56D0479521}"/>
                </a:ext>
              </a:extLst>
            </p:cNvPr>
            <p:cNvSpPr txBox="1"/>
            <p:nvPr/>
          </p:nvSpPr>
          <p:spPr>
            <a:xfrm>
              <a:off x="3477905" y="3162869"/>
              <a:ext cx="620973" cy="266131"/>
            </a:xfrm>
            <a:prstGeom prst="rect">
              <a:avLst/>
            </a:prstGeom>
          </p:spPr>
          <p:txBody>
            <a:bodyPr vert="horz" wrap="square" lIns="0" tIns="0" rIns="0" bIns="0" rtlCol="0" anchor="ctr" anchorCtr="1">
              <a:noAutofit/>
            </a:bodyPr>
            <a:lstStyle/>
            <a:p>
              <a:pPr algn="l">
                <a:spcAft>
                  <a:spcPts val="600"/>
                </a:spcAft>
              </a:pPr>
              <a:r>
                <a:rPr lang="lv-LV" sz="1500" b="1">
                  <a:solidFill>
                    <a:schemeClr val="bg1"/>
                  </a:solidFill>
                </a:rPr>
                <a:t>15,5%</a:t>
              </a:r>
              <a:endParaRPr lang="en-GB" sz="1500" b="1">
                <a:solidFill>
                  <a:schemeClr val="bg1"/>
                </a:solidFill>
              </a:endParaRPr>
            </a:p>
          </p:txBody>
        </p:sp>
        <p:sp>
          <p:nvSpPr>
            <p:cNvPr id="14" name="TextBox 13">
              <a:extLst>
                <a:ext uri="{FF2B5EF4-FFF2-40B4-BE49-F238E27FC236}">
                  <a16:creationId xmlns:a16="http://schemas.microsoft.com/office/drawing/2014/main" id="{72335430-3B2A-A3FB-568A-5DA82F2917B9}"/>
                </a:ext>
              </a:extLst>
            </p:cNvPr>
            <p:cNvSpPr txBox="1"/>
            <p:nvPr/>
          </p:nvSpPr>
          <p:spPr>
            <a:xfrm>
              <a:off x="5197813" y="3773272"/>
              <a:ext cx="620973" cy="266131"/>
            </a:xfrm>
            <a:prstGeom prst="rect">
              <a:avLst/>
            </a:prstGeom>
          </p:spPr>
          <p:txBody>
            <a:bodyPr vert="horz" wrap="square" lIns="0" tIns="0" rIns="0" bIns="0" rtlCol="0" anchor="ctr" anchorCtr="1">
              <a:noAutofit/>
            </a:bodyPr>
            <a:lstStyle/>
            <a:p>
              <a:pPr algn="l">
                <a:spcAft>
                  <a:spcPts val="600"/>
                </a:spcAft>
              </a:pPr>
              <a:r>
                <a:rPr lang="lv-LV" sz="1500" b="1">
                  <a:solidFill>
                    <a:schemeClr val="bg1"/>
                  </a:solidFill>
                </a:rPr>
                <a:t>17,3%</a:t>
              </a:r>
              <a:endParaRPr lang="en-GB" sz="1500" b="1">
                <a:solidFill>
                  <a:schemeClr val="bg1"/>
                </a:solidFill>
              </a:endParaRPr>
            </a:p>
          </p:txBody>
        </p:sp>
        <p:sp>
          <p:nvSpPr>
            <p:cNvPr id="15" name="TextBox 14">
              <a:extLst>
                <a:ext uri="{FF2B5EF4-FFF2-40B4-BE49-F238E27FC236}">
                  <a16:creationId xmlns:a16="http://schemas.microsoft.com/office/drawing/2014/main" id="{265D825C-7340-FDE7-450D-38DB6C054854}"/>
                </a:ext>
              </a:extLst>
            </p:cNvPr>
            <p:cNvSpPr txBox="1"/>
            <p:nvPr/>
          </p:nvSpPr>
          <p:spPr>
            <a:xfrm>
              <a:off x="8549185" y="4130722"/>
              <a:ext cx="620973" cy="266131"/>
            </a:xfrm>
            <a:prstGeom prst="rect">
              <a:avLst/>
            </a:prstGeom>
          </p:spPr>
          <p:txBody>
            <a:bodyPr vert="horz" wrap="square" lIns="0" tIns="0" rIns="0" bIns="0" rtlCol="0" anchor="ctr" anchorCtr="1">
              <a:noAutofit/>
            </a:bodyPr>
            <a:lstStyle/>
            <a:p>
              <a:pPr algn="l">
                <a:spcAft>
                  <a:spcPts val="600"/>
                </a:spcAft>
              </a:pPr>
              <a:r>
                <a:rPr lang="lv-LV" sz="1500" b="1">
                  <a:solidFill>
                    <a:schemeClr val="bg1"/>
                  </a:solidFill>
                </a:rPr>
                <a:t>11,9%</a:t>
              </a:r>
              <a:endParaRPr lang="en-GB" sz="1500" b="1">
                <a:solidFill>
                  <a:schemeClr val="bg1"/>
                </a:solidFill>
              </a:endParaRPr>
            </a:p>
          </p:txBody>
        </p:sp>
      </p:grpSp>
      <p:sp>
        <p:nvSpPr>
          <p:cNvPr id="16" name="TextBox 15">
            <a:extLst>
              <a:ext uri="{FF2B5EF4-FFF2-40B4-BE49-F238E27FC236}">
                <a16:creationId xmlns:a16="http://schemas.microsoft.com/office/drawing/2014/main" id="{21E1485D-A8CC-6F24-D11B-222028130C56}"/>
              </a:ext>
            </a:extLst>
          </p:cNvPr>
          <p:cNvSpPr txBox="1"/>
          <p:nvPr/>
        </p:nvSpPr>
        <p:spPr>
          <a:xfrm>
            <a:off x="3194026" y="5551859"/>
            <a:ext cx="5915800" cy="281292"/>
          </a:xfrm>
          <a:prstGeom prst="rect">
            <a:avLst/>
          </a:prstGeom>
        </p:spPr>
        <p:txBody>
          <a:bodyPr vert="horz" wrap="none" lIns="0" tIns="0" rIns="0" bIns="0" rtlCol="0" anchor="t" anchorCtr="0">
            <a:noAutofit/>
          </a:bodyPr>
          <a:lstStyle/>
          <a:p>
            <a:pPr algn="l">
              <a:spcAft>
                <a:spcPts val="600"/>
              </a:spcAft>
            </a:pPr>
            <a:r>
              <a:rPr lang="lv-LV" sz="1200" i="1">
                <a:solidFill>
                  <a:schemeClr val="tx2"/>
                </a:solidFill>
              </a:rPr>
              <a:t>% – meža nozares ietekmes īpatsvars no reģiona kopējā darbvietu skaita</a:t>
            </a:r>
            <a:endParaRPr lang="en-GB" sz="1200" i="1">
              <a:solidFill>
                <a:schemeClr val="tx2"/>
              </a:solidFill>
            </a:endParaRPr>
          </a:p>
        </p:txBody>
      </p:sp>
      <p:sp>
        <p:nvSpPr>
          <p:cNvPr id="17" name="TextBox 16">
            <a:extLst>
              <a:ext uri="{FF2B5EF4-FFF2-40B4-BE49-F238E27FC236}">
                <a16:creationId xmlns:a16="http://schemas.microsoft.com/office/drawing/2014/main" id="{501DA430-E048-812F-358C-2B2F2AFCBD1A}"/>
              </a:ext>
            </a:extLst>
          </p:cNvPr>
          <p:cNvSpPr txBox="1"/>
          <p:nvPr/>
        </p:nvSpPr>
        <p:spPr>
          <a:xfrm>
            <a:off x="3321349" y="1434989"/>
            <a:ext cx="683812" cy="281292"/>
          </a:xfrm>
          <a:prstGeom prst="rect">
            <a:avLst/>
          </a:prstGeom>
        </p:spPr>
        <p:txBody>
          <a:bodyPr vert="horz" wrap="none" lIns="0" tIns="0" rIns="0" bIns="0" rtlCol="0" anchor="t" anchorCtr="0">
            <a:noAutofit/>
          </a:bodyPr>
          <a:lstStyle/>
          <a:p>
            <a:pPr algn="l">
              <a:spcAft>
                <a:spcPts val="600"/>
              </a:spcAft>
            </a:pPr>
            <a:r>
              <a:rPr lang="lv-LV" sz="1200" i="1">
                <a:solidFill>
                  <a:schemeClr val="tx2"/>
                </a:solidFill>
              </a:rPr>
              <a:t>Darbvietas</a:t>
            </a:r>
            <a:endParaRPr lang="en-GB" sz="1200" i="1">
              <a:solidFill>
                <a:schemeClr val="tx2"/>
              </a:solidFill>
            </a:endParaRPr>
          </a:p>
        </p:txBody>
      </p:sp>
    </p:spTree>
    <p:extLst>
      <p:ext uri="{BB962C8B-B14F-4D97-AF65-F5344CB8AC3E}">
        <p14:creationId xmlns:p14="http://schemas.microsoft.com/office/powerpoint/2010/main" val="30956952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6E2AB0-0EEA-5FA1-5A88-0A3548CA5C07}"/>
            </a:ext>
          </a:extLst>
        </p:cNvPr>
        <p:cNvGrpSpPr/>
        <p:nvPr/>
      </p:nvGrpSpPr>
      <p:grpSpPr>
        <a:xfrm>
          <a:off x="0" y="0"/>
          <a:ext cx="0" cy="0"/>
          <a:chOff x="0" y="0"/>
          <a:chExt cx="0" cy="0"/>
        </a:xfrm>
      </p:grpSpPr>
      <p:sp>
        <p:nvSpPr>
          <p:cNvPr id="17" name="Arrow: Right 16">
            <a:extLst>
              <a:ext uri="{FF2B5EF4-FFF2-40B4-BE49-F238E27FC236}">
                <a16:creationId xmlns:a16="http://schemas.microsoft.com/office/drawing/2014/main" id="{69A6F530-3CE0-CF92-9D6A-2AD34324A23F}"/>
              </a:ext>
            </a:extLst>
          </p:cNvPr>
          <p:cNvSpPr/>
          <p:nvPr/>
        </p:nvSpPr>
        <p:spPr>
          <a:xfrm rot="5400000">
            <a:off x="9495555" y="3048193"/>
            <a:ext cx="1095154" cy="669851"/>
          </a:xfrm>
          <a:prstGeom prst="rightArrow">
            <a:avLst/>
          </a:prstGeom>
          <a:ln>
            <a:solidFill>
              <a:srgbClr val="00338D"/>
            </a:solidFill>
          </a:ln>
        </p:spPr>
        <p:style>
          <a:lnRef idx="2">
            <a:schemeClr val="accent4"/>
          </a:lnRef>
          <a:fillRef idx="1">
            <a:schemeClr val="lt1"/>
          </a:fillRef>
          <a:effectRef idx="0">
            <a:schemeClr val="accent4"/>
          </a:effectRef>
          <a:fontRef idx="minor">
            <a:schemeClr val="dk1"/>
          </a:fontRef>
        </p:style>
        <p:txBody>
          <a:bodyPr lIns="54610" tIns="54610" rIns="54610" bIns="54610" rtlCol="0" anchor="ctr"/>
          <a:lstStyle/>
          <a:p>
            <a:pPr algn="l"/>
            <a:endParaRPr lang="lv-LV" sz="1500" err="1">
              <a:solidFill>
                <a:schemeClr val="bg1"/>
              </a:solidFill>
            </a:endParaRPr>
          </a:p>
        </p:txBody>
      </p:sp>
      <p:sp>
        <p:nvSpPr>
          <p:cNvPr id="10" name="Title 9">
            <a:extLst>
              <a:ext uri="{FF2B5EF4-FFF2-40B4-BE49-F238E27FC236}">
                <a16:creationId xmlns:a16="http://schemas.microsoft.com/office/drawing/2014/main" id="{4F6052EF-F909-F128-3980-2B1688F9D4BF}"/>
              </a:ext>
            </a:extLst>
          </p:cNvPr>
          <p:cNvSpPr>
            <a:spLocks noGrp="1"/>
          </p:cNvSpPr>
          <p:nvPr>
            <p:ph type="title"/>
          </p:nvPr>
        </p:nvSpPr>
        <p:spPr>
          <a:xfrm>
            <a:off x="995364" y="431800"/>
            <a:ext cx="10204450" cy="533400"/>
          </a:xfrm>
        </p:spPr>
        <p:txBody>
          <a:bodyPr/>
          <a:lstStyle/>
          <a:p>
            <a:r>
              <a:rPr lang="lv-LV" sz="3600" noProof="0"/>
              <a:t>Meža nozares </a:t>
            </a:r>
            <a:r>
              <a:rPr lang="lv-LV" sz="3600" noProof="0">
                <a:solidFill>
                  <a:schemeClr val="accent4"/>
                </a:solidFill>
              </a:rPr>
              <a:t>kopējā valsts budžetā iemaksāto nodokļu ietekme </a:t>
            </a:r>
            <a:r>
              <a:rPr lang="lv-LV" sz="3600" noProof="0"/>
              <a:t>2024. gadā bija </a:t>
            </a:r>
            <a:r>
              <a:rPr lang="lv-LV" sz="3600" noProof="0">
                <a:solidFill>
                  <a:schemeClr val="accent4"/>
                </a:solidFill>
              </a:rPr>
              <a:t>1 162,1 milj. EUR jeb 7,8% </a:t>
            </a:r>
            <a:r>
              <a:rPr lang="lv-LV" sz="3600" noProof="0"/>
              <a:t>no kopbudžeta ieņēmumu kopsummas</a:t>
            </a:r>
          </a:p>
        </p:txBody>
      </p:sp>
      <p:sp>
        <p:nvSpPr>
          <p:cNvPr id="12" name="Text Placeholder 11">
            <a:extLst>
              <a:ext uri="{FF2B5EF4-FFF2-40B4-BE49-F238E27FC236}">
                <a16:creationId xmlns:a16="http://schemas.microsoft.com/office/drawing/2014/main" id="{547B2263-4435-E78B-59ED-C4F75A68C642}"/>
              </a:ext>
            </a:extLst>
          </p:cNvPr>
          <p:cNvSpPr>
            <a:spLocks noGrp="1"/>
          </p:cNvSpPr>
          <p:nvPr>
            <p:ph type="body" sz="quarter" idx="10"/>
          </p:nvPr>
        </p:nvSpPr>
        <p:spPr>
          <a:xfrm>
            <a:off x="995363" y="1303690"/>
            <a:ext cx="9732888" cy="451507"/>
          </a:xfrm>
        </p:spPr>
        <p:txBody>
          <a:bodyPr/>
          <a:lstStyle/>
          <a:p>
            <a:r>
              <a:rPr lang="lv-LV" sz="1800" noProof="0">
                <a:latin typeface="+mj-lt"/>
              </a:rPr>
              <a:t>Latvijas meža nozares Latvijas valsts budžetā iemaksātie tiešie, netiešie un saistītie nodokļi 2024. gadā, milj. EUR</a:t>
            </a:r>
          </a:p>
        </p:txBody>
      </p:sp>
      <p:sp>
        <p:nvSpPr>
          <p:cNvPr id="4" name="TextBox 3">
            <a:extLst>
              <a:ext uri="{FF2B5EF4-FFF2-40B4-BE49-F238E27FC236}">
                <a16:creationId xmlns:a16="http://schemas.microsoft.com/office/drawing/2014/main" id="{DE9E6FC9-792E-D7C4-4CD4-1D99833C5083}"/>
              </a:ext>
            </a:extLst>
          </p:cNvPr>
          <p:cNvSpPr txBox="1"/>
          <p:nvPr/>
        </p:nvSpPr>
        <p:spPr>
          <a:xfrm>
            <a:off x="963463" y="5989951"/>
            <a:ext cx="2630340" cy="215444"/>
          </a:xfrm>
          <a:prstGeom prst="rect">
            <a:avLst/>
          </a:prstGeom>
          <a:noFill/>
        </p:spPr>
        <p:txBody>
          <a:bodyPr wrap="square">
            <a:spAutoFit/>
          </a:bodyPr>
          <a:lstStyle/>
          <a:p>
            <a:pPr marL="540385" indent="-540385">
              <a:spcBef>
                <a:spcPts val="200"/>
              </a:spcBef>
            </a:pPr>
            <a:r>
              <a:rPr lang="lv-LV" sz="800" noProof="0">
                <a:solidFill>
                  <a:schemeClr val="tx2"/>
                </a:solidFill>
                <a:latin typeface="Arial" panose="020B0604020202020204" pitchFamily="34" charset="0"/>
                <a:ea typeface="Arial Unicode MS"/>
                <a:cs typeface="Times New Roman" panose="02020603050405020304" pitchFamily="18" charset="0"/>
              </a:rPr>
              <a:t>Avoti: KPMG analīze, atbilstoši metodoloģijai </a:t>
            </a:r>
          </a:p>
        </p:txBody>
      </p:sp>
      <p:pic>
        <p:nvPicPr>
          <p:cNvPr id="5" name="Picture 4">
            <a:extLst>
              <a:ext uri="{FF2B5EF4-FFF2-40B4-BE49-F238E27FC236}">
                <a16:creationId xmlns:a16="http://schemas.microsoft.com/office/drawing/2014/main" id="{12264F05-81CF-5734-0FF5-4ADEF7F283EB}"/>
              </a:ext>
            </a:extLst>
          </p:cNvPr>
          <p:cNvPicPr>
            <a:picLocks noChangeAspect="1"/>
          </p:cNvPicPr>
          <p:nvPr/>
        </p:nvPicPr>
        <p:blipFill>
          <a:blip r:embed="rId3"/>
          <a:stretch>
            <a:fillRect/>
          </a:stretch>
        </p:blipFill>
        <p:spPr>
          <a:xfrm>
            <a:off x="995362" y="1591415"/>
            <a:ext cx="7069137" cy="3772321"/>
          </a:xfrm>
          <a:prstGeom prst="rect">
            <a:avLst/>
          </a:prstGeom>
        </p:spPr>
      </p:pic>
      <p:sp>
        <p:nvSpPr>
          <p:cNvPr id="3" name="TextBox 2">
            <a:extLst>
              <a:ext uri="{FF2B5EF4-FFF2-40B4-BE49-F238E27FC236}">
                <a16:creationId xmlns:a16="http://schemas.microsoft.com/office/drawing/2014/main" id="{D300980E-96C2-FCEE-CC48-08DDA773671D}"/>
              </a:ext>
            </a:extLst>
          </p:cNvPr>
          <p:cNvSpPr txBox="1"/>
          <p:nvPr/>
        </p:nvSpPr>
        <p:spPr>
          <a:xfrm>
            <a:off x="995363" y="5325147"/>
            <a:ext cx="8712843" cy="645694"/>
          </a:xfrm>
          <a:prstGeom prst="rect">
            <a:avLst/>
          </a:prstGeom>
          <a:noFill/>
        </p:spPr>
        <p:txBody>
          <a:bodyPr wrap="square" lIns="72000" tIns="72000" rIns="72000" bIns="72000" rtlCol="0">
            <a:noAutofit/>
          </a:bodyPr>
          <a:lstStyle/>
          <a:p>
            <a:pPr algn="just">
              <a:spcAft>
                <a:spcPts val="600"/>
              </a:spcAft>
              <a:defRPr/>
            </a:pPr>
            <a:r>
              <a:rPr lang="lv-LV" sz="1000" i="1">
                <a:solidFill>
                  <a:srgbClr val="00338D"/>
                </a:solidFill>
                <a:latin typeface="Arial"/>
              </a:rPr>
              <a:t>Meža nozares negatīvā tiešā PVN bilance tiek ieskaitīta pie netiešajiem nodokļiem (ņemot vērā, ka tos valsts budžetā iemaksā saistītās nozares, kurām meža nozare pārskaitījusi PVN).</a:t>
            </a:r>
          </a:p>
          <a:p>
            <a:pPr algn="just">
              <a:spcAft>
                <a:spcPts val="600"/>
              </a:spcAft>
              <a:defRPr/>
            </a:pPr>
            <a:r>
              <a:rPr lang="lv-LV" sz="1000" i="1" noProof="0">
                <a:solidFill>
                  <a:srgbClr val="00338D"/>
                </a:solidFill>
                <a:latin typeface="Arial"/>
              </a:rPr>
              <a:t>Akcīzes nodoklis norādīts atsevišķi pie netiešajiem nodokļiem, jo tā apjoms aprēķināts no mežsaimniecības darbos un kokvedēju patērētās degvielas.</a:t>
            </a:r>
          </a:p>
        </p:txBody>
      </p:sp>
      <p:grpSp>
        <p:nvGrpSpPr>
          <p:cNvPr id="6" name="Group 5">
            <a:extLst>
              <a:ext uri="{FF2B5EF4-FFF2-40B4-BE49-F238E27FC236}">
                <a16:creationId xmlns:a16="http://schemas.microsoft.com/office/drawing/2014/main" id="{AA3B3A38-B23C-43BB-CD1A-835E1F6BCD8A}"/>
              </a:ext>
            </a:extLst>
          </p:cNvPr>
          <p:cNvGrpSpPr/>
          <p:nvPr/>
        </p:nvGrpSpPr>
        <p:grpSpPr>
          <a:xfrm>
            <a:off x="9066257" y="1696845"/>
            <a:ext cx="1953752" cy="1366164"/>
            <a:chOff x="995363" y="1330325"/>
            <a:chExt cx="1953752" cy="1366164"/>
          </a:xfrm>
        </p:grpSpPr>
        <p:sp>
          <p:nvSpPr>
            <p:cNvPr id="7" name="Rectangle: Rounded Corners 6">
              <a:extLst>
                <a:ext uri="{FF2B5EF4-FFF2-40B4-BE49-F238E27FC236}">
                  <a16:creationId xmlns:a16="http://schemas.microsoft.com/office/drawing/2014/main" id="{968E2DBF-F756-BDE7-1BC0-9B1E7F3BFC79}"/>
                </a:ext>
              </a:extLst>
            </p:cNvPr>
            <p:cNvSpPr/>
            <p:nvPr/>
          </p:nvSpPr>
          <p:spPr>
            <a:xfrm>
              <a:off x="995363" y="1330325"/>
              <a:ext cx="1953752" cy="1366164"/>
            </a:xfrm>
            <a:prstGeom prst="roundRect">
              <a:avLst>
                <a:gd name="adj" fmla="val 0"/>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spcAft>
                  <a:spcPts val="600"/>
                </a:spcAft>
              </a:pPr>
              <a:endParaRPr lang="en-US" sz="1000" noProof="0">
                <a:solidFill>
                  <a:schemeClr val="tx1">
                    <a:lumMod val="50000"/>
                  </a:schemeClr>
                </a:solidFill>
              </a:endParaRPr>
            </a:p>
          </p:txBody>
        </p:sp>
        <p:sp>
          <p:nvSpPr>
            <p:cNvPr id="8" name="TextBox 7">
              <a:extLst>
                <a:ext uri="{FF2B5EF4-FFF2-40B4-BE49-F238E27FC236}">
                  <a16:creationId xmlns:a16="http://schemas.microsoft.com/office/drawing/2014/main" id="{F3299136-4A2B-263F-EB6D-8EFECDDA2D0C}"/>
                </a:ext>
              </a:extLst>
            </p:cNvPr>
            <p:cNvSpPr txBox="1"/>
            <p:nvPr/>
          </p:nvSpPr>
          <p:spPr>
            <a:xfrm>
              <a:off x="1176423" y="2130531"/>
              <a:ext cx="1591633" cy="369332"/>
            </a:xfrm>
            <a:prstGeom prst="rect">
              <a:avLst/>
            </a:prstGeom>
          </p:spPr>
          <p:txBody>
            <a:bodyPr vert="horz" wrap="square" lIns="0" tIns="0" rIns="0" bIns="0" rtlCol="0" anchor="t" anchorCtr="0">
              <a:spAutoFit/>
            </a:bodyPr>
            <a:lstStyle/>
            <a:p>
              <a:pPr algn="ctr">
                <a:spcAft>
                  <a:spcPts val="600"/>
                </a:spcAft>
              </a:pPr>
              <a:r>
                <a:rPr lang="lv-LV" sz="1200" b="1" noProof="0">
                  <a:solidFill>
                    <a:schemeClr val="tx2"/>
                  </a:solidFill>
                </a:rPr>
                <a:t>Meža nozares tiešo iemaksāto nodokļu</a:t>
              </a:r>
              <a:endParaRPr lang="en-US" sz="1200" b="1" noProof="0">
                <a:solidFill>
                  <a:schemeClr val="tx2"/>
                </a:solidFill>
              </a:endParaRPr>
            </a:p>
          </p:txBody>
        </p:sp>
        <p:sp>
          <p:nvSpPr>
            <p:cNvPr id="9" name="Rectangle: Rounded Corners 8">
              <a:extLst>
                <a:ext uri="{FF2B5EF4-FFF2-40B4-BE49-F238E27FC236}">
                  <a16:creationId xmlns:a16="http://schemas.microsoft.com/office/drawing/2014/main" id="{95DEFB19-365F-206C-B7C1-31229C05595B}"/>
                </a:ext>
              </a:extLst>
            </p:cNvPr>
            <p:cNvSpPr/>
            <p:nvPr/>
          </p:nvSpPr>
          <p:spPr>
            <a:xfrm>
              <a:off x="1176423" y="1407722"/>
              <a:ext cx="1591632" cy="612000"/>
            </a:xfrm>
            <a:prstGeom prst="roundRect">
              <a:avLst>
                <a:gd name="adj" fmla="val 0"/>
              </a:avLst>
            </a:pr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4610" tIns="54610" rIns="54610" bIns="180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v-LV" sz="4000" noProof="0">
                  <a:solidFill>
                    <a:srgbClr val="FFFFFF"/>
                  </a:solidFill>
                  <a:latin typeface="KPMG Bold"/>
                </a:rPr>
                <a:t>1</a:t>
              </a:r>
              <a:r>
                <a:rPr lang="en-US" sz="4000" noProof="0">
                  <a:solidFill>
                    <a:srgbClr val="FFFFFF"/>
                  </a:solidFill>
                  <a:latin typeface="KPMG Bold"/>
                </a:rPr>
                <a:t>€</a:t>
              </a:r>
              <a:endParaRPr kumimoji="0" lang="en-US" sz="4000" b="0" i="0" u="none" strike="noStrike" kern="1200" cap="none" spc="0" normalizeH="0" baseline="0" noProof="0">
                <a:ln>
                  <a:noFill/>
                </a:ln>
                <a:solidFill>
                  <a:srgbClr val="FFFFFF"/>
                </a:solidFill>
                <a:effectLst/>
                <a:uLnTx/>
                <a:uFillTx/>
                <a:latin typeface="KPMG Bold"/>
                <a:ea typeface="+mn-ea"/>
                <a:cs typeface="+mn-cs"/>
              </a:endParaRPr>
            </a:p>
          </p:txBody>
        </p:sp>
      </p:grpSp>
      <p:grpSp>
        <p:nvGrpSpPr>
          <p:cNvPr id="13" name="Group 12">
            <a:extLst>
              <a:ext uri="{FF2B5EF4-FFF2-40B4-BE49-F238E27FC236}">
                <a16:creationId xmlns:a16="http://schemas.microsoft.com/office/drawing/2014/main" id="{A4A2EC24-6169-B31D-9E73-A181ED2F50E8}"/>
              </a:ext>
            </a:extLst>
          </p:cNvPr>
          <p:cNvGrpSpPr/>
          <p:nvPr/>
        </p:nvGrpSpPr>
        <p:grpSpPr>
          <a:xfrm>
            <a:off x="9066256" y="3979900"/>
            <a:ext cx="1953752" cy="1123639"/>
            <a:chOff x="995363" y="1330325"/>
            <a:chExt cx="1953752" cy="1123639"/>
          </a:xfrm>
        </p:grpSpPr>
        <p:sp>
          <p:nvSpPr>
            <p:cNvPr id="14" name="Rectangle: Rounded Corners 13">
              <a:extLst>
                <a:ext uri="{FF2B5EF4-FFF2-40B4-BE49-F238E27FC236}">
                  <a16:creationId xmlns:a16="http://schemas.microsoft.com/office/drawing/2014/main" id="{236C46D1-ED0E-3ED5-5666-3DCB4151DCF8}"/>
                </a:ext>
              </a:extLst>
            </p:cNvPr>
            <p:cNvSpPr/>
            <p:nvPr/>
          </p:nvSpPr>
          <p:spPr>
            <a:xfrm>
              <a:off x="995363" y="1330325"/>
              <a:ext cx="1953752" cy="1123639"/>
            </a:xfrm>
            <a:prstGeom prst="roundRect">
              <a:avLst>
                <a:gd name="adj" fmla="val 0"/>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t"/>
            <a:lstStyle/>
            <a:p>
              <a:pPr algn="ctr">
                <a:spcAft>
                  <a:spcPts val="600"/>
                </a:spcAft>
              </a:pPr>
              <a:endParaRPr lang="en-US" sz="1000" noProof="0">
                <a:solidFill>
                  <a:schemeClr val="tx1">
                    <a:lumMod val="50000"/>
                  </a:schemeClr>
                </a:solidFill>
              </a:endParaRPr>
            </a:p>
          </p:txBody>
        </p:sp>
        <p:sp>
          <p:nvSpPr>
            <p:cNvPr id="15" name="TextBox 14">
              <a:extLst>
                <a:ext uri="{FF2B5EF4-FFF2-40B4-BE49-F238E27FC236}">
                  <a16:creationId xmlns:a16="http://schemas.microsoft.com/office/drawing/2014/main" id="{32A4D8C0-64EA-00AD-75CD-46B7717DB351}"/>
                </a:ext>
              </a:extLst>
            </p:cNvPr>
            <p:cNvSpPr txBox="1"/>
            <p:nvPr/>
          </p:nvSpPr>
          <p:spPr>
            <a:xfrm>
              <a:off x="1176423" y="2122855"/>
              <a:ext cx="1591633" cy="184666"/>
            </a:xfrm>
            <a:prstGeom prst="rect">
              <a:avLst/>
            </a:prstGeom>
          </p:spPr>
          <p:txBody>
            <a:bodyPr vert="horz" wrap="square" lIns="0" tIns="0" rIns="0" bIns="0" rtlCol="0" anchor="t" anchorCtr="0">
              <a:spAutoFit/>
            </a:bodyPr>
            <a:lstStyle/>
            <a:p>
              <a:pPr algn="ctr">
                <a:spcAft>
                  <a:spcPts val="600"/>
                </a:spcAft>
              </a:pPr>
              <a:r>
                <a:rPr lang="lv-LV" sz="1200" b="1" noProof="0">
                  <a:solidFill>
                    <a:schemeClr val="tx2"/>
                  </a:solidFill>
                </a:rPr>
                <a:t>Radīti citās nozarēs</a:t>
              </a:r>
              <a:endParaRPr lang="en-US" sz="1200" b="1" noProof="0">
                <a:solidFill>
                  <a:schemeClr val="tx2"/>
                </a:solidFill>
              </a:endParaRPr>
            </a:p>
          </p:txBody>
        </p:sp>
        <p:sp>
          <p:nvSpPr>
            <p:cNvPr id="16" name="Rectangle: Rounded Corners 15">
              <a:extLst>
                <a:ext uri="{FF2B5EF4-FFF2-40B4-BE49-F238E27FC236}">
                  <a16:creationId xmlns:a16="http://schemas.microsoft.com/office/drawing/2014/main" id="{07C11B99-D809-F9C0-4233-CE44390FBEFB}"/>
                </a:ext>
              </a:extLst>
            </p:cNvPr>
            <p:cNvSpPr/>
            <p:nvPr/>
          </p:nvSpPr>
          <p:spPr>
            <a:xfrm>
              <a:off x="1176423" y="1407724"/>
              <a:ext cx="1591632" cy="612000"/>
            </a:xfrm>
            <a:prstGeom prst="roundRect">
              <a:avLst>
                <a:gd name="adj" fmla="val 0"/>
              </a:avLst>
            </a:prstGeom>
            <a:solidFill>
              <a:schemeClr val="tx2"/>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54610" tIns="54610" rIns="54610" bIns="18000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lv-LV" sz="4000">
                  <a:solidFill>
                    <a:srgbClr val="FFFFFF"/>
                  </a:solidFill>
                  <a:latin typeface="KPMG Bold"/>
                </a:rPr>
                <a:t>+1,10</a:t>
              </a:r>
              <a:r>
                <a:rPr lang="en-US" sz="4000" noProof="0">
                  <a:solidFill>
                    <a:srgbClr val="FFFFFF"/>
                  </a:solidFill>
                  <a:latin typeface="KPMG Bold"/>
                </a:rPr>
                <a:t>€</a:t>
              </a:r>
              <a:endParaRPr kumimoji="0" lang="en-US" sz="4000" b="0" i="0" u="none" strike="noStrike" kern="1200" cap="none" spc="0" normalizeH="0" baseline="0" noProof="0">
                <a:ln>
                  <a:noFill/>
                </a:ln>
                <a:solidFill>
                  <a:srgbClr val="FFFFFF"/>
                </a:solidFill>
                <a:effectLst/>
                <a:uLnTx/>
                <a:uFillTx/>
                <a:latin typeface="KPMG Bold"/>
                <a:ea typeface="+mn-ea"/>
                <a:cs typeface="+mn-cs"/>
              </a:endParaRPr>
            </a:p>
          </p:txBody>
        </p:sp>
      </p:grpSp>
    </p:spTree>
    <p:extLst>
      <p:ext uri="{BB962C8B-B14F-4D97-AF65-F5344CB8AC3E}">
        <p14:creationId xmlns:p14="http://schemas.microsoft.com/office/powerpoint/2010/main" val="114052457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C40A92-7958-77D0-1238-59CA1E4039F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1B31E12A-876D-15AA-6D2D-86E3493D9F82}"/>
              </a:ext>
            </a:extLst>
          </p:cNvPr>
          <p:cNvPicPr>
            <a:picLocks noChangeAspect="1"/>
          </p:cNvPicPr>
          <p:nvPr/>
        </p:nvPicPr>
        <p:blipFill>
          <a:blip r:embed="rId2"/>
          <a:stretch>
            <a:fillRect/>
          </a:stretch>
        </p:blipFill>
        <p:spPr>
          <a:xfrm>
            <a:off x="0" y="-106326"/>
            <a:ext cx="12322802" cy="6964326"/>
          </a:xfrm>
          <a:prstGeom prst="rect">
            <a:avLst/>
          </a:prstGeom>
        </p:spPr>
      </p:pic>
      <p:sp>
        <p:nvSpPr>
          <p:cNvPr id="2" name="Text Placeholder 4">
            <a:extLst>
              <a:ext uri="{FF2B5EF4-FFF2-40B4-BE49-F238E27FC236}">
                <a16:creationId xmlns:a16="http://schemas.microsoft.com/office/drawing/2014/main" id="{8C765DC1-0FE0-425A-81CE-38BC819BDDE8}"/>
              </a:ext>
            </a:extLst>
          </p:cNvPr>
          <p:cNvSpPr txBox="1">
            <a:spLocks/>
          </p:cNvSpPr>
          <p:nvPr/>
        </p:nvSpPr>
        <p:spPr>
          <a:xfrm>
            <a:off x="879562" y="698500"/>
            <a:ext cx="5733240" cy="4345805"/>
          </a:xfrm>
          <a:prstGeom prst="rect">
            <a:avLst/>
          </a:prstGeom>
        </p:spPr>
        <p:txBody>
          <a:bodyPr anchor="b"/>
          <a:lstStyle>
            <a:lvl1pPr marL="0" indent="0" algn="l" defTabSz="914400" rtl="0" eaLnBrk="1" latinLnBrk="0" hangingPunct="1">
              <a:lnSpc>
                <a:spcPct val="100000"/>
              </a:lnSpc>
              <a:spcBef>
                <a:spcPts val="0"/>
              </a:spcBef>
              <a:spcAft>
                <a:spcPts val="600"/>
              </a:spcAft>
              <a:buFontTx/>
              <a:buNone/>
              <a:defRPr sz="1600" b="1" kern="1200">
                <a:solidFill>
                  <a:schemeClr val="accent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600" kern="1200">
                <a:solidFill>
                  <a:schemeClr val="accent2"/>
                </a:solidFill>
                <a:latin typeface="+mn-lt"/>
                <a:ea typeface="+mn-ea"/>
                <a:cs typeface="+mn-cs"/>
              </a:defRPr>
            </a:lvl2pPr>
            <a:lvl3pPr marL="180975" indent="-180975" algn="l" defTabSz="914400" rtl="0" eaLnBrk="1" latinLnBrk="0" hangingPunct="1">
              <a:lnSpc>
                <a:spcPct val="100000"/>
              </a:lnSpc>
              <a:spcBef>
                <a:spcPts val="0"/>
              </a:spcBef>
              <a:spcAft>
                <a:spcPts val="600"/>
              </a:spcAft>
              <a:buClrTx/>
              <a:buFont typeface="Arial" panose="020B0604020202020204" pitchFamily="34" charset="0"/>
              <a:buChar char="•"/>
              <a:defRPr sz="1600" kern="1200">
                <a:solidFill>
                  <a:schemeClr val="accent2"/>
                </a:solidFill>
                <a:latin typeface="+mn-lt"/>
                <a:ea typeface="+mn-ea"/>
                <a:cs typeface="+mn-cs"/>
              </a:defRPr>
            </a:lvl3pPr>
            <a:lvl4pPr marL="361950" indent="-180975" algn="l" defTabSz="914400" rtl="0" eaLnBrk="1" latinLnBrk="0" hangingPunct="1">
              <a:lnSpc>
                <a:spcPct val="100000"/>
              </a:lnSpc>
              <a:spcBef>
                <a:spcPts val="0"/>
              </a:spcBef>
              <a:spcAft>
                <a:spcPts val="600"/>
              </a:spcAft>
              <a:buClrTx/>
              <a:buFont typeface="Arial" panose="020B0604020202020204" pitchFamily="34" charset="0"/>
              <a:buChar char="-"/>
              <a:defRPr sz="1600" kern="1200">
                <a:solidFill>
                  <a:schemeClr val="accent2"/>
                </a:solidFill>
                <a:latin typeface="+mn-lt"/>
                <a:ea typeface="+mn-ea"/>
                <a:cs typeface="+mn-cs"/>
              </a:defRPr>
            </a:lvl4pPr>
            <a:lvl5pPr marL="542925" indent="-180975" algn="l" defTabSz="914400" rtl="0" eaLnBrk="1" latinLnBrk="0" hangingPunct="1">
              <a:lnSpc>
                <a:spcPct val="100000"/>
              </a:lnSpc>
              <a:spcBef>
                <a:spcPts val="0"/>
              </a:spcBef>
              <a:spcAft>
                <a:spcPts val="600"/>
              </a:spcAft>
              <a:buClrTx/>
              <a:buFont typeface="Arial" panose="020B0604020202020204" pitchFamily="34" charset="0"/>
              <a:buChar char="•"/>
              <a:defRPr sz="1600" kern="1200" baseline="0">
                <a:solidFill>
                  <a:schemeClr val="accent2"/>
                </a:solidFill>
                <a:latin typeface="+mn-lt"/>
                <a:ea typeface="+mn-ea"/>
                <a:cs typeface="+mn-cs"/>
              </a:defRPr>
            </a:lvl5pPr>
            <a:lvl6pPr marL="719138" indent="-180975"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896938" indent="-1778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074738" indent="-1778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1257300" indent="-182563" algn="l" defTabSz="914400" rtl="0" eaLnBrk="1" latinLnBrk="0" hangingPunct="1">
              <a:lnSpc>
                <a:spcPct val="90000"/>
              </a:lnSpc>
              <a:spcBef>
                <a:spcPts val="500"/>
              </a:spcBef>
              <a:buFont typeface="Arial" panose="020B0604020202020204" pitchFamily="34" charset="0"/>
              <a:buChar char="•"/>
              <a:defRPr sz="1500" kern="1200">
                <a:solidFill>
                  <a:schemeClr val="tx2"/>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lv-LV" sz="35000" b="1" i="0" u="none" strike="noStrike" kern="1200" cap="none" spc="0" normalizeH="0" baseline="0" noProof="0">
                <a:ln>
                  <a:noFill/>
                </a:ln>
                <a:solidFill>
                  <a:srgbClr val="FFFFFF">
                    <a:alpha val="25000"/>
                  </a:srgbClr>
                </a:solidFill>
                <a:effectLst/>
                <a:uLnTx/>
                <a:uFillTx/>
                <a:latin typeface="KPMG Bold"/>
                <a:ea typeface="+mn-ea"/>
                <a:cs typeface="+mn-cs"/>
              </a:rPr>
              <a:t>0</a:t>
            </a:r>
            <a:r>
              <a:rPr lang="lv-LV" sz="35000" noProof="0">
                <a:solidFill>
                  <a:srgbClr val="FFFFFF">
                    <a:alpha val="25000"/>
                  </a:srgbClr>
                </a:solidFill>
                <a:latin typeface="KPMG Bold"/>
              </a:rPr>
              <a:t>3</a:t>
            </a:r>
            <a:endParaRPr kumimoji="0" lang="lv-LV" sz="35000" b="1" i="0" u="none" strike="noStrike" kern="1200" cap="none" spc="0" normalizeH="0" baseline="0" noProof="0">
              <a:ln>
                <a:noFill/>
              </a:ln>
              <a:solidFill>
                <a:srgbClr val="FFFFFF">
                  <a:alpha val="25000"/>
                </a:srgbClr>
              </a:solidFill>
              <a:effectLst/>
              <a:uLnTx/>
              <a:uFillTx/>
              <a:latin typeface="KPMG Bold"/>
              <a:ea typeface="+mn-ea"/>
              <a:cs typeface="+mn-cs"/>
            </a:endParaRPr>
          </a:p>
        </p:txBody>
      </p:sp>
      <p:sp>
        <p:nvSpPr>
          <p:cNvPr id="3" name="Title 1">
            <a:extLst>
              <a:ext uri="{FF2B5EF4-FFF2-40B4-BE49-F238E27FC236}">
                <a16:creationId xmlns:a16="http://schemas.microsoft.com/office/drawing/2014/main" id="{B7C10B93-6118-4084-FA6C-AFDB0B869E3B}"/>
              </a:ext>
            </a:extLst>
          </p:cNvPr>
          <p:cNvSpPr>
            <a:spLocks noGrp="1"/>
          </p:cNvSpPr>
          <p:nvPr>
            <p:ph type="ctrTitle"/>
          </p:nvPr>
        </p:nvSpPr>
        <p:spPr>
          <a:xfrm>
            <a:off x="2039159" y="3700043"/>
            <a:ext cx="9160653" cy="2367199"/>
          </a:xfrm>
        </p:spPr>
        <p:txBody>
          <a:bodyPr/>
          <a:lstStyle/>
          <a:p>
            <a:r>
              <a:rPr lang="lv-LV" sz="5400" noProof="0"/>
              <a:t>Meža un saistīto nozaru sociālekonomiskā devuma izmaiņas dažādos mežizstrādes apjomu scenārijos</a:t>
            </a:r>
          </a:p>
        </p:txBody>
      </p:sp>
    </p:spTree>
    <p:extLst>
      <p:ext uri="{BB962C8B-B14F-4D97-AF65-F5344CB8AC3E}">
        <p14:creationId xmlns:p14="http://schemas.microsoft.com/office/powerpoint/2010/main" val="76695538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1614FB-0D49-559A-63F8-466C2E4E9D25}"/>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70932FDE-07BE-CE2B-0E65-AF101D6FE227}"/>
              </a:ext>
            </a:extLst>
          </p:cNvPr>
          <p:cNvSpPr>
            <a:spLocks noGrp="1"/>
          </p:cNvSpPr>
          <p:nvPr>
            <p:ph type="title"/>
          </p:nvPr>
        </p:nvSpPr>
        <p:spPr>
          <a:xfrm>
            <a:off x="995364" y="431800"/>
            <a:ext cx="10204450" cy="533400"/>
          </a:xfrm>
        </p:spPr>
        <p:txBody>
          <a:bodyPr/>
          <a:lstStyle/>
          <a:p>
            <a:r>
              <a:rPr lang="lv-LV" sz="4000" noProof="0" dirty="0"/>
              <a:t>Mežizstrādes apjomu bāzes scenārijs balstīts vēsturiskajos datos</a:t>
            </a:r>
          </a:p>
        </p:txBody>
      </p:sp>
      <p:sp>
        <p:nvSpPr>
          <p:cNvPr id="12" name="Text Placeholder 11">
            <a:extLst>
              <a:ext uri="{FF2B5EF4-FFF2-40B4-BE49-F238E27FC236}">
                <a16:creationId xmlns:a16="http://schemas.microsoft.com/office/drawing/2014/main" id="{E21206E0-B648-A0A9-F5B3-EFEDB5386EB6}"/>
              </a:ext>
            </a:extLst>
          </p:cNvPr>
          <p:cNvSpPr>
            <a:spLocks noGrp="1"/>
          </p:cNvSpPr>
          <p:nvPr>
            <p:ph type="body" sz="quarter" idx="10"/>
          </p:nvPr>
        </p:nvSpPr>
        <p:spPr>
          <a:xfrm>
            <a:off x="995362" y="1203161"/>
            <a:ext cx="7691438" cy="322255"/>
          </a:xfrm>
        </p:spPr>
        <p:txBody>
          <a:bodyPr/>
          <a:lstStyle/>
          <a:p>
            <a:r>
              <a:rPr lang="lv-LV" sz="1800" noProof="0" dirty="0">
                <a:latin typeface="+mj-lt"/>
              </a:rPr>
              <a:t>2018.-2022. gada mežizstrādes apjomi Latvijā pēc īpašuma formas, </a:t>
            </a:r>
            <a:r>
              <a:rPr lang="lv-LV" sz="2000" noProof="0" dirty="0">
                <a:latin typeface="+mj-lt"/>
              </a:rPr>
              <a:t>m</a:t>
            </a:r>
            <a:r>
              <a:rPr lang="lv-LV" sz="2000" baseline="30000" noProof="0" dirty="0">
                <a:latin typeface="+mj-lt"/>
              </a:rPr>
              <a:t>3</a:t>
            </a:r>
            <a:endParaRPr lang="lv-LV" sz="2000" noProof="0" dirty="0">
              <a:latin typeface="+mj-lt"/>
            </a:endParaRPr>
          </a:p>
        </p:txBody>
      </p:sp>
      <p:graphicFrame>
        <p:nvGraphicFramePr>
          <p:cNvPr id="4" name="Table 3">
            <a:extLst>
              <a:ext uri="{FF2B5EF4-FFF2-40B4-BE49-F238E27FC236}">
                <a16:creationId xmlns:a16="http://schemas.microsoft.com/office/drawing/2014/main" id="{096E4B31-5F67-DA51-20E1-8456A2125E61}"/>
              </a:ext>
            </a:extLst>
          </p:cNvPr>
          <p:cNvGraphicFramePr>
            <a:graphicFrameLocks noGrp="1"/>
          </p:cNvGraphicFramePr>
          <p:nvPr>
            <p:extLst>
              <p:ext uri="{D42A27DB-BD31-4B8C-83A1-F6EECF244321}">
                <p14:modId xmlns:p14="http://schemas.microsoft.com/office/powerpoint/2010/main" val="3200600554"/>
              </p:ext>
            </p:extLst>
          </p:nvPr>
        </p:nvGraphicFramePr>
        <p:xfrm>
          <a:off x="995364" y="1577146"/>
          <a:ext cx="10328311" cy="3507000"/>
        </p:xfrm>
        <a:graphic>
          <a:graphicData uri="http://schemas.openxmlformats.org/drawingml/2006/table">
            <a:tbl>
              <a:tblPr firstRow="1" firstCol="1" bandRow="1">
                <a:effectLst>
                  <a:outerShdw blurRad="50800" dist="38100" dir="2700000" algn="tl" rotWithShape="0">
                    <a:prstClr val="black">
                      <a:alpha val="40000"/>
                    </a:prstClr>
                  </a:outerShdw>
                </a:effectLst>
              </a:tblPr>
              <a:tblGrid>
                <a:gridCol w="1318816">
                  <a:extLst>
                    <a:ext uri="{9D8B030D-6E8A-4147-A177-3AD203B41FA5}">
                      <a16:colId xmlns:a16="http://schemas.microsoft.com/office/drawing/2014/main" val="1254507495"/>
                    </a:ext>
                  </a:extLst>
                </a:gridCol>
                <a:gridCol w="1500975">
                  <a:extLst>
                    <a:ext uri="{9D8B030D-6E8A-4147-A177-3AD203B41FA5}">
                      <a16:colId xmlns:a16="http://schemas.microsoft.com/office/drawing/2014/main" val="1253739736"/>
                    </a:ext>
                  </a:extLst>
                </a:gridCol>
                <a:gridCol w="1502190">
                  <a:extLst>
                    <a:ext uri="{9D8B030D-6E8A-4147-A177-3AD203B41FA5}">
                      <a16:colId xmlns:a16="http://schemas.microsoft.com/office/drawing/2014/main" val="1378124833"/>
                    </a:ext>
                  </a:extLst>
                </a:gridCol>
                <a:gridCol w="1500975">
                  <a:extLst>
                    <a:ext uri="{9D8B030D-6E8A-4147-A177-3AD203B41FA5}">
                      <a16:colId xmlns:a16="http://schemas.microsoft.com/office/drawing/2014/main" val="3053310304"/>
                    </a:ext>
                  </a:extLst>
                </a:gridCol>
                <a:gridCol w="1502190">
                  <a:extLst>
                    <a:ext uri="{9D8B030D-6E8A-4147-A177-3AD203B41FA5}">
                      <a16:colId xmlns:a16="http://schemas.microsoft.com/office/drawing/2014/main" val="1825061744"/>
                    </a:ext>
                  </a:extLst>
                </a:gridCol>
                <a:gridCol w="1500975">
                  <a:extLst>
                    <a:ext uri="{9D8B030D-6E8A-4147-A177-3AD203B41FA5}">
                      <a16:colId xmlns:a16="http://schemas.microsoft.com/office/drawing/2014/main" val="3524406492"/>
                    </a:ext>
                  </a:extLst>
                </a:gridCol>
                <a:gridCol w="1502190">
                  <a:extLst>
                    <a:ext uri="{9D8B030D-6E8A-4147-A177-3AD203B41FA5}">
                      <a16:colId xmlns:a16="http://schemas.microsoft.com/office/drawing/2014/main" val="531642569"/>
                    </a:ext>
                  </a:extLst>
                </a:gridCol>
              </a:tblGrid>
              <a:tr h="876750">
                <a:tc>
                  <a:txBody>
                    <a:bodyPr/>
                    <a:lstStyle/>
                    <a:p>
                      <a:pPr algn="ctr">
                        <a:spcBef>
                          <a:spcPts val="200"/>
                        </a:spcBef>
                        <a:spcAft>
                          <a:spcPts val="200"/>
                        </a:spcAft>
                        <a:buNone/>
                      </a:pPr>
                      <a:r>
                        <a:rPr lang="lv-LV" sz="1800" b="1" noProof="0">
                          <a:solidFill>
                            <a:srgbClr val="FFFFFF"/>
                          </a:solidFill>
                          <a:effectLst/>
                          <a:latin typeface="Arial" panose="020B0604020202020204" pitchFamily="34" charset="0"/>
                          <a:ea typeface="Times New Roman" panose="02020603050405020304" pitchFamily="18" charset="0"/>
                          <a:cs typeface="Cordia New" panose="020B0304020202020204" pitchFamily="34" charset="-34"/>
                        </a:rPr>
                        <a:t>Forma</a:t>
                      </a:r>
                      <a:endParaRPr lang="lv-LV" sz="1800" noProof="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solidFill>
                      <a:srgbClr val="00338D"/>
                    </a:solidFill>
                  </a:tcPr>
                </a:tc>
                <a:tc>
                  <a:txBody>
                    <a:bodyPr/>
                    <a:lstStyle/>
                    <a:p>
                      <a:pPr algn="ctr">
                        <a:spcBef>
                          <a:spcPts val="200"/>
                        </a:spcBef>
                        <a:spcAft>
                          <a:spcPts val="200"/>
                        </a:spcAft>
                        <a:buNone/>
                      </a:pPr>
                      <a:r>
                        <a:rPr lang="lv-LV" sz="1800" b="1" noProof="0">
                          <a:solidFill>
                            <a:srgbClr val="FFFFFF"/>
                          </a:solidFill>
                          <a:effectLst/>
                          <a:latin typeface="Arial" panose="020B0604020202020204" pitchFamily="34" charset="0"/>
                          <a:ea typeface="Times New Roman" panose="02020603050405020304" pitchFamily="18" charset="0"/>
                          <a:cs typeface="Cordia New" panose="020B0304020202020204" pitchFamily="34" charset="-34"/>
                        </a:rPr>
                        <a:t>2018</a:t>
                      </a:r>
                      <a:endParaRPr lang="lv-LV" sz="1800" noProof="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solidFill>
                      <a:srgbClr val="00338D"/>
                    </a:solidFill>
                  </a:tcPr>
                </a:tc>
                <a:tc>
                  <a:txBody>
                    <a:bodyPr/>
                    <a:lstStyle/>
                    <a:p>
                      <a:pPr algn="ctr">
                        <a:spcBef>
                          <a:spcPts val="200"/>
                        </a:spcBef>
                        <a:spcAft>
                          <a:spcPts val="200"/>
                        </a:spcAft>
                        <a:buNone/>
                      </a:pPr>
                      <a:r>
                        <a:rPr lang="lv-LV" sz="1800" b="1" noProof="0">
                          <a:solidFill>
                            <a:srgbClr val="FFFFFF"/>
                          </a:solidFill>
                          <a:effectLst/>
                          <a:latin typeface="Arial" panose="020B0604020202020204" pitchFamily="34" charset="0"/>
                          <a:ea typeface="Times New Roman" panose="02020603050405020304" pitchFamily="18" charset="0"/>
                          <a:cs typeface="Cordia New" panose="020B0304020202020204" pitchFamily="34" charset="-34"/>
                        </a:rPr>
                        <a:t>2019</a:t>
                      </a:r>
                      <a:endParaRPr lang="lv-LV" sz="1800" noProof="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solidFill>
                      <a:srgbClr val="00338D"/>
                    </a:solidFill>
                  </a:tcPr>
                </a:tc>
                <a:tc>
                  <a:txBody>
                    <a:bodyPr/>
                    <a:lstStyle/>
                    <a:p>
                      <a:pPr algn="ctr">
                        <a:spcBef>
                          <a:spcPts val="200"/>
                        </a:spcBef>
                        <a:spcAft>
                          <a:spcPts val="200"/>
                        </a:spcAft>
                        <a:buNone/>
                      </a:pPr>
                      <a:r>
                        <a:rPr lang="lv-LV" sz="1800" b="1" noProof="0">
                          <a:solidFill>
                            <a:srgbClr val="FFFFFF"/>
                          </a:solidFill>
                          <a:effectLst/>
                          <a:latin typeface="Arial" panose="020B0604020202020204" pitchFamily="34" charset="0"/>
                          <a:ea typeface="Times New Roman" panose="02020603050405020304" pitchFamily="18" charset="0"/>
                          <a:cs typeface="Cordia New" panose="020B0304020202020204" pitchFamily="34" charset="-34"/>
                        </a:rPr>
                        <a:t>2020</a:t>
                      </a:r>
                      <a:endParaRPr lang="lv-LV" sz="1800" noProof="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solidFill>
                      <a:srgbClr val="00338D"/>
                    </a:solidFill>
                  </a:tcPr>
                </a:tc>
                <a:tc>
                  <a:txBody>
                    <a:bodyPr/>
                    <a:lstStyle/>
                    <a:p>
                      <a:pPr algn="ctr">
                        <a:spcBef>
                          <a:spcPts val="200"/>
                        </a:spcBef>
                        <a:spcAft>
                          <a:spcPts val="200"/>
                        </a:spcAft>
                        <a:buNone/>
                      </a:pPr>
                      <a:r>
                        <a:rPr lang="lv-LV" sz="1800" b="1" noProof="0">
                          <a:solidFill>
                            <a:srgbClr val="FFFFFF"/>
                          </a:solidFill>
                          <a:effectLst/>
                          <a:latin typeface="Arial" panose="020B0604020202020204" pitchFamily="34" charset="0"/>
                          <a:ea typeface="Times New Roman" panose="02020603050405020304" pitchFamily="18" charset="0"/>
                          <a:cs typeface="Cordia New" panose="020B0304020202020204" pitchFamily="34" charset="-34"/>
                        </a:rPr>
                        <a:t>2021</a:t>
                      </a:r>
                      <a:endParaRPr lang="lv-LV" sz="1800" noProof="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solidFill>
                      <a:srgbClr val="00338D"/>
                    </a:solidFill>
                  </a:tcPr>
                </a:tc>
                <a:tc>
                  <a:txBody>
                    <a:bodyPr/>
                    <a:lstStyle/>
                    <a:p>
                      <a:pPr algn="ctr">
                        <a:spcBef>
                          <a:spcPts val="200"/>
                        </a:spcBef>
                        <a:spcAft>
                          <a:spcPts val="200"/>
                        </a:spcAft>
                        <a:buNone/>
                      </a:pPr>
                      <a:r>
                        <a:rPr lang="lv-LV" sz="1800" b="1" noProof="0">
                          <a:solidFill>
                            <a:srgbClr val="FFFFFF"/>
                          </a:solidFill>
                          <a:effectLst/>
                          <a:latin typeface="Arial" panose="020B0604020202020204" pitchFamily="34" charset="0"/>
                          <a:ea typeface="Times New Roman" panose="02020603050405020304" pitchFamily="18" charset="0"/>
                          <a:cs typeface="Cordia New" panose="020B0304020202020204" pitchFamily="34" charset="-34"/>
                        </a:rPr>
                        <a:t>2022</a:t>
                      </a:r>
                      <a:endParaRPr lang="lv-LV" sz="1800" noProof="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solidFill>
                      <a:srgbClr val="00338D"/>
                    </a:solidFill>
                  </a:tcPr>
                </a:tc>
                <a:tc>
                  <a:txBody>
                    <a:bodyPr/>
                    <a:lstStyle/>
                    <a:p>
                      <a:pPr algn="ctr">
                        <a:spcBef>
                          <a:spcPts val="200"/>
                        </a:spcBef>
                        <a:spcAft>
                          <a:spcPts val="200"/>
                        </a:spcAft>
                        <a:buNone/>
                      </a:pPr>
                      <a:r>
                        <a:rPr lang="lv-LV" sz="1800" b="1" noProof="0">
                          <a:solidFill>
                            <a:srgbClr val="FFFFFF"/>
                          </a:solidFill>
                          <a:effectLst/>
                          <a:latin typeface="Arial" panose="020B0604020202020204" pitchFamily="34" charset="0"/>
                          <a:ea typeface="Times New Roman" panose="02020603050405020304" pitchFamily="18" charset="0"/>
                          <a:cs typeface="Cordia New" panose="020B0304020202020204" pitchFamily="34" charset="-34"/>
                        </a:rPr>
                        <a:t>Vidēji</a:t>
                      </a:r>
                      <a:endParaRPr lang="lv-LV" sz="1800" noProof="0">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w="12700" cap="flat" cmpd="sng" algn="ctr">
                      <a:solidFill>
                        <a:schemeClr val="accent6"/>
                      </a:solidFill>
                      <a:prstDash val="sysDash"/>
                      <a:round/>
                      <a:headEnd type="none" w="med" len="med"/>
                      <a:tailEnd type="none" w="med" len="med"/>
                    </a:lnB>
                    <a:solidFill>
                      <a:srgbClr val="00338D"/>
                    </a:solidFill>
                  </a:tcPr>
                </a:tc>
                <a:extLst>
                  <a:ext uri="{0D108BD9-81ED-4DB2-BD59-A6C34878D82A}">
                    <a16:rowId xmlns:a16="http://schemas.microsoft.com/office/drawing/2014/main" val="3576027554"/>
                  </a:ext>
                </a:extLst>
              </a:tr>
              <a:tr h="876750">
                <a:tc>
                  <a:txBody>
                    <a:bodyPr/>
                    <a:lstStyle/>
                    <a:p>
                      <a:pPr algn="ctr">
                        <a:spcBef>
                          <a:spcPts val="200"/>
                        </a:spcBef>
                        <a:spcAft>
                          <a:spcPts val="200"/>
                        </a:spcAft>
                        <a:buNone/>
                      </a:pPr>
                      <a:r>
                        <a:rPr lang="lv-LV" sz="1800" b="1" noProof="0">
                          <a:solidFill>
                            <a:schemeClr val="tx2"/>
                          </a:solidFill>
                          <a:effectLst/>
                          <a:latin typeface="Arial" panose="020B0604020202020204" pitchFamily="34" charset="0"/>
                          <a:ea typeface="Times New Roman" panose="02020603050405020304" pitchFamily="18" charset="0"/>
                          <a:cs typeface="Cordia New" panose="020B0304020202020204" pitchFamily="34" charset="-34"/>
                        </a:rPr>
                        <a:t>Kopā</a:t>
                      </a:r>
                      <a:endParaRPr lang="lv-LV" sz="1800" noProof="0">
                        <a:solidFill>
                          <a:schemeClr val="tx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solidFill>
                      <a:srgbClr val="DCDDDD"/>
                    </a:solidFill>
                  </a:tcPr>
                </a:tc>
                <a:tc>
                  <a:txBody>
                    <a:bodyPr/>
                    <a:lstStyle/>
                    <a:p>
                      <a:pPr algn="ctr">
                        <a:spcBef>
                          <a:spcPts val="200"/>
                        </a:spcBef>
                        <a:spcAft>
                          <a:spcPts val="200"/>
                        </a:spcAft>
                        <a:buNone/>
                      </a:pPr>
                      <a:r>
                        <a:rPr lang="lv-LV" sz="1800" b="1" noProof="0">
                          <a:solidFill>
                            <a:schemeClr val="tx2"/>
                          </a:solidFill>
                          <a:effectLst/>
                          <a:latin typeface="Arial" panose="020B0604020202020204" pitchFamily="34" charset="0"/>
                          <a:ea typeface="Times New Roman" panose="02020603050405020304" pitchFamily="18" charset="0"/>
                          <a:cs typeface="Cordia New" panose="020B0304020202020204" pitchFamily="34" charset="-34"/>
                        </a:rPr>
                        <a:t>12 861 651</a:t>
                      </a:r>
                      <a:endParaRPr lang="lv-LV" sz="1800" noProof="0">
                        <a:solidFill>
                          <a:schemeClr val="tx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solidFill>
                      <a:srgbClr val="DCDDDD"/>
                    </a:solidFill>
                  </a:tcPr>
                </a:tc>
                <a:tc>
                  <a:txBody>
                    <a:bodyPr/>
                    <a:lstStyle/>
                    <a:p>
                      <a:pPr algn="ctr">
                        <a:spcBef>
                          <a:spcPts val="200"/>
                        </a:spcBef>
                        <a:spcAft>
                          <a:spcPts val="200"/>
                        </a:spcAft>
                        <a:buNone/>
                      </a:pPr>
                      <a:r>
                        <a:rPr lang="lv-LV" sz="1800" b="1" noProof="0">
                          <a:solidFill>
                            <a:schemeClr val="tx2"/>
                          </a:solidFill>
                          <a:effectLst/>
                          <a:latin typeface="Arial" panose="020B0604020202020204" pitchFamily="34" charset="0"/>
                          <a:ea typeface="Times New Roman" panose="02020603050405020304" pitchFamily="18" charset="0"/>
                          <a:cs typeface="Cordia New" panose="020B0304020202020204" pitchFamily="34" charset="-34"/>
                        </a:rPr>
                        <a:t>13 343 297</a:t>
                      </a:r>
                      <a:endParaRPr lang="lv-LV" sz="1800" noProof="0">
                        <a:solidFill>
                          <a:schemeClr val="tx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solidFill>
                      <a:srgbClr val="DCDDDD"/>
                    </a:solidFill>
                  </a:tcPr>
                </a:tc>
                <a:tc>
                  <a:txBody>
                    <a:bodyPr/>
                    <a:lstStyle/>
                    <a:p>
                      <a:pPr algn="ctr">
                        <a:spcBef>
                          <a:spcPts val="200"/>
                        </a:spcBef>
                        <a:spcAft>
                          <a:spcPts val="200"/>
                        </a:spcAft>
                        <a:buNone/>
                      </a:pPr>
                      <a:r>
                        <a:rPr lang="lv-LV" sz="1800" b="1" noProof="0">
                          <a:solidFill>
                            <a:schemeClr val="tx2"/>
                          </a:solidFill>
                          <a:effectLst/>
                          <a:latin typeface="Arial" panose="020B0604020202020204" pitchFamily="34" charset="0"/>
                          <a:ea typeface="Times New Roman" panose="02020603050405020304" pitchFamily="18" charset="0"/>
                          <a:cs typeface="Cordia New" panose="020B0304020202020204" pitchFamily="34" charset="-34"/>
                        </a:rPr>
                        <a:t>13 242 666</a:t>
                      </a:r>
                      <a:endParaRPr lang="lv-LV" sz="1800" noProof="0">
                        <a:solidFill>
                          <a:schemeClr val="tx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solidFill>
                      <a:srgbClr val="DCDDDD"/>
                    </a:solidFill>
                  </a:tcPr>
                </a:tc>
                <a:tc>
                  <a:txBody>
                    <a:bodyPr/>
                    <a:lstStyle/>
                    <a:p>
                      <a:pPr algn="ctr">
                        <a:spcBef>
                          <a:spcPts val="200"/>
                        </a:spcBef>
                        <a:spcAft>
                          <a:spcPts val="200"/>
                        </a:spcAft>
                        <a:buNone/>
                      </a:pPr>
                      <a:r>
                        <a:rPr lang="lv-LV" sz="1800" b="1" noProof="0">
                          <a:solidFill>
                            <a:schemeClr val="tx2"/>
                          </a:solidFill>
                          <a:effectLst/>
                          <a:latin typeface="Arial" panose="020B0604020202020204" pitchFamily="34" charset="0"/>
                          <a:ea typeface="Times New Roman" panose="02020603050405020304" pitchFamily="18" charset="0"/>
                          <a:cs typeface="Cordia New" panose="020B0304020202020204" pitchFamily="34" charset="-34"/>
                        </a:rPr>
                        <a:t>13 079 533</a:t>
                      </a:r>
                      <a:endParaRPr lang="lv-LV" sz="1800" noProof="0">
                        <a:solidFill>
                          <a:schemeClr val="tx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solidFill>
                      <a:srgbClr val="DCDDDD"/>
                    </a:solidFill>
                  </a:tcPr>
                </a:tc>
                <a:tc>
                  <a:txBody>
                    <a:bodyPr/>
                    <a:lstStyle/>
                    <a:p>
                      <a:pPr algn="ctr">
                        <a:spcBef>
                          <a:spcPts val="200"/>
                        </a:spcBef>
                        <a:spcAft>
                          <a:spcPts val="200"/>
                        </a:spcAft>
                        <a:buNone/>
                      </a:pPr>
                      <a:r>
                        <a:rPr lang="lv-LV" sz="1800" b="1" noProof="0">
                          <a:solidFill>
                            <a:schemeClr val="tx2"/>
                          </a:solidFill>
                          <a:effectLst/>
                          <a:latin typeface="Arial" panose="020B0604020202020204" pitchFamily="34" charset="0"/>
                          <a:ea typeface="Times New Roman" panose="02020603050405020304" pitchFamily="18" charset="0"/>
                          <a:cs typeface="Cordia New" panose="020B0304020202020204" pitchFamily="34" charset="-34"/>
                        </a:rPr>
                        <a:t>12 858 384</a:t>
                      </a:r>
                      <a:endParaRPr lang="lv-LV" sz="1800" noProof="0">
                        <a:solidFill>
                          <a:schemeClr val="tx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w="12700" cap="flat" cmpd="sng" algn="ctr">
                      <a:solidFill>
                        <a:schemeClr val="accent6"/>
                      </a:solidFill>
                      <a:prstDash val="sysDash"/>
                      <a:round/>
                      <a:headEnd type="none" w="med" len="med"/>
                      <a:tailEnd type="none" w="med" len="med"/>
                    </a:lnR>
                    <a:lnT>
                      <a:noFill/>
                    </a:lnT>
                    <a:lnB>
                      <a:noFill/>
                    </a:lnB>
                    <a:solidFill>
                      <a:srgbClr val="DCDDDD"/>
                    </a:solidFill>
                  </a:tcPr>
                </a:tc>
                <a:tc>
                  <a:txBody>
                    <a:bodyPr/>
                    <a:lstStyle/>
                    <a:p>
                      <a:pPr algn="ctr">
                        <a:spcBef>
                          <a:spcPts val="200"/>
                        </a:spcBef>
                        <a:spcAft>
                          <a:spcPts val="200"/>
                        </a:spcAft>
                        <a:buNone/>
                      </a:pPr>
                      <a:r>
                        <a:rPr lang="lv-LV" sz="1800" b="1" noProof="0">
                          <a:solidFill>
                            <a:schemeClr val="tx2"/>
                          </a:solidFill>
                          <a:effectLst/>
                          <a:latin typeface="Arial" panose="020B0604020202020204" pitchFamily="34" charset="0"/>
                          <a:ea typeface="Times New Roman" panose="02020603050405020304" pitchFamily="18" charset="0"/>
                          <a:cs typeface="Cordia New" panose="020B0304020202020204" pitchFamily="34" charset="-34"/>
                        </a:rPr>
                        <a:t>13 077 106</a:t>
                      </a:r>
                      <a:endParaRPr lang="lv-LV" sz="1800" noProof="0">
                        <a:solidFill>
                          <a:schemeClr val="tx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w="12700" cap="flat" cmpd="sng" algn="ctr">
                      <a:solidFill>
                        <a:schemeClr val="accent6"/>
                      </a:solidFill>
                      <a:prstDash val="sysDash"/>
                      <a:round/>
                      <a:headEnd type="none" w="med" len="med"/>
                      <a:tailEnd type="none" w="med" len="med"/>
                    </a:lnL>
                    <a:lnR w="12700" cap="flat" cmpd="sng" algn="ctr">
                      <a:solidFill>
                        <a:schemeClr val="accent6"/>
                      </a:solidFill>
                      <a:prstDash val="sysDash"/>
                      <a:round/>
                      <a:headEnd type="none" w="med" len="med"/>
                      <a:tailEnd type="none" w="med" len="med"/>
                    </a:lnR>
                    <a:lnT w="12700" cap="flat" cmpd="sng" algn="ctr">
                      <a:solidFill>
                        <a:schemeClr val="accent6"/>
                      </a:solidFill>
                      <a:prstDash val="sysDash"/>
                      <a:round/>
                      <a:headEnd type="none" w="med" len="med"/>
                      <a:tailEnd type="none" w="med" len="med"/>
                    </a:lnT>
                    <a:lnB w="12700" cap="flat" cmpd="sng" algn="ctr">
                      <a:solidFill>
                        <a:schemeClr val="accent6"/>
                      </a:solidFill>
                      <a:prstDash val="sysDash"/>
                      <a:round/>
                      <a:headEnd type="none" w="med" len="med"/>
                      <a:tailEnd type="none" w="med" len="med"/>
                    </a:lnB>
                    <a:solidFill>
                      <a:srgbClr val="DCDDDD"/>
                    </a:solidFill>
                  </a:tcPr>
                </a:tc>
                <a:extLst>
                  <a:ext uri="{0D108BD9-81ED-4DB2-BD59-A6C34878D82A}">
                    <a16:rowId xmlns:a16="http://schemas.microsoft.com/office/drawing/2014/main" val="3133003163"/>
                  </a:ext>
                </a:extLst>
              </a:tr>
              <a:tr h="876750">
                <a:tc>
                  <a:txBody>
                    <a:bodyPr/>
                    <a:lstStyle/>
                    <a:p>
                      <a:pPr algn="ctr">
                        <a:spcBef>
                          <a:spcPts val="200"/>
                        </a:spcBef>
                        <a:spcAft>
                          <a:spcPts val="200"/>
                        </a:spcAft>
                        <a:buNone/>
                      </a:pPr>
                      <a:r>
                        <a:rPr lang="lv-LV" sz="1800" noProof="0">
                          <a:solidFill>
                            <a:schemeClr val="tx2"/>
                          </a:solidFill>
                          <a:effectLst/>
                          <a:latin typeface="Arial" panose="020B0604020202020204" pitchFamily="34" charset="0"/>
                          <a:ea typeface="Times New Roman" panose="02020603050405020304" pitchFamily="18" charset="0"/>
                          <a:cs typeface="Cordia New" panose="020B0304020202020204" pitchFamily="34" charset="-34"/>
                        </a:rPr>
                        <a:t>Valsts</a:t>
                      </a:r>
                      <a:endParaRPr lang="lv-LV" sz="1800" noProof="0">
                        <a:solidFill>
                          <a:schemeClr val="tx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ctr">
                        <a:spcBef>
                          <a:spcPts val="200"/>
                        </a:spcBef>
                        <a:spcAft>
                          <a:spcPts val="200"/>
                        </a:spcAft>
                        <a:buNone/>
                      </a:pPr>
                      <a:r>
                        <a:rPr lang="lv-LV" sz="1800" noProof="0">
                          <a:solidFill>
                            <a:schemeClr val="tx2"/>
                          </a:solidFill>
                          <a:effectLst/>
                          <a:latin typeface="Arial" panose="020B0604020202020204" pitchFamily="34" charset="0"/>
                          <a:ea typeface="Times New Roman" panose="02020603050405020304" pitchFamily="18" charset="0"/>
                          <a:cs typeface="Cordia New" panose="020B0304020202020204" pitchFamily="34" charset="-34"/>
                        </a:rPr>
                        <a:t>5 939 485</a:t>
                      </a:r>
                      <a:endParaRPr lang="lv-LV" sz="1800" noProof="0">
                        <a:solidFill>
                          <a:schemeClr val="tx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ctr">
                        <a:spcBef>
                          <a:spcPts val="200"/>
                        </a:spcBef>
                        <a:spcAft>
                          <a:spcPts val="200"/>
                        </a:spcAft>
                        <a:buNone/>
                      </a:pPr>
                      <a:r>
                        <a:rPr lang="lv-LV" sz="1800" noProof="0">
                          <a:solidFill>
                            <a:schemeClr val="tx2"/>
                          </a:solidFill>
                          <a:effectLst/>
                          <a:latin typeface="Arial" panose="020B0604020202020204" pitchFamily="34" charset="0"/>
                          <a:ea typeface="Times New Roman" panose="02020603050405020304" pitchFamily="18" charset="0"/>
                          <a:cs typeface="Cordia New" panose="020B0304020202020204" pitchFamily="34" charset="-34"/>
                        </a:rPr>
                        <a:t>6 626 648</a:t>
                      </a:r>
                      <a:endParaRPr lang="lv-LV" sz="1800" noProof="0">
                        <a:solidFill>
                          <a:schemeClr val="tx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ctr">
                        <a:spcBef>
                          <a:spcPts val="200"/>
                        </a:spcBef>
                        <a:spcAft>
                          <a:spcPts val="200"/>
                        </a:spcAft>
                        <a:buNone/>
                      </a:pPr>
                      <a:r>
                        <a:rPr lang="lv-LV" sz="1800" noProof="0">
                          <a:solidFill>
                            <a:schemeClr val="tx2"/>
                          </a:solidFill>
                          <a:effectLst/>
                          <a:latin typeface="Arial" panose="020B0604020202020204" pitchFamily="34" charset="0"/>
                          <a:ea typeface="Times New Roman" panose="02020603050405020304" pitchFamily="18" charset="0"/>
                          <a:cs typeface="Cordia New" panose="020B0304020202020204" pitchFamily="34" charset="-34"/>
                        </a:rPr>
                        <a:t>7 355 033</a:t>
                      </a:r>
                      <a:endParaRPr lang="lv-LV" sz="1800" noProof="0">
                        <a:solidFill>
                          <a:schemeClr val="tx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ctr">
                        <a:spcBef>
                          <a:spcPts val="200"/>
                        </a:spcBef>
                        <a:spcAft>
                          <a:spcPts val="200"/>
                        </a:spcAft>
                        <a:buNone/>
                      </a:pPr>
                      <a:r>
                        <a:rPr lang="lv-LV" sz="1800" noProof="0">
                          <a:solidFill>
                            <a:schemeClr val="tx2"/>
                          </a:solidFill>
                          <a:effectLst/>
                          <a:latin typeface="Arial" panose="020B0604020202020204" pitchFamily="34" charset="0"/>
                          <a:ea typeface="Times New Roman" panose="02020603050405020304" pitchFamily="18" charset="0"/>
                          <a:cs typeface="Cordia New" panose="020B0304020202020204" pitchFamily="34" charset="-34"/>
                        </a:rPr>
                        <a:t>7 168 091</a:t>
                      </a:r>
                      <a:endParaRPr lang="lv-LV" sz="1800" noProof="0">
                        <a:solidFill>
                          <a:schemeClr val="tx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ctr">
                        <a:spcBef>
                          <a:spcPts val="200"/>
                        </a:spcBef>
                        <a:spcAft>
                          <a:spcPts val="200"/>
                        </a:spcAft>
                        <a:buNone/>
                      </a:pPr>
                      <a:r>
                        <a:rPr lang="lv-LV" sz="1800" noProof="0">
                          <a:solidFill>
                            <a:schemeClr val="tx2"/>
                          </a:solidFill>
                          <a:effectLst/>
                          <a:latin typeface="Arial" panose="020B0604020202020204" pitchFamily="34" charset="0"/>
                          <a:ea typeface="Times New Roman" panose="02020603050405020304" pitchFamily="18" charset="0"/>
                          <a:cs typeface="Cordia New" panose="020B0304020202020204" pitchFamily="34" charset="-34"/>
                        </a:rPr>
                        <a:t>6 203 305</a:t>
                      </a:r>
                      <a:endParaRPr lang="lv-LV" sz="1800" noProof="0">
                        <a:solidFill>
                          <a:schemeClr val="tx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a:noFill/>
                    </a:lnB>
                    <a:noFill/>
                  </a:tcPr>
                </a:tc>
                <a:tc>
                  <a:txBody>
                    <a:bodyPr/>
                    <a:lstStyle/>
                    <a:p>
                      <a:pPr algn="ctr">
                        <a:spcBef>
                          <a:spcPts val="200"/>
                        </a:spcBef>
                        <a:spcAft>
                          <a:spcPts val="200"/>
                        </a:spcAft>
                        <a:buNone/>
                      </a:pPr>
                      <a:r>
                        <a:rPr lang="lv-LV" sz="1800" b="1" noProof="0">
                          <a:solidFill>
                            <a:schemeClr val="tx2"/>
                          </a:solidFill>
                          <a:effectLst/>
                          <a:latin typeface="Arial" panose="020B0604020202020204" pitchFamily="34" charset="0"/>
                          <a:ea typeface="Times New Roman" panose="02020603050405020304" pitchFamily="18" charset="0"/>
                          <a:cs typeface="Cordia New" panose="020B0304020202020204" pitchFamily="34" charset="-34"/>
                        </a:rPr>
                        <a:t>6 658 512</a:t>
                      </a:r>
                      <a:endParaRPr lang="lv-LV" sz="1800" noProof="0">
                        <a:solidFill>
                          <a:schemeClr val="tx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w="12700" cap="flat" cmpd="sng" algn="ctr">
                      <a:solidFill>
                        <a:schemeClr val="accent6"/>
                      </a:solidFill>
                      <a:prstDash val="sysDash"/>
                      <a:round/>
                      <a:headEnd type="none" w="med" len="med"/>
                      <a:tailEnd type="none" w="med" len="med"/>
                    </a:lnT>
                    <a:lnB>
                      <a:noFill/>
                    </a:lnB>
                    <a:noFill/>
                  </a:tcPr>
                </a:tc>
                <a:extLst>
                  <a:ext uri="{0D108BD9-81ED-4DB2-BD59-A6C34878D82A}">
                    <a16:rowId xmlns:a16="http://schemas.microsoft.com/office/drawing/2014/main" val="567168770"/>
                  </a:ext>
                </a:extLst>
              </a:tr>
              <a:tr h="876750">
                <a:tc>
                  <a:txBody>
                    <a:bodyPr/>
                    <a:lstStyle/>
                    <a:p>
                      <a:pPr algn="ctr">
                        <a:spcBef>
                          <a:spcPts val="200"/>
                        </a:spcBef>
                        <a:spcAft>
                          <a:spcPts val="200"/>
                        </a:spcAft>
                        <a:buNone/>
                      </a:pPr>
                      <a:r>
                        <a:rPr lang="lv-LV" sz="1800" noProof="0">
                          <a:solidFill>
                            <a:schemeClr val="tx2"/>
                          </a:solidFill>
                          <a:effectLst/>
                          <a:latin typeface="Arial" panose="020B0604020202020204" pitchFamily="34" charset="0"/>
                          <a:ea typeface="Times New Roman" panose="02020603050405020304" pitchFamily="18" charset="0"/>
                          <a:cs typeface="Cordia New" panose="020B0304020202020204" pitchFamily="34" charset="-34"/>
                        </a:rPr>
                        <a:t>Pārējie</a:t>
                      </a:r>
                      <a:endParaRPr lang="lv-LV" sz="1800" noProof="0">
                        <a:solidFill>
                          <a:schemeClr val="tx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w="12700" cap="flat" cmpd="sng" algn="ctr">
                      <a:solidFill>
                        <a:srgbClr val="00338D"/>
                      </a:solidFill>
                      <a:prstDash val="solid"/>
                      <a:round/>
                      <a:headEnd type="none" w="med" len="med"/>
                      <a:tailEnd type="none" w="med" len="med"/>
                    </a:lnB>
                    <a:noFill/>
                  </a:tcPr>
                </a:tc>
                <a:tc>
                  <a:txBody>
                    <a:bodyPr/>
                    <a:lstStyle/>
                    <a:p>
                      <a:pPr algn="ctr">
                        <a:spcBef>
                          <a:spcPts val="200"/>
                        </a:spcBef>
                        <a:spcAft>
                          <a:spcPts val="200"/>
                        </a:spcAft>
                        <a:buNone/>
                      </a:pPr>
                      <a:r>
                        <a:rPr lang="lv-LV" sz="1800" noProof="0">
                          <a:solidFill>
                            <a:schemeClr val="tx2"/>
                          </a:solidFill>
                          <a:effectLst/>
                          <a:latin typeface="Arial" panose="020B0604020202020204" pitchFamily="34" charset="0"/>
                          <a:ea typeface="Times New Roman" panose="02020603050405020304" pitchFamily="18" charset="0"/>
                          <a:cs typeface="Cordia New" panose="020B0304020202020204" pitchFamily="34" charset="-34"/>
                        </a:rPr>
                        <a:t>6 922 166</a:t>
                      </a:r>
                      <a:endParaRPr lang="lv-LV" sz="1800" noProof="0">
                        <a:solidFill>
                          <a:schemeClr val="tx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w="12700" cap="flat" cmpd="sng" algn="ctr">
                      <a:solidFill>
                        <a:srgbClr val="00338D"/>
                      </a:solidFill>
                      <a:prstDash val="solid"/>
                      <a:round/>
                      <a:headEnd type="none" w="med" len="med"/>
                      <a:tailEnd type="none" w="med" len="med"/>
                    </a:lnB>
                    <a:noFill/>
                  </a:tcPr>
                </a:tc>
                <a:tc>
                  <a:txBody>
                    <a:bodyPr/>
                    <a:lstStyle/>
                    <a:p>
                      <a:pPr algn="ctr">
                        <a:spcBef>
                          <a:spcPts val="200"/>
                        </a:spcBef>
                        <a:spcAft>
                          <a:spcPts val="200"/>
                        </a:spcAft>
                        <a:buNone/>
                      </a:pPr>
                      <a:r>
                        <a:rPr lang="lv-LV" sz="1800" noProof="0">
                          <a:solidFill>
                            <a:schemeClr val="tx2"/>
                          </a:solidFill>
                          <a:effectLst/>
                          <a:latin typeface="Arial" panose="020B0604020202020204" pitchFamily="34" charset="0"/>
                          <a:ea typeface="Times New Roman" panose="02020603050405020304" pitchFamily="18" charset="0"/>
                          <a:cs typeface="Cordia New" panose="020B0304020202020204" pitchFamily="34" charset="-34"/>
                        </a:rPr>
                        <a:t>6 716 649</a:t>
                      </a:r>
                      <a:endParaRPr lang="lv-LV" sz="1800" noProof="0">
                        <a:solidFill>
                          <a:schemeClr val="tx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w="12700" cap="flat" cmpd="sng" algn="ctr">
                      <a:solidFill>
                        <a:srgbClr val="00338D"/>
                      </a:solidFill>
                      <a:prstDash val="solid"/>
                      <a:round/>
                      <a:headEnd type="none" w="med" len="med"/>
                      <a:tailEnd type="none" w="med" len="med"/>
                    </a:lnB>
                    <a:noFill/>
                  </a:tcPr>
                </a:tc>
                <a:tc>
                  <a:txBody>
                    <a:bodyPr/>
                    <a:lstStyle/>
                    <a:p>
                      <a:pPr algn="ctr">
                        <a:spcBef>
                          <a:spcPts val="200"/>
                        </a:spcBef>
                        <a:spcAft>
                          <a:spcPts val="200"/>
                        </a:spcAft>
                        <a:buNone/>
                      </a:pPr>
                      <a:r>
                        <a:rPr lang="lv-LV" sz="1800" noProof="0">
                          <a:solidFill>
                            <a:schemeClr val="tx2"/>
                          </a:solidFill>
                          <a:effectLst/>
                          <a:latin typeface="Arial" panose="020B0604020202020204" pitchFamily="34" charset="0"/>
                          <a:ea typeface="Times New Roman" panose="02020603050405020304" pitchFamily="18" charset="0"/>
                          <a:cs typeface="Cordia New" panose="020B0304020202020204" pitchFamily="34" charset="-34"/>
                        </a:rPr>
                        <a:t>5 887 633</a:t>
                      </a:r>
                      <a:endParaRPr lang="lv-LV" sz="1800" noProof="0">
                        <a:solidFill>
                          <a:schemeClr val="tx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w="12700" cap="flat" cmpd="sng" algn="ctr">
                      <a:solidFill>
                        <a:srgbClr val="00338D"/>
                      </a:solidFill>
                      <a:prstDash val="solid"/>
                      <a:round/>
                      <a:headEnd type="none" w="med" len="med"/>
                      <a:tailEnd type="none" w="med" len="med"/>
                    </a:lnB>
                    <a:noFill/>
                  </a:tcPr>
                </a:tc>
                <a:tc>
                  <a:txBody>
                    <a:bodyPr/>
                    <a:lstStyle/>
                    <a:p>
                      <a:pPr algn="ctr">
                        <a:spcBef>
                          <a:spcPts val="200"/>
                        </a:spcBef>
                        <a:spcAft>
                          <a:spcPts val="200"/>
                        </a:spcAft>
                        <a:buNone/>
                      </a:pPr>
                      <a:r>
                        <a:rPr lang="lv-LV" sz="1800" noProof="0">
                          <a:solidFill>
                            <a:schemeClr val="tx2"/>
                          </a:solidFill>
                          <a:effectLst/>
                          <a:latin typeface="Arial" panose="020B0604020202020204" pitchFamily="34" charset="0"/>
                          <a:ea typeface="Times New Roman" panose="02020603050405020304" pitchFamily="18" charset="0"/>
                          <a:cs typeface="Cordia New" panose="020B0304020202020204" pitchFamily="34" charset="-34"/>
                        </a:rPr>
                        <a:t>5 911 442</a:t>
                      </a:r>
                      <a:endParaRPr lang="lv-LV" sz="1800" noProof="0">
                        <a:solidFill>
                          <a:schemeClr val="tx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w="12700" cap="flat" cmpd="sng" algn="ctr">
                      <a:solidFill>
                        <a:srgbClr val="00338D"/>
                      </a:solidFill>
                      <a:prstDash val="solid"/>
                      <a:round/>
                      <a:headEnd type="none" w="med" len="med"/>
                      <a:tailEnd type="none" w="med" len="med"/>
                    </a:lnB>
                    <a:noFill/>
                  </a:tcPr>
                </a:tc>
                <a:tc>
                  <a:txBody>
                    <a:bodyPr/>
                    <a:lstStyle/>
                    <a:p>
                      <a:pPr algn="ctr">
                        <a:spcBef>
                          <a:spcPts val="200"/>
                        </a:spcBef>
                        <a:spcAft>
                          <a:spcPts val="200"/>
                        </a:spcAft>
                        <a:buNone/>
                      </a:pPr>
                      <a:r>
                        <a:rPr lang="lv-LV" sz="1800" noProof="0">
                          <a:solidFill>
                            <a:schemeClr val="tx2"/>
                          </a:solidFill>
                          <a:effectLst/>
                          <a:latin typeface="Arial" panose="020B0604020202020204" pitchFamily="34" charset="0"/>
                          <a:ea typeface="Times New Roman" panose="02020603050405020304" pitchFamily="18" charset="0"/>
                          <a:cs typeface="Cordia New" panose="020B0304020202020204" pitchFamily="34" charset="-34"/>
                        </a:rPr>
                        <a:t>6 655 078</a:t>
                      </a:r>
                      <a:endParaRPr lang="lv-LV" sz="1800" noProof="0">
                        <a:solidFill>
                          <a:schemeClr val="tx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w="12700" cap="flat" cmpd="sng" algn="ctr">
                      <a:solidFill>
                        <a:srgbClr val="00338D"/>
                      </a:solidFill>
                      <a:prstDash val="solid"/>
                      <a:round/>
                      <a:headEnd type="none" w="med" len="med"/>
                      <a:tailEnd type="none" w="med" len="med"/>
                    </a:lnB>
                    <a:noFill/>
                  </a:tcPr>
                </a:tc>
                <a:tc>
                  <a:txBody>
                    <a:bodyPr/>
                    <a:lstStyle/>
                    <a:p>
                      <a:pPr algn="ctr">
                        <a:spcBef>
                          <a:spcPts val="200"/>
                        </a:spcBef>
                        <a:spcAft>
                          <a:spcPts val="200"/>
                        </a:spcAft>
                        <a:buNone/>
                      </a:pPr>
                      <a:r>
                        <a:rPr lang="lv-LV" sz="1800" b="1" noProof="0">
                          <a:solidFill>
                            <a:schemeClr val="tx2"/>
                          </a:solidFill>
                          <a:effectLst/>
                          <a:latin typeface="Arial" panose="020B0604020202020204" pitchFamily="34" charset="0"/>
                          <a:ea typeface="Times New Roman" panose="02020603050405020304" pitchFamily="18" charset="0"/>
                          <a:cs typeface="Cordia New" panose="020B0304020202020204" pitchFamily="34" charset="-34"/>
                        </a:rPr>
                        <a:t>6 418 594</a:t>
                      </a:r>
                      <a:endParaRPr lang="lv-LV" sz="1800" noProof="0">
                        <a:solidFill>
                          <a:schemeClr val="tx2"/>
                        </a:solidFill>
                        <a:effectLst/>
                        <a:latin typeface="Arial" panose="020B0604020202020204" pitchFamily="34" charset="0"/>
                        <a:ea typeface="Times New Roman" panose="02020603050405020304" pitchFamily="18" charset="0"/>
                        <a:cs typeface="Times New Roman" panose="02020603050405020304" pitchFamily="18" charset="0"/>
                      </a:endParaRPr>
                    </a:p>
                  </a:txBody>
                  <a:tcPr marL="68580" marR="68580" marT="0" marB="0" anchor="ctr">
                    <a:lnL>
                      <a:noFill/>
                    </a:lnL>
                    <a:lnR>
                      <a:noFill/>
                    </a:lnR>
                    <a:lnT>
                      <a:noFill/>
                    </a:lnT>
                    <a:lnB w="12700" cap="flat" cmpd="sng" algn="ctr">
                      <a:solidFill>
                        <a:srgbClr val="00338D"/>
                      </a:solidFill>
                      <a:prstDash val="solid"/>
                      <a:round/>
                      <a:headEnd type="none" w="med" len="med"/>
                      <a:tailEnd type="none" w="med" len="med"/>
                    </a:lnB>
                    <a:noFill/>
                  </a:tcPr>
                </a:tc>
                <a:extLst>
                  <a:ext uri="{0D108BD9-81ED-4DB2-BD59-A6C34878D82A}">
                    <a16:rowId xmlns:a16="http://schemas.microsoft.com/office/drawing/2014/main" val="3121119708"/>
                  </a:ext>
                </a:extLst>
              </a:tr>
            </a:tbl>
          </a:graphicData>
        </a:graphic>
      </p:graphicFrame>
      <p:sp>
        <p:nvSpPr>
          <p:cNvPr id="11" name="TextBox 10">
            <a:extLst>
              <a:ext uri="{FF2B5EF4-FFF2-40B4-BE49-F238E27FC236}">
                <a16:creationId xmlns:a16="http://schemas.microsoft.com/office/drawing/2014/main" id="{A4C38DC6-8E58-1B27-C3F2-C1B11CD937D6}"/>
              </a:ext>
            </a:extLst>
          </p:cNvPr>
          <p:cNvSpPr txBox="1"/>
          <p:nvPr/>
        </p:nvSpPr>
        <p:spPr>
          <a:xfrm>
            <a:off x="995362" y="5893536"/>
            <a:ext cx="10196949" cy="215444"/>
          </a:xfrm>
          <a:prstGeom prst="rect">
            <a:avLst/>
          </a:prstGeom>
          <a:noFill/>
        </p:spPr>
        <p:txBody>
          <a:bodyPr wrap="square">
            <a:spAutoFit/>
          </a:bodyPr>
          <a:lstStyle/>
          <a:p>
            <a:pPr marL="540385" indent="-540385">
              <a:spcBef>
                <a:spcPts val="200"/>
              </a:spcBef>
              <a:spcAft>
                <a:spcPts val="1400"/>
              </a:spcAft>
              <a:buNone/>
            </a:pPr>
            <a:r>
              <a:rPr lang="lv-LV" sz="800" noProof="0">
                <a:solidFill>
                  <a:schemeClr val="tx2"/>
                </a:solidFill>
                <a:effectLst/>
                <a:latin typeface="Arial" panose="020B0604020202020204" pitchFamily="34" charset="0"/>
                <a:ea typeface="Arial Unicode MS"/>
                <a:cs typeface="Times New Roman" panose="02020603050405020304" pitchFamily="18" charset="0"/>
              </a:rPr>
              <a:t>Avoti: KPMG analīze, Valsts meža dienests – Meža statistika: </a:t>
            </a:r>
            <a:r>
              <a:rPr lang="lv-LV" sz="800" u="sng" noProof="0">
                <a:solidFill>
                  <a:schemeClr val="tx2"/>
                </a:solidFill>
                <a:effectLst/>
                <a:latin typeface="Arial" panose="020B0604020202020204" pitchFamily="34" charset="0"/>
                <a:ea typeface="Arial Unicode MS"/>
                <a:cs typeface="Times New Roman" panose="02020603050405020304" pitchFamily="18" charset="0"/>
                <a:hlinkClick r:id="rId3">
                  <a:extLst>
                    <a:ext uri="{A12FA001-AC4F-418D-AE19-62706E023703}">
                      <ahyp:hlinkClr xmlns:ahyp="http://schemas.microsoft.com/office/drawing/2018/hyperlinkcolor" val="tx"/>
                    </a:ext>
                  </a:extLst>
                </a:hlinkClick>
              </a:rPr>
              <a:t>Saite</a:t>
            </a:r>
            <a:endParaRPr lang="lv-LV" sz="800" noProof="0">
              <a:solidFill>
                <a:schemeClr val="tx2"/>
              </a:solidFill>
              <a:effectLst/>
              <a:latin typeface="Arial" panose="020B0604020202020204" pitchFamily="34" charset="0"/>
              <a:ea typeface="Arial Unicode MS"/>
              <a:cs typeface="Times New Roman" panose="02020603050405020304" pitchFamily="18" charset="0"/>
            </a:endParaRPr>
          </a:p>
        </p:txBody>
      </p:sp>
      <p:sp>
        <p:nvSpPr>
          <p:cNvPr id="15" name="TextBox 14">
            <a:extLst>
              <a:ext uri="{FF2B5EF4-FFF2-40B4-BE49-F238E27FC236}">
                <a16:creationId xmlns:a16="http://schemas.microsoft.com/office/drawing/2014/main" id="{FA76B00A-9511-2FF6-F722-20FAD9F5139E}"/>
              </a:ext>
            </a:extLst>
          </p:cNvPr>
          <p:cNvSpPr txBox="1"/>
          <p:nvPr/>
        </p:nvSpPr>
        <p:spPr>
          <a:xfrm>
            <a:off x="5433237" y="5126579"/>
            <a:ext cx="5890438" cy="519734"/>
          </a:xfrm>
          <a:prstGeom prst="rect">
            <a:avLst/>
          </a:prstGeom>
          <a:noFill/>
        </p:spPr>
        <p:txBody>
          <a:bodyPr wrap="square" lIns="72000" tIns="72000" rIns="72000" bIns="72000" rtlCol="0">
            <a:noAutofit/>
          </a:bodyPr>
          <a:lstStyle/>
          <a:p>
            <a:pPr algn="just">
              <a:spcAft>
                <a:spcPts val="600"/>
              </a:spcAft>
              <a:defRPr/>
            </a:pPr>
            <a:r>
              <a:rPr lang="lv-LV" sz="1200" i="1" noProof="0">
                <a:solidFill>
                  <a:srgbClr val="00338D"/>
                </a:solidFill>
                <a:latin typeface="Arial"/>
              </a:rPr>
              <a:t>Bāzes scenārijs ir balstīts uz 2018. līdz 2022. gada vidējo mežizstrādes apjomu, jo 2023. un 2024. gadā novērojamais mežizstrādes apjomu pieaugums bija netipisks un ekstrēms mizgraužu ierobežošanas pasākumu dēļ.</a:t>
            </a:r>
          </a:p>
        </p:txBody>
      </p:sp>
      <p:sp>
        <p:nvSpPr>
          <p:cNvPr id="16" name="Rectangle 15">
            <a:extLst>
              <a:ext uri="{FF2B5EF4-FFF2-40B4-BE49-F238E27FC236}">
                <a16:creationId xmlns:a16="http://schemas.microsoft.com/office/drawing/2014/main" id="{8B21ED62-414A-16CC-FD69-BCCC558BF573}"/>
              </a:ext>
            </a:extLst>
          </p:cNvPr>
          <p:cNvSpPr/>
          <p:nvPr/>
        </p:nvSpPr>
        <p:spPr>
          <a:xfrm>
            <a:off x="1074712" y="5148118"/>
            <a:ext cx="1801837" cy="476657"/>
          </a:xfrm>
          <a:prstGeom prst="rect">
            <a:avLst/>
          </a:prstGeom>
          <a:noFill/>
          <a:ln>
            <a:solidFill>
              <a:schemeClr val="accent6"/>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lv-LV" sz="1500" noProof="0">
              <a:solidFill>
                <a:schemeClr val="bg1"/>
              </a:solidFill>
            </a:endParaRPr>
          </a:p>
        </p:txBody>
      </p:sp>
      <p:sp>
        <p:nvSpPr>
          <p:cNvPr id="17" name="TextBox 16">
            <a:extLst>
              <a:ext uri="{FF2B5EF4-FFF2-40B4-BE49-F238E27FC236}">
                <a16:creationId xmlns:a16="http://schemas.microsoft.com/office/drawing/2014/main" id="{012319D0-A90E-F8F6-F5BE-CF53DE732171}"/>
              </a:ext>
            </a:extLst>
          </p:cNvPr>
          <p:cNvSpPr txBox="1"/>
          <p:nvPr/>
        </p:nvSpPr>
        <p:spPr>
          <a:xfrm>
            <a:off x="1065730" y="5159776"/>
            <a:ext cx="1947653" cy="343185"/>
          </a:xfrm>
          <a:prstGeom prst="rect">
            <a:avLst/>
          </a:prstGeom>
          <a:noFill/>
        </p:spPr>
        <p:txBody>
          <a:bodyPr wrap="square" lIns="72000" tIns="72000" rIns="72000" bIns="72000" rtlCol="0">
            <a:noAutofit/>
          </a:bodyPr>
          <a:lstStyle/>
          <a:p>
            <a:pPr algn="just">
              <a:spcAft>
                <a:spcPts val="600"/>
              </a:spcAft>
              <a:defRPr/>
            </a:pPr>
            <a:r>
              <a:rPr lang="lv-LV" b="1" noProof="0" dirty="0">
                <a:solidFill>
                  <a:srgbClr val="00338D"/>
                </a:solidFill>
                <a:latin typeface="Arial"/>
              </a:rPr>
              <a:t>Bāzes scenārijs</a:t>
            </a:r>
          </a:p>
        </p:txBody>
      </p:sp>
    </p:spTree>
    <p:extLst>
      <p:ext uri="{BB962C8B-B14F-4D97-AF65-F5344CB8AC3E}">
        <p14:creationId xmlns:p14="http://schemas.microsoft.com/office/powerpoint/2010/main" val="180000295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80BDA23-E8A0-6CA1-4D5E-AB0873E33EA5}"/>
              </a:ext>
            </a:extLst>
          </p:cNvPr>
          <p:cNvSpPr>
            <a:spLocks noGrp="1"/>
          </p:cNvSpPr>
          <p:nvPr>
            <p:ph type="title"/>
          </p:nvPr>
        </p:nvSpPr>
        <p:spPr/>
        <p:txBody>
          <a:bodyPr/>
          <a:lstStyle/>
          <a:p>
            <a:r>
              <a:rPr lang="lv-LV" sz="4000" dirty="0"/>
              <a:t>Mežizstrādes apjomu izmaiņu scenāriji: samazinājuma scenārijs</a:t>
            </a:r>
          </a:p>
        </p:txBody>
      </p:sp>
      <p:sp>
        <p:nvSpPr>
          <p:cNvPr id="3" name="Rectangle 2">
            <a:extLst>
              <a:ext uri="{FF2B5EF4-FFF2-40B4-BE49-F238E27FC236}">
                <a16:creationId xmlns:a16="http://schemas.microsoft.com/office/drawing/2014/main" id="{C1DEEAFD-ADB9-23CA-49A4-ABDA635B7466}"/>
              </a:ext>
            </a:extLst>
          </p:cNvPr>
          <p:cNvSpPr/>
          <p:nvPr/>
        </p:nvSpPr>
        <p:spPr>
          <a:xfrm>
            <a:off x="995364" y="1639361"/>
            <a:ext cx="1927589" cy="399481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lv-LV" sz="1500" err="1">
              <a:solidFill>
                <a:schemeClr val="bg1"/>
              </a:solidFill>
            </a:endParaRPr>
          </a:p>
        </p:txBody>
      </p:sp>
      <p:sp>
        <p:nvSpPr>
          <p:cNvPr id="4" name="Text Placeholder 11">
            <a:extLst>
              <a:ext uri="{FF2B5EF4-FFF2-40B4-BE49-F238E27FC236}">
                <a16:creationId xmlns:a16="http://schemas.microsoft.com/office/drawing/2014/main" id="{9CB239BC-73E4-0A7B-96BE-8C720D3060AD}"/>
              </a:ext>
            </a:extLst>
          </p:cNvPr>
          <p:cNvSpPr txBox="1">
            <a:spLocks/>
          </p:cNvSpPr>
          <p:nvPr/>
        </p:nvSpPr>
        <p:spPr>
          <a:xfrm>
            <a:off x="1202196" y="1715270"/>
            <a:ext cx="1513923" cy="665651"/>
          </a:xfrm>
          <a:prstGeom prst="rect">
            <a:avLst/>
          </a:prstGeom>
        </p:spPr>
        <p:txBody>
          <a:bodyPr/>
          <a:lstStyle>
            <a:lvl1pPr marL="0" indent="0" algn="l" defTabSz="914400" rtl="0" eaLnBrk="1" latinLnBrk="0" hangingPunct="1">
              <a:lnSpc>
                <a:spcPct val="100000"/>
              </a:lnSpc>
              <a:spcBef>
                <a:spcPts val="0"/>
              </a:spcBef>
              <a:spcAft>
                <a:spcPts val="600"/>
              </a:spcAft>
              <a:buFontTx/>
              <a:buNone/>
              <a:defRPr sz="1600" b="1" kern="1200">
                <a:solidFill>
                  <a:schemeClr val="accent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600" kern="1200">
                <a:solidFill>
                  <a:schemeClr val="accent2"/>
                </a:solidFill>
                <a:latin typeface="+mn-lt"/>
                <a:ea typeface="+mn-ea"/>
                <a:cs typeface="+mn-cs"/>
              </a:defRPr>
            </a:lvl2pPr>
            <a:lvl3pPr marL="180975" indent="-180975" algn="l" defTabSz="914400" rtl="0" eaLnBrk="1" latinLnBrk="0" hangingPunct="1">
              <a:lnSpc>
                <a:spcPct val="100000"/>
              </a:lnSpc>
              <a:spcBef>
                <a:spcPts val="0"/>
              </a:spcBef>
              <a:spcAft>
                <a:spcPts val="600"/>
              </a:spcAft>
              <a:buClrTx/>
              <a:buFont typeface="Arial" panose="020B0604020202020204" pitchFamily="34" charset="0"/>
              <a:buChar char="•"/>
              <a:defRPr sz="1600" kern="1200">
                <a:solidFill>
                  <a:schemeClr val="accent2"/>
                </a:solidFill>
                <a:latin typeface="+mn-lt"/>
                <a:ea typeface="+mn-ea"/>
                <a:cs typeface="+mn-cs"/>
              </a:defRPr>
            </a:lvl3pPr>
            <a:lvl4pPr marL="361950" indent="-180975" algn="l" defTabSz="914400" rtl="0" eaLnBrk="1" latinLnBrk="0" hangingPunct="1">
              <a:lnSpc>
                <a:spcPct val="100000"/>
              </a:lnSpc>
              <a:spcBef>
                <a:spcPts val="0"/>
              </a:spcBef>
              <a:spcAft>
                <a:spcPts val="600"/>
              </a:spcAft>
              <a:buClrTx/>
              <a:buFont typeface="Arial" panose="020B0604020202020204" pitchFamily="34" charset="0"/>
              <a:buChar char="-"/>
              <a:defRPr sz="1600" kern="1200">
                <a:solidFill>
                  <a:schemeClr val="accent2"/>
                </a:solidFill>
                <a:latin typeface="+mn-lt"/>
                <a:ea typeface="+mn-ea"/>
                <a:cs typeface="+mn-cs"/>
              </a:defRPr>
            </a:lvl4pPr>
            <a:lvl5pPr marL="542925" indent="-180975" algn="l" defTabSz="914400" rtl="0" eaLnBrk="1" latinLnBrk="0" hangingPunct="1">
              <a:lnSpc>
                <a:spcPct val="100000"/>
              </a:lnSpc>
              <a:spcBef>
                <a:spcPts val="0"/>
              </a:spcBef>
              <a:spcAft>
                <a:spcPts val="600"/>
              </a:spcAft>
              <a:buClrTx/>
              <a:buFont typeface="Arial" panose="020B0604020202020204" pitchFamily="34" charset="0"/>
              <a:buChar char="•"/>
              <a:defRPr sz="1600" kern="1200" baseline="0">
                <a:solidFill>
                  <a:schemeClr val="accent2"/>
                </a:solidFill>
                <a:latin typeface="+mn-lt"/>
                <a:ea typeface="+mn-ea"/>
                <a:cs typeface="+mn-cs"/>
              </a:defRPr>
            </a:lvl5pPr>
            <a:lvl6pPr marL="719138" indent="-180975"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896938" indent="-1778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074738" indent="-1778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1257300" indent="-182563" algn="l" defTabSz="914400" rtl="0" eaLnBrk="1" latinLnBrk="0" hangingPunct="1">
              <a:lnSpc>
                <a:spcPct val="90000"/>
              </a:lnSpc>
              <a:spcBef>
                <a:spcPts val="500"/>
              </a:spcBef>
              <a:buFont typeface="Arial" panose="020B0604020202020204" pitchFamily="34" charset="0"/>
              <a:buChar char="•"/>
              <a:defRPr sz="1500" kern="1200">
                <a:solidFill>
                  <a:schemeClr val="tx2"/>
                </a:solidFill>
                <a:latin typeface="+mn-lt"/>
                <a:ea typeface="+mn-ea"/>
                <a:cs typeface="+mn-cs"/>
              </a:defRPr>
            </a:lvl9pPr>
          </a:lstStyle>
          <a:p>
            <a:r>
              <a:rPr lang="lv-LV" sz="2200">
                <a:latin typeface="+mj-lt"/>
              </a:rPr>
              <a:t>Mežizstrādes apjomu izmaiņas samazinājuma scenārijā salīdzinājumā ar bāzes scenāriju, milj. m</a:t>
            </a:r>
            <a:r>
              <a:rPr lang="lv-LV" sz="2200" baseline="30000">
                <a:latin typeface="+mj-lt"/>
              </a:rPr>
              <a:t>3</a:t>
            </a:r>
            <a:r>
              <a:rPr lang="lv-LV" sz="2200">
                <a:latin typeface="+mj-lt"/>
              </a:rPr>
              <a:t> un % izmaiņas</a:t>
            </a:r>
          </a:p>
        </p:txBody>
      </p:sp>
      <p:grpSp>
        <p:nvGrpSpPr>
          <p:cNvPr id="12" name="Group 11">
            <a:extLst>
              <a:ext uri="{FF2B5EF4-FFF2-40B4-BE49-F238E27FC236}">
                <a16:creationId xmlns:a16="http://schemas.microsoft.com/office/drawing/2014/main" id="{75442C33-CEA4-F0B2-B54E-D845B64A91DD}"/>
              </a:ext>
            </a:extLst>
          </p:cNvPr>
          <p:cNvGrpSpPr/>
          <p:nvPr/>
        </p:nvGrpSpPr>
        <p:grpSpPr>
          <a:xfrm>
            <a:off x="2825969" y="2114990"/>
            <a:ext cx="9269049" cy="3209086"/>
            <a:chOff x="995363" y="2348320"/>
            <a:chExt cx="10204449" cy="3435459"/>
          </a:xfrm>
        </p:grpSpPr>
        <p:grpSp>
          <p:nvGrpSpPr>
            <p:cNvPr id="13" name="Group 12">
              <a:extLst>
                <a:ext uri="{FF2B5EF4-FFF2-40B4-BE49-F238E27FC236}">
                  <a16:creationId xmlns:a16="http://schemas.microsoft.com/office/drawing/2014/main" id="{AC2FE03C-23A6-EE6A-F712-947138E43A58}"/>
                </a:ext>
              </a:extLst>
            </p:cNvPr>
            <p:cNvGrpSpPr/>
            <p:nvPr/>
          </p:nvGrpSpPr>
          <p:grpSpPr>
            <a:xfrm>
              <a:off x="995363" y="2348320"/>
              <a:ext cx="10204449" cy="3435459"/>
              <a:chOff x="995363" y="2348320"/>
              <a:chExt cx="10204449" cy="3435459"/>
            </a:xfrm>
          </p:grpSpPr>
          <p:graphicFrame>
            <p:nvGraphicFramePr>
              <p:cNvPr id="15" name="Chart 14">
                <a:extLst>
                  <a:ext uri="{FF2B5EF4-FFF2-40B4-BE49-F238E27FC236}">
                    <a16:creationId xmlns:a16="http://schemas.microsoft.com/office/drawing/2014/main" id="{77982042-F691-76C9-2BE0-98A2AA59DD37}"/>
                  </a:ext>
                </a:extLst>
              </p:cNvPr>
              <p:cNvGraphicFramePr>
                <a:graphicFrameLocks/>
              </p:cNvGraphicFramePr>
              <p:nvPr>
                <p:extLst>
                  <p:ext uri="{D42A27DB-BD31-4B8C-83A1-F6EECF244321}">
                    <p14:modId xmlns:p14="http://schemas.microsoft.com/office/powerpoint/2010/main" val="3848616003"/>
                  </p:ext>
                </p:extLst>
              </p:nvPr>
            </p:nvGraphicFramePr>
            <p:xfrm>
              <a:off x="995363" y="2458466"/>
              <a:ext cx="10204449" cy="3325313"/>
            </p:xfrm>
            <a:graphic>
              <a:graphicData uri="http://schemas.openxmlformats.org/drawingml/2006/chart">
                <c:chart xmlns:c="http://schemas.openxmlformats.org/drawingml/2006/chart" xmlns:r="http://schemas.openxmlformats.org/officeDocument/2006/relationships" r:id="rId2"/>
              </a:graphicData>
            </a:graphic>
          </p:graphicFrame>
          <p:grpSp>
            <p:nvGrpSpPr>
              <p:cNvPr id="16" name="Group 15">
                <a:extLst>
                  <a:ext uri="{FF2B5EF4-FFF2-40B4-BE49-F238E27FC236}">
                    <a16:creationId xmlns:a16="http://schemas.microsoft.com/office/drawing/2014/main" id="{06735323-15AB-7962-C626-BD5BF871713D}"/>
                  </a:ext>
                </a:extLst>
              </p:cNvPr>
              <p:cNvGrpSpPr/>
              <p:nvPr/>
            </p:nvGrpSpPr>
            <p:grpSpPr>
              <a:xfrm>
                <a:off x="5656215" y="2348320"/>
                <a:ext cx="879567" cy="461555"/>
                <a:chOff x="5747656" y="1454331"/>
                <a:chExt cx="879567" cy="461555"/>
              </a:xfrm>
            </p:grpSpPr>
            <p:sp>
              <p:nvSpPr>
                <p:cNvPr id="17" name="Rectangle: Rounded Corners 16">
                  <a:extLst>
                    <a:ext uri="{FF2B5EF4-FFF2-40B4-BE49-F238E27FC236}">
                      <a16:creationId xmlns:a16="http://schemas.microsoft.com/office/drawing/2014/main" id="{255BC6D2-08E2-8450-3663-E0DA3C01CA04}"/>
                    </a:ext>
                  </a:extLst>
                </p:cNvPr>
                <p:cNvSpPr/>
                <p:nvPr/>
              </p:nvSpPr>
              <p:spPr>
                <a:xfrm>
                  <a:off x="5747656" y="1454331"/>
                  <a:ext cx="879567" cy="461555"/>
                </a:xfrm>
                <a:prstGeom prst="roundRect">
                  <a:avLst>
                    <a:gd name="adj" fmla="val 7294"/>
                  </a:avLst>
                </a:prstGeom>
                <a:solidFill>
                  <a:schemeClr val="bg2">
                    <a:alpha val="26000"/>
                  </a:schemeClr>
                </a:solidFill>
                <a:ln w="28575">
                  <a:solidFill>
                    <a:schemeClr val="tx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err="1">
                    <a:solidFill>
                      <a:schemeClr val="bg1"/>
                    </a:solidFill>
                  </a:endParaRPr>
                </a:p>
              </p:txBody>
            </p:sp>
            <p:sp>
              <p:nvSpPr>
                <p:cNvPr id="18" name="TextBox 17">
                  <a:extLst>
                    <a:ext uri="{FF2B5EF4-FFF2-40B4-BE49-F238E27FC236}">
                      <a16:creationId xmlns:a16="http://schemas.microsoft.com/office/drawing/2014/main" id="{E5E5A7E7-D1CB-BC87-088F-3574E5125FB2}"/>
                    </a:ext>
                  </a:extLst>
                </p:cNvPr>
                <p:cNvSpPr txBox="1"/>
                <p:nvPr/>
              </p:nvSpPr>
              <p:spPr>
                <a:xfrm>
                  <a:off x="5941354" y="1548493"/>
                  <a:ext cx="509588" cy="219075"/>
                </a:xfrm>
                <a:prstGeom prst="rect">
                  <a:avLst/>
                </a:prstGeom>
                <a:ln>
                  <a:noFill/>
                </a:ln>
              </p:spPr>
              <p:txBody>
                <a:bodyPr vert="horz" wrap="none" lIns="0" tIns="0" rIns="0" bIns="0" rtlCol="0" anchor="ctr" anchorCtr="0">
                  <a:noAutofit/>
                </a:bodyPr>
                <a:lstStyle/>
                <a:p>
                  <a:pPr algn="ctr">
                    <a:spcAft>
                      <a:spcPts val="600"/>
                    </a:spcAft>
                  </a:pPr>
                  <a:r>
                    <a:rPr lang="lv-LV" sz="2800" b="1" dirty="0">
                      <a:solidFill>
                        <a:schemeClr val="tx2"/>
                      </a:solidFill>
                      <a:latin typeface="+mj-lt"/>
                    </a:rPr>
                    <a:t>-15,0%</a:t>
                  </a:r>
                  <a:endParaRPr lang="en-GB" sz="2800" b="1" dirty="0">
                    <a:solidFill>
                      <a:schemeClr val="tx2"/>
                    </a:solidFill>
                    <a:latin typeface="+mj-lt"/>
                  </a:endParaRPr>
                </a:p>
              </p:txBody>
            </p:sp>
          </p:grpSp>
        </p:grpSp>
        <p:sp>
          <p:nvSpPr>
            <p:cNvPr id="14" name="TextBox 13">
              <a:extLst>
                <a:ext uri="{FF2B5EF4-FFF2-40B4-BE49-F238E27FC236}">
                  <a16:creationId xmlns:a16="http://schemas.microsoft.com/office/drawing/2014/main" id="{130D0062-99D5-1920-1B92-D2543701578A}"/>
                </a:ext>
              </a:extLst>
            </p:cNvPr>
            <p:cNvSpPr txBox="1"/>
            <p:nvPr/>
          </p:nvSpPr>
          <p:spPr>
            <a:xfrm>
              <a:off x="5841205" y="3446569"/>
              <a:ext cx="509588" cy="219075"/>
            </a:xfrm>
            <a:prstGeom prst="rect">
              <a:avLst/>
            </a:prstGeom>
          </p:spPr>
          <p:txBody>
            <a:bodyPr vert="horz" wrap="none" lIns="0" tIns="0" rIns="0" bIns="0" rtlCol="0" anchor="ctr" anchorCtr="0">
              <a:noAutofit/>
            </a:bodyPr>
            <a:lstStyle/>
            <a:p>
              <a:pPr algn="ctr">
                <a:spcAft>
                  <a:spcPts val="600"/>
                </a:spcAft>
              </a:pPr>
              <a:r>
                <a:rPr lang="lv-LV" sz="2800" b="1">
                  <a:solidFill>
                    <a:schemeClr val="tx2"/>
                  </a:solidFill>
                  <a:latin typeface="+mj-lt"/>
                </a:rPr>
                <a:t>-29,5%</a:t>
              </a:r>
              <a:endParaRPr lang="en-GB" sz="2800" b="1">
                <a:solidFill>
                  <a:schemeClr val="tx2"/>
                </a:solidFill>
                <a:latin typeface="+mj-lt"/>
              </a:endParaRPr>
            </a:p>
          </p:txBody>
        </p:sp>
      </p:grpSp>
    </p:spTree>
    <p:extLst>
      <p:ext uri="{BB962C8B-B14F-4D97-AF65-F5344CB8AC3E}">
        <p14:creationId xmlns:p14="http://schemas.microsoft.com/office/powerpoint/2010/main" val="24962326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CD838E-E19A-D9AC-0074-E5103312C701}"/>
              </a:ext>
            </a:extLst>
          </p:cNvPr>
          <p:cNvSpPr>
            <a:spLocks noGrp="1"/>
          </p:cNvSpPr>
          <p:nvPr>
            <p:ph type="title"/>
          </p:nvPr>
        </p:nvSpPr>
        <p:spPr/>
        <p:txBody>
          <a:bodyPr/>
          <a:lstStyle/>
          <a:p>
            <a:r>
              <a:rPr lang="lv-LV" sz="4000" dirty="0"/>
              <a:t>Mežizstrādes apjomu izmaiņu scenāriji: kritiskā samazinājuma scenārijs</a:t>
            </a:r>
          </a:p>
        </p:txBody>
      </p:sp>
      <p:sp>
        <p:nvSpPr>
          <p:cNvPr id="4" name="Rectangle 3">
            <a:extLst>
              <a:ext uri="{FF2B5EF4-FFF2-40B4-BE49-F238E27FC236}">
                <a16:creationId xmlns:a16="http://schemas.microsoft.com/office/drawing/2014/main" id="{FC376AE7-77B4-6F00-C506-CF45A15B7BF5}"/>
              </a:ext>
            </a:extLst>
          </p:cNvPr>
          <p:cNvSpPr/>
          <p:nvPr/>
        </p:nvSpPr>
        <p:spPr>
          <a:xfrm>
            <a:off x="995364" y="1639361"/>
            <a:ext cx="1927589" cy="399481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lv-LV" sz="1500" err="1">
              <a:solidFill>
                <a:schemeClr val="bg1"/>
              </a:solidFill>
            </a:endParaRPr>
          </a:p>
        </p:txBody>
      </p:sp>
      <p:sp>
        <p:nvSpPr>
          <p:cNvPr id="6" name="Text Placeholder 11">
            <a:extLst>
              <a:ext uri="{FF2B5EF4-FFF2-40B4-BE49-F238E27FC236}">
                <a16:creationId xmlns:a16="http://schemas.microsoft.com/office/drawing/2014/main" id="{8E78017B-41BC-8E98-2751-215CF173A437}"/>
              </a:ext>
            </a:extLst>
          </p:cNvPr>
          <p:cNvSpPr txBox="1">
            <a:spLocks/>
          </p:cNvSpPr>
          <p:nvPr/>
        </p:nvSpPr>
        <p:spPr>
          <a:xfrm>
            <a:off x="1202196" y="1723715"/>
            <a:ext cx="1513923" cy="665651"/>
          </a:xfrm>
          <a:prstGeom prst="rect">
            <a:avLst/>
          </a:prstGeom>
        </p:spPr>
        <p:txBody>
          <a:bodyPr/>
          <a:lstStyle>
            <a:lvl1pPr marL="0" indent="0" algn="l" defTabSz="914400" rtl="0" eaLnBrk="1" latinLnBrk="0" hangingPunct="1">
              <a:lnSpc>
                <a:spcPct val="100000"/>
              </a:lnSpc>
              <a:spcBef>
                <a:spcPts val="0"/>
              </a:spcBef>
              <a:spcAft>
                <a:spcPts val="600"/>
              </a:spcAft>
              <a:buFontTx/>
              <a:buNone/>
              <a:defRPr sz="1600" b="1" kern="1200">
                <a:solidFill>
                  <a:schemeClr val="accent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600" kern="1200">
                <a:solidFill>
                  <a:schemeClr val="accent2"/>
                </a:solidFill>
                <a:latin typeface="+mn-lt"/>
                <a:ea typeface="+mn-ea"/>
                <a:cs typeface="+mn-cs"/>
              </a:defRPr>
            </a:lvl2pPr>
            <a:lvl3pPr marL="180975" indent="-180975" algn="l" defTabSz="914400" rtl="0" eaLnBrk="1" latinLnBrk="0" hangingPunct="1">
              <a:lnSpc>
                <a:spcPct val="100000"/>
              </a:lnSpc>
              <a:spcBef>
                <a:spcPts val="0"/>
              </a:spcBef>
              <a:spcAft>
                <a:spcPts val="600"/>
              </a:spcAft>
              <a:buClrTx/>
              <a:buFont typeface="Arial" panose="020B0604020202020204" pitchFamily="34" charset="0"/>
              <a:buChar char="•"/>
              <a:defRPr sz="1600" kern="1200">
                <a:solidFill>
                  <a:schemeClr val="accent2"/>
                </a:solidFill>
                <a:latin typeface="+mn-lt"/>
                <a:ea typeface="+mn-ea"/>
                <a:cs typeface="+mn-cs"/>
              </a:defRPr>
            </a:lvl3pPr>
            <a:lvl4pPr marL="361950" indent="-180975" algn="l" defTabSz="914400" rtl="0" eaLnBrk="1" latinLnBrk="0" hangingPunct="1">
              <a:lnSpc>
                <a:spcPct val="100000"/>
              </a:lnSpc>
              <a:spcBef>
                <a:spcPts val="0"/>
              </a:spcBef>
              <a:spcAft>
                <a:spcPts val="600"/>
              </a:spcAft>
              <a:buClrTx/>
              <a:buFont typeface="Arial" panose="020B0604020202020204" pitchFamily="34" charset="0"/>
              <a:buChar char="-"/>
              <a:defRPr sz="1600" kern="1200">
                <a:solidFill>
                  <a:schemeClr val="accent2"/>
                </a:solidFill>
                <a:latin typeface="+mn-lt"/>
                <a:ea typeface="+mn-ea"/>
                <a:cs typeface="+mn-cs"/>
              </a:defRPr>
            </a:lvl4pPr>
            <a:lvl5pPr marL="542925" indent="-180975" algn="l" defTabSz="914400" rtl="0" eaLnBrk="1" latinLnBrk="0" hangingPunct="1">
              <a:lnSpc>
                <a:spcPct val="100000"/>
              </a:lnSpc>
              <a:spcBef>
                <a:spcPts val="0"/>
              </a:spcBef>
              <a:spcAft>
                <a:spcPts val="600"/>
              </a:spcAft>
              <a:buClrTx/>
              <a:buFont typeface="Arial" panose="020B0604020202020204" pitchFamily="34" charset="0"/>
              <a:buChar char="•"/>
              <a:defRPr sz="1600" kern="1200" baseline="0">
                <a:solidFill>
                  <a:schemeClr val="accent2"/>
                </a:solidFill>
                <a:latin typeface="+mn-lt"/>
                <a:ea typeface="+mn-ea"/>
                <a:cs typeface="+mn-cs"/>
              </a:defRPr>
            </a:lvl5pPr>
            <a:lvl6pPr marL="719138" indent="-180975"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896938" indent="-1778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074738" indent="-1778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1257300" indent="-182563" algn="l" defTabSz="914400" rtl="0" eaLnBrk="1" latinLnBrk="0" hangingPunct="1">
              <a:lnSpc>
                <a:spcPct val="90000"/>
              </a:lnSpc>
              <a:spcBef>
                <a:spcPts val="500"/>
              </a:spcBef>
              <a:buFont typeface="Arial" panose="020B0604020202020204" pitchFamily="34" charset="0"/>
              <a:buChar char="•"/>
              <a:defRPr sz="1500" kern="1200">
                <a:solidFill>
                  <a:schemeClr val="tx2"/>
                </a:solidFill>
                <a:latin typeface="+mn-lt"/>
                <a:ea typeface="+mn-ea"/>
                <a:cs typeface="+mn-cs"/>
              </a:defRPr>
            </a:lvl9pPr>
          </a:lstStyle>
          <a:p>
            <a:r>
              <a:rPr lang="lv-LV" sz="2200">
                <a:latin typeface="+mj-lt"/>
              </a:rPr>
              <a:t>Mežizstrādes apjomu izmaiņas kritiskā samazinājuma scenārijā salīdzinājumā ar bāzes scenāriju, milj. m</a:t>
            </a:r>
            <a:r>
              <a:rPr lang="lv-LV" sz="2200" baseline="30000">
                <a:latin typeface="+mj-lt"/>
              </a:rPr>
              <a:t>3</a:t>
            </a:r>
            <a:r>
              <a:rPr lang="lv-LV" sz="2200">
                <a:latin typeface="+mj-lt"/>
              </a:rPr>
              <a:t> un % izmaiņas</a:t>
            </a:r>
          </a:p>
        </p:txBody>
      </p:sp>
      <p:grpSp>
        <p:nvGrpSpPr>
          <p:cNvPr id="14" name="Group 13">
            <a:extLst>
              <a:ext uri="{FF2B5EF4-FFF2-40B4-BE49-F238E27FC236}">
                <a16:creationId xmlns:a16="http://schemas.microsoft.com/office/drawing/2014/main" id="{0BC83CC0-19F8-6825-772A-F3211E486B02}"/>
              </a:ext>
            </a:extLst>
          </p:cNvPr>
          <p:cNvGrpSpPr/>
          <p:nvPr/>
        </p:nvGrpSpPr>
        <p:grpSpPr>
          <a:xfrm>
            <a:off x="2922951" y="1723715"/>
            <a:ext cx="9269049" cy="3915014"/>
            <a:chOff x="995363" y="1706582"/>
            <a:chExt cx="10204450" cy="4087035"/>
          </a:xfrm>
        </p:grpSpPr>
        <p:graphicFrame>
          <p:nvGraphicFramePr>
            <p:cNvPr id="15" name="Chart 14">
              <a:extLst>
                <a:ext uri="{FF2B5EF4-FFF2-40B4-BE49-F238E27FC236}">
                  <a16:creationId xmlns:a16="http://schemas.microsoft.com/office/drawing/2014/main" id="{8A622435-97E6-CAB5-2373-CC674D77D0BD}"/>
                </a:ext>
              </a:extLst>
            </p:cNvPr>
            <p:cNvGraphicFramePr>
              <a:graphicFrameLocks/>
            </p:cNvGraphicFramePr>
            <p:nvPr>
              <p:extLst>
                <p:ext uri="{D42A27DB-BD31-4B8C-83A1-F6EECF244321}">
                  <p14:modId xmlns:p14="http://schemas.microsoft.com/office/powerpoint/2010/main" val="2715058217"/>
                </p:ext>
              </p:extLst>
            </p:nvPr>
          </p:nvGraphicFramePr>
          <p:xfrm>
            <a:off x="995363" y="1706582"/>
            <a:ext cx="10204450" cy="4087035"/>
          </p:xfrm>
          <a:graphic>
            <a:graphicData uri="http://schemas.openxmlformats.org/drawingml/2006/chart">
              <c:chart xmlns:c="http://schemas.openxmlformats.org/drawingml/2006/chart" xmlns:r="http://schemas.openxmlformats.org/officeDocument/2006/relationships" r:id="rId2"/>
            </a:graphicData>
          </a:graphic>
        </p:graphicFrame>
        <p:grpSp>
          <p:nvGrpSpPr>
            <p:cNvPr id="16" name="Group 15">
              <a:extLst>
                <a:ext uri="{FF2B5EF4-FFF2-40B4-BE49-F238E27FC236}">
                  <a16:creationId xmlns:a16="http://schemas.microsoft.com/office/drawing/2014/main" id="{35433379-D34E-EA57-B6CD-3ED122C32B1C}"/>
                </a:ext>
              </a:extLst>
            </p:cNvPr>
            <p:cNvGrpSpPr/>
            <p:nvPr/>
          </p:nvGrpSpPr>
          <p:grpSpPr>
            <a:xfrm>
              <a:off x="5656215" y="2147601"/>
              <a:ext cx="879567" cy="461555"/>
              <a:chOff x="5747656" y="1253612"/>
              <a:chExt cx="879567" cy="461555"/>
            </a:xfrm>
          </p:grpSpPr>
          <p:sp>
            <p:nvSpPr>
              <p:cNvPr id="19" name="Rectangle: Rounded Corners 18">
                <a:extLst>
                  <a:ext uri="{FF2B5EF4-FFF2-40B4-BE49-F238E27FC236}">
                    <a16:creationId xmlns:a16="http://schemas.microsoft.com/office/drawing/2014/main" id="{B02E292E-1164-C126-A0F6-0630F4451200}"/>
                  </a:ext>
                </a:extLst>
              </p:cNvPr>
              <p:cNvSpPr/>
              <p:nvPr/>
            </p:nvSpPr>
            <p:spPr>
              <a:xfrm>
                <a:off x="5747656" y="1253612"/>
                <a:ext cx="879567" cy="461555"/>
              </a:xfrm>
              <a:prstGeom prst="roundRect">
                <a:avLst>
                  <a:gd name="adj" fmla="val 7294"/>
                </a:avLst>
              </a:prstGeom>
              <a:solidFill>
                <a:schemeClr val="bg2">
                  <a:alpha val="26000"/>
                </a:schemeClr>
              </a:solidFill>
              <a:ln w="28575">
                <a:solidFill>
                  <a:schemeClr val="tx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err="1">
                  <a:solidFill>
                    <a:schemeClr val="bg1"/>
                  </a:solidFill>
                </a:endParaRPr>
              </a:p>
            </p:txBody>
          </p:sp>
          <p:sp>
            <p:nvSpPr>
              <p:cNvPr id="20" name="TextBox 19">
                <a:extLst>
                  <a:ext uri="{FF2B5EF4-FFF2-40B4-BE49-F238E27FC236}">
                    <a16:creationId xmlns:a16="http://schemas.microsoft.com/office/drawing/2014/main" id="{FCC52E30-724C-B504-35C5-996EFD95A60A}"/>
                  </a:ext>
                </a:extLst>
              </p:cNvPr>
              <p:cNvSpPr txBox="1"/>
              <p:nvPr/>
            </p:nvSpPr>
            <p:spPr>
              <a:xfrm>
                <a:off x="5941354" y="1347777"/>
                <a:ext cx="509588" cy="219075"/>
              </a:xfrm>
              <a:prstGeom prst="rect">
                <a:avLst/>
              </a:prstGeom>
            </p:spPr>
            <p:txBody>
              <a:bodyPr vert="horz" wrap="none" lIns="0" tIns="0" rIns="0" bIns="0" rtlCol="0" anchor="ctr" anchorCtr="0">
                <a:noAutofit/>
              </a:bodyPr>
              <a:lstStyle/>
              <a:p>
                <a:pPr algn="ctr">
                  <a:spcAft>
                    <a:spcPts val="600"/>
                  </a:spcAft>
                </a:pPr>
                <a:r>
                  <a:rPr lang="lv-LV" sz="2800" b="1">
                    <a:solidFill>
                      <a:schemeClr val="tx2"/>
                    </a:solidFill>
                    <a:latin typeface="+mj-lt"/>
                  </a:rPr>
                  <a:t>-30,0%</a:t>
                </a:r>
                <a:endParaRPr lang="en-GB" sz="2800" b="1">
                  <a:solidFill>
                    <a:schemeClr val="tx2"/>
                  </a:solidFill>
                  <a:latin typeface="+mj-lt"/>
                </a:endParaRPr>
              </a:p>
            </p:txBody>
          </p:sp>
        </p:grpSp>
        <p:sp>
          <p:nvSpPr>
            <p:cNvPr id="17" name="TextBox 16">
              <a:extLst>
                <a:ext uri="{FF2B5EF4-FFF2-40B4-BE49-F238E27FC236}">
                  <a16:creationId xmlns:a16="http://schemas.microsoft.com/office/drawing/2014/main" id="{4F965CC8-DB30-1570-E725-19566FFB7397}"/>
                </a:ext>
              </a:extLst>
            </p:cNvPr>
            <p:cNvSpPr txBox="1"/>
            <p:nvPr/>
          </p:nvSpPr>
          <p:spPr>
            <a:xfrm>
              <a:off x="5841205" y="3371917"/>
              <a:ext cx="509588" cy="219075"/>
            </a:xfrm>
            <a:prstGeom prst="rect">
              <a:avLst/>
            </a:prstGeom>
          </p:spPr>
          <p:txBody>
            <a:bodyPr vert="horz" wrap="none" lIns="0" tIns="0" rIns="0" bIns="0" rtlCol="0" anchor="ctr" anchorCtr="0">
              <a:noAutofit/>
            </a:bodyPr>
            <a:lstStyle/>
            <a:p>
              <a:pPr algn="ctr">
                <a:spcAft>
                  <a:spcPts val="600"/>
                </a:spcAft>
              </a:pPr>
              <a:r>
                <a:rPr lang="lv-LV" sz="2800" b="1">
                  <a:solidFill>
                    <a:schemeClr val="tx2"/>
                  </a:solidFill>
                  <a:latin typeface="+mj-lt"/>
                </a:rPr>
                <a:t>-50,0%</a:t>
              </a:r>
              <a:endParaRPr lang="en-GB" sz="2800" b="1">
                <a:solidFill>
                  <a:schemeClr val="tx2"/>
                </a:solidFill>
                <a:latin typeface="+mj-lt"/>
              </a:endParaRPr>
            </a:p>
          </p:txBody>
        </p:sp>
        <p:sp>
          <p:nvSpPr>
            <p:cNvPr id="18" name="TextBox 17">
              <a:extLst>
                <a:ext uri="{FF2B5EF4-FFF2-40B4-BE49-F238E27FC236}">
                  <a16:creationId xmlns:a16="http://schemas.microsoft.com/office/drawing/2014/main" id="{2F11EFF8-3206-1F57-E8AC-2E7F31C386AF}"/>
                </a:ext>
              </a:extLst>
            </p:cNvPr>
            <p:cNvSpPr txBox="1"/>
            <p:nvPr/>
          </p:nvSpPr>
          <p:spPr>
            <a:xfrm>
              <a:off x="5841205" y="4338139"/>
              <a:ext cx="509588" cy="219075"/>
            </a:xfrm>
            <a:prstGeom prst="rect">
              <a:avLst/>
            </a:prstGeom>
          </p:spPr>
          <p:txBody>
            <a:bodyPr vert="horz" wrap="none" lIns="0" tIns="0" rIns="0" bIns="0" rtlCol="0" anchor="ctr" anchorCtr="0">
              <a:noAutofit/>
            </a:bodyPr>
            <a:lstStyle/>
            <a:p>
              <a:pPr algn="ctr">
                <a:spcAft>
                  <a:spcPts val="600"/>
                </a:spcAft>
              </a:pPr>
              <a:r>
                <a:rPr lang="lv-LV" sz="2800" b="1">
                  <a:solidFill>
                    <a:schemeClr val="accent4"/>
                  </a:solidFill>
                  <a:latin typeface="+mj-lt"/>
                </a:rPr>
                <a:t>-10,2%</a:t>
              </a:r>
              <a:endParaRPr lang="en-GB" sz="2800" b="1">
                <a:solidFill>
                  <a:schemeClr val="accent4"/>
                </a:solidFill>
                <a:latin typeface="+mj-lt"/>
              </a:endParaRPr>
            </a:p>
          </p:txBody>
        </p:sp>
      </p:grpSp>
    </p:spTree>
    <p:extLst>
      <p:ext uri="{BB962C8B-B14F-4D97-AF65-F5344CB8AC3E}">
        <p14:creationId xmlns:p14="http://schemas.microsoft.com/office/powerpoint/2010/main" val="177749674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F137ED-1172-4ABB-4B11-1447B04A86A7}"/>
              </a:ext>
            </a:extLst>
          </p:cNvPr>
          <p:cNvSpPr>
            <a:spLocks noGrp="1"/>
          </p:cNvSpPr>
          <p:nvPr>
            <p:ph type="title"/>
          </p:nvPr>
        </p:nvSpPr>
        <p:spPr/>
        <p:txBody>
          <a:bodyPr/>
          <a:lstStyle/>
          <a:p>
            <a:r>
              <a:rPr lang="lv-LV" sz="4000" dirty="0"/>
              <a:t>Mežizstrādes apjomu izmaiņu scenāriji: pieauguma scenārijs</a:t>
            </a:r>
          </a:p>
        </p:txBody>
      </p:sp>
      <p:sp>
        <p:nvSpPr>
          <p:cNvPr id="4" name="Rectangle 3">
            <a:extLst>
              <a:ext uri="{FF2B5EF4-FFF2-40B4-BE49-F238E27FC236}">
                <a16:creationId xmlns:a16="http://schemas.microsoft.com/office/drawing/2014/main" id="{B9D72C82-9905-49BF-5341-A43D9AC3DE77}"/>
              </a:ext>
            </a:extLst>
          </p:cNvPr>
          <p:cNvSpPr/>
          <p:nvPr/>
        </p:nvSpPr>
        <p:spPr>
          <a:xfrm>
            <a:off x="995364" y="1639361"/>
            <a:ext cx="1927589" cy="3994815"/>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lv-LV" sz="1500" err="1">
              <a:solidFill>
                <a:schemeClr val="bg1"/>
              </a:solidFill>
            </a:endParaRPr>
          </a:p>
        </p:txBody>
      </p:sp>
      <p:sp>
        <p:nvSpPr>
          <p:cNvPr id="6" name="Text Placeholder 11">
            <a:extLst>
              <a:ext uri="{FF2B5EF4-FFF2-40B4-BE49-F238E27FC236}">
                <a16:creationId xmlns:a16="http://schemas.microsoft.com/office/drawing/2014/main" id="{95214188-FD28-A05E-38B8-E0E33EA00EAA}"/>
              </a:ext>
            </a:extLst>
          </p:cNvPr>
          <p:cNvSpPr txBox="1">
            <a:spLocks/>
          </p:cNvSpPr>
          <p:nvPr/>
        </p:nvSpPr>
        <p:spPr>
          <a:xfrm>
            <a:off x="1202196" y="1723715"/>
            <a:ext cx="1513923" cy="665651"/>
          </a:xfrm>
          <a:prstGeom prst="rect">
            <a:avLst/>
          </a:prstGeom>
        </p:spPr>
        <p:txBody>
          <a:bodyPr/>
          <a:lstStyle>
            <a:lvl1pPr marL="0" indent="0" algn="l" defTabSz="914400" rtl="0" eaLnBrk="1" latinLnBrk="0" hangingPunct="1">
              <a:lnSpc>
                <a:spcPct val="100000"/>
              </a:lnSpc>
              <a:spcBef>
                <a:spcPts val="0"/>
              </a:spcBef>
              <a:spcAft>
                <a:spcPts val="600"/>
              </a:spcAft>
              <a:buFontTx/>
              <a:buNone/>
              <a:defRPr sz="1600" b="1" kern="1200">
                <a:solidFill>
                  <a:schemeClr val="accent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600" kern="1200">
                <a:solidFill>
                  <a:schemeClr val="accent2"/>
                </a:solidFill>
                <a:latin typeface="+mn-lt"/>
                <a:ea typeface="+mn-ea"/>
                <a:cs typeface="+mn-cs"/>
              </a:defRPr>
            </a:lvl2pPr>
            <a:lvl3pPr marL="180975" indent="-180975" algn="l" defTabSz="914400" rtl="0" eaLnBrk="1" latinLnBrk="0" hangingPunct="1">
              <a:lnSpc>
                <a:spcPct val="100000"/>
              </a:lnSpc>
              <a:spcBef>
                <a:spcPts val="0"/>
              </a:spcBef>
              <a:spcAft>
                <a:spcPts val="600"/>
              </a:spcAft>
              <a:buClrTx/>
              <a:buFont typeface="Arial" panose="020B0604020202020204" pitchFamily="34" charset="0"/>
              <a:buChar char="•"/>
              <a:defRPr sz="1600" kern="1200">
                <a:solidFill>
                  <a:schemeClr val="accent2"/>
                </a:solidFill>
                <a:latin typeface="+mn-lt"/>
                <a:ea typeface="+mn-ea"/>
                <a:cs typeface="+mn-cs"/>
              </a:defRPr>
            </a:lvl3pPr>
            <a:lvl4pPr marL="361950" indent="-180975" algn="l" defTabSz="914400" rtl="0" eaLnBrk="1" latinLnBrk="0" hangingPunct="1">
              <a:lnSpc>
                <a:spcPct val="100000"/>
              </a:lnSpc>
              <a:spcBef>
                <a:spcPts val="0"/>
              </a:spcBef>
              <a:spcAft>
                <a:spcPts val="600"/>
              </a:spcAft>
              <a:buClrTx/>
              <a:buFont typeface="Arial" panose="020B0604020202020204" pitchFamily="34" charset="0"/>
              <a:buChar char="-"/>
              <a:defRPr sz="1600" kern="1200">
                <a:solidFill>
                  <a:schemeClr val="accent2"/>
                </a:solidFill>
                <a:latin typeface="+mn-lt"/>
                <a:ea typeface="+mn-ea"/>
                <a:cs typeface="+mn-cs"/>
              </a:defRPr>
            </a:lvl4pPr>
            <a:lvl5pPr marL="542925" indent="-180975" algn="l" defTabSz="914400" rtl="0" eaLnBrk="1" latinLnBrk="0" hangingPunct="1">
              <a:lnSpc>
                <a:spcPct val="100000"/>
              </a:lnSpc>
              <a:spcBef>
                <a:spcPts val="0"/>
              </a:spcBef>
              <a:spcAft>
                <a:spcPts val="600"/>
              </a:spcAft>
              <a:buClrTx/>
              <a:buFont typeface="Arial" panose="020B0604020202020204" pitchFamily="34" charset="0"/>
              <a:buChar char="•"/>
              <a:defRPr sz="1600" kern="1200" baseline="0">
                <a:solidFill>
                  <a:schemeClr val="accent2"/>
                </a:solidFill>
                <a:latin typeface="+mn-lt"/>
                <a:ea typeface="+mn-ea"/>
                <a:cs typeface="+mn-cs"/>
              </a:defRPr>
            </a:lvl5pPr>
            <a:lvl6pPr marL="719138" indent="-180975"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896938" indent="-1778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074738" indent="-1778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1257300" indent="-182563" algn="l" defTabSz="914400" rtl="0" eaLnBrk="1" latinLnBrk="0" hangingPunct="1">
              <a:lnSpc>
                <a:spcPct val="90000"/>
              </a:lnSpc>
              <a:spcBef>
                <a:spcPts val="500"/>
              </a:spcBef>
              <a:buFont typeface="Arial" panose="020B0604020202020204" pitchFamily="34" charset="0"/>
              <a:buChar char="•"/>
              <a:defRPr sz="1500" kern="1200">
                <a:solidFill>
                  <a:schemeClr val="tx2"/>
                </a:solidFill>
                <a:latin typeface="+mn-lt"/>
                <a:ea typeface="+mn-ea"/>
                <a:cs typeface="+mn-cs"/>
              </a:defRPr>
            </a:lvl9pPr>
          </a:lstStyle>
          <a:p>
            <a:r>
              <a:rPr lang="lv-LV" sz="2200">
                <a:latin typeface="+mj-lt"/>
              </a:rPr>
              <a:t>Mežizstrādes apjomu izmaiņas pieauguma scenārijā salīdzinājumā ar bāzes scenāriju, milj. m</a:t>
            </a:r>
            <a:r>
              <a:rPr lang="lv-LV" sz="2200" baseline="30000">
                <a:latin typeface="+mj-lt"/>
              </a:rPr>
              <a:t>3</a:t>
            </a:r>
            <a:r>
              <a:rPr lang="lv-LV" sz="2200">
                <a:latin typeface="+mj-lt"/>
              </a:rPr>
              <a:t> un % izmaiņas</a:t>
            </a:r>
          </a:p>
        </p:txBody>
      </p:sp>
      <p:grpSp>
        <p:nvGrpSpPr>
          <p:cNvPr id="7" name="Group 6">
            <a:extLst>
              <a:ext uri="{FF2B5EF4-FFF2-40B4-BE49-F238E27FC236}">
                <a16:creationId xmlns:a16="http://schemas.microsoft.com/office/drawing/2014/main" id="{A9DDE5DE-EA83-5B2D-AD38-FCA8E12B12E3}"/>
              </a:ext>
            </a:extLst>
          </p:cNvPr>
          <p:cNvGrpSpPr/>
          <p:nvPr/>
        </p:nvGrpSpPr>
        <p:grpSpPr>
          <a:xfrm>
            <a:off x="2922951" y="1977656"/>
            <a:ext cx="9123737" cy="3497032"/>
            <a:chOff x="995363" y="1824445"/>
            <a:chExt cx="10204450" cy="4052481"/>
          </a:xfrm>
        </p:grpSpPr>
        <p:graphicFrame>
          <p:nvGraphicFramePr>
            <p:cNvPr id="8" name="Chart 7">
              <a:extLst>
                <a:ext uri="{FF2B5EF4-FFF2-40B4-BE49-F238E27FC236}">
                  <a16:creationId xmlns:a16="http://schemas.microsoft.com/office/drawing/2014/main" id="{84D37D37-92FC-0866-E24B-AAE78DEB4149}"/>
                </a:ext>
              </a:extLst>
            </p:cNvPr>
            <p:cNvGraphicFramePr>
              <a:graphicFrameLocks/>
            </p:cNvGraphicFramePr>
            <p:nvPr>
              <p:extLst>
                <p:ext uri="{D42A27DB-BD31-4B8C-83A1-F6EECF244321}">
                  <p14:modId xmlns:p14="http://schemas.microsoft.com/office/powerpoint/2010/main" val="1431019636"/>
                </p:ext>
              </p:extLst>
            </p:nvPr>
          </p:nvGraphicFramePr>
          <p:xfrm>
            <a:off x="995363" y="2055223"/>
            <a:ext cx="10204450" cy="3821703"/>
          </p:xfrm>
          <a:graphic>
            <a:graphicData uri="http://schemas.openxmlformats.org/drawingml/2006/chart">
              <c:chart xmlns:c="http://schemas.openxmlformats.org/drawingml/2006/chart" xmlns:r="http://schemas.openxmlformats.org/officeDocument/2006/relationships" r:id="rId2"/>
            </a:graphicData>
          </a:graphic>
        </p:graphicFrame>
        <p:grpSp>
          <p:nvGrpSpPr>
            <p:cNvPr id="9" name="Group 8">
              <a:extLst>
                <a:ext uri="{FF2B5EF4-FFF2-40B4-BE49-F238E27FC236}">
                  <a16:creationId xmlns:a16="http://schemas.microsoft.com/office/drawing/2014/main" id="{585E0957-FB04-975C-D9ED-61A325AD7CC1}"/>
                </a:ext>
              </a:extLst>
            </p:cNvPr>
            <p:cNvGrpSpPr/>
            <p:nvPr/>
          </p:nvGrpSpPr>
          <p:grpSpPr>
            <a:xfrm>
              <a:off x="5656216" y="1824445"/>
              <a:ext cx="879567" cy="461555"/>
              <a:chOff x="5656215" y="2348320"/>
              <a:chExt cx="879567" cy="461555"/>
            </a:xfrm>
          </p:grpSpPr>
          <p:sp>
            <p:nvSpPr>
              <p:cNvPr id="12" name="Rectangle: Rounded Corners 11">
                <a:extLst>
                  <a:ext uri="{FF2B5EF4-FFF2-40B4-BE49-F238E27FC236}">
                    <a16:creationId xmlns:a16="http://schemas.microsoft.com/office/drawing/2014/main" id="{E0A4EFE1-1681-6182-50BD-C72C6346EF84}"/>
                  </a:ext>
                </a:extLst>
              </p:cNvPr>
              <p:cNvSpPr/>
              <p:nvPr/>
            </p:nvSpPr>
            <p:spPr>
              <a:xfrm>
                <a:off x="5656215" y="2348320"/>
                <a:ext cx="879567" cy="461555"/>
              </a:xfrm>
              <a:prstGeom prst="roundRect">
                <a:avLst>
                  <a:gd name="adj" fmla="val 7294"/>
                </a:avLst>
              </a:prstGeom>
              <a:solidFill>
                <a:schemeClr val="bg2">
                  <a:alpha val="26000"/>
                </a:schemeClr>
              </a:solidFill>
              <a:ln w="28575">
                <a:solidFill>
                  <a:schemeClr val="tx2"/>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err="1">
                  <a:solidFill>
                    <a:schemeClr val="bg1"/>
                  </a:solidFill>
                </a:endParaRPr>
              </a:p>
            </p:txBody>
          </p:sp>
          <p:sp>
            <p:nvSpPr>
              <p:cNvPr id="13" name="TextBox 12">
                <a:extLst>
                  <a:ext uri="{FF2B5EF4-FFF2-40B4-BE49-F238E27FC236}">
                    <a16:creationId xmlns:a16="http://schemas.microsoft.com/office/drawing/2014/main" id="{DB2E8BB3-8FA2-1964-AF79-C832A71A4890}"/>
                  </a:ext>
                </a:extLst>
              </p:cNvPr>
              <p:cNvSpPr txBox="1"/>
              <p:nvPr/>
            </p:nvSpPr>
            <p:spPr>
              <a:xfrm>
                <a:off x="5849913" y="2442482"/>
                <a:ext cx="509588" cy="219075"/>
              </a:xfrm>
              <a:prstGeom prst="rect">
                <a:avLst/>
              </a:prstGeom>
            </p:spPr>
            <p:txBody>
              <a:bodyPr vert="horz" wrap="none" lIns="0" tIns="0" rIns="0" bIns="0" rtlCol="0" anchor="ctr" anchorCtr="0">
                <a:noAutofit/>
              </a:bodyPr>
              <a:lstStyle/>
              <a:p>
                <a:pPr algn="ctr">
                  <a:spcAft>
                    <a:spcPts val="600"/>
                  </a:spcAft>
                </a:pPr>
                <a:r>
                  <a:rPr lang="lv-LV" sz="2800" b="1">
                    <a:solidFill>
                      <a:schemeClr val="tx2"/>
                    </a:solidFill>
                    <a:latin typeface="+mj-lt"/>
                  </a:rPr>
                  <a:t>+20,0%</a:t>
                </a:r>
                <a:endParaRPr lang="en-GB" sz="2800" b="1">
                  <a:solidFill>
                    <a:schemeClr val="tx2"/>
                  </a:solidFill>
                  <a:latin typeface="+mj-lt"/>
                </a:endParaRPr>
              </a:p>
            </p:txBody>
          </p:sp>
        </p:grpSp>
        <p:sp>
          <p:nvSpPr>
            <p:cNvPr id="10" name="TextBox 9">
              <a:extLst>
                <a:ext uri="{FF2B5EF4-FFF2-40B4-BE49-F238E27FC236}">
                  <a16:creationId xmlns:a16="http://schemas.microsoft.com/office/drawing/2014/main" id="{B6C63259-2A62-01BC-ECC3-B2FC49CB4D2A}"/>
                </a:ext>
              </a:extLst>
            </p:cNvPr>
            <p:cNvSpPr txBox="1"/>
            <p:nvPr/>
          </p:nvSpPr>
          <p:spPr>
            <a:xfrm>
              <a:off x="5841205" y="3166850"/>
              <a:ext cx="509588" cy="219075"/>
            </a:xfrm>
            <a:prstGeom prst="rect">
              <a:avLst/>
            </a:prstGeom>
          </p:spPr>
          <p:txBody>
            <a:bodyPr vert="horz" wrap="none" lIns="0" tIns="0" rIns="0" bIns="0" rtlCol="0" anchor="ctr" anchorCtr="0">
              <a:noAutofit/>
            </a:bodyPr>
            <a:lstStyle/>
            <a:p>
              <a:pPr algn="ctr">
                <a:spcAft>
                  <a:spcPts val="600"/>
                </a:spcAft>
              </a:pPr>
              <a:r>
                <a:rPr lang="lv-LV" sz="2800" b="1">
                  <a:solidFill>
                    <a:schemeClr val="tx2"/>
                  </a:solidFill>
                  <a:latin typeface="+mj-lt"/>
                </a:rPr>
                <a:t>+20,0%</a:t>
              </a:r>
              <a:endParaRPr lang="en-GB" sz="2800" b="1">
                <a:solidFill>
                  <a:schemeClr val="tx2"/>
                </a:solidFill>
                <a:latin typeface="+mj-lt"/>
              </a:endParaRPr>
            </a:p>
          </p:txBody>
        </p:sp>
        <p:sp>
          <p:nvSpPr>
            <p:cNvPr id="11" name="TextBox 10">
              <a:extLst>
                <a:ext uri="{FF2B5EF4-FFF2-40B4-BE49-F238E27FC236}">
                  <a16:creationId xmlns:a16="http://schemas.microsoft.com/office/drawing/2014/main" id="{6CBCAC0C-3087-40A6-3318-D058A5545EF4}"/>
                </a:ext>
              </a:extLst>
            </p:cNvPr>
            <p:cNvSpPr txBox="1"/>
            <p:nvPr/>
          </p:nvSpPr>
          <p:spPr>
            <a:xfrm>
              <a:off x="5841205" y="4328650"/>
              <a:ext cx="509588" cy="219075"/>
            </a:xfrm>
            <a:prstGeom prst="rect">
              <a:avLst/>
            </a:prstGeom>
          </p:spPr>
          <p:txBody>
            <a:bodyPr vert="horz" wrap="none" lIns="0" tIns="0" rIns="0" bIns="0" rtlCol="0" anchor="ctr" anchorCtr="0">
              <a:noAutofit/>
            </a:bodyPr>
            <a:lstStyle/>
            <a:p>
              <a:pPr algn="ctr">
                <a:spcAft>
                  <a:spcPts val="600"/>
                </a:spcAft>
              </a:pPr>
              <a:r>
                <a:rPr lang="lv-LV" sz="2800" b="1">
                  <a:solidFill>
                    <a:schemeClr val="accent4"/>
                  </a:solidFill>
                  <a:latin typeface="+mj-lt"/>
                </a:rPr>
                <a:t>+20,0%</a:t>
              </a:r>
              <a:endParaRPr lang="en-GB" sz="2800" b="1">
                <a:solidFill>
                  <a:schemeClr val="accent4"/>
                </a:solidFill>
                <a:latin typeface="+mj-lt"/>
              </a:endParaRPr>
            </a:p>
          </p:txBody>
        </p:sp>
      </p:grpSp>
    </p:spTree>
    <p:extLst>
      <p:ext uri="{BB962C8B-B14F-4D97-AF65-F5344CB8AC3E}">
        <p14:creationId xmlns:p14="http://schemas.microsoft.com/office/powerpoint/2010/main" val="23112662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34BC27-0D97-FCF5-B8BD-71044EFCE8FB}"/>
            </a:ext>
          </a:extLst>
        </p:cNvPr>
        <p:cNvGrpSpPr/>
        <p:nvPr/>
      </p:nvGrpSpPr>
      <p:grpSpPr>
        <a:xfrm>
          <a:off x="0" y="0"/>
          <a:ext cx="0" cy="0"/>
          <a:chOff x="0" y="0"/>
          <a:chExt cx="0" cy="0"/>
        </a:xfrm>
      </p:grpSpPr>
      <p:sp>
        <p:nvSpPr>
          <p:cNvPr id="15" name="Rectangle 14">
            <a:extLst>
              <a:ext uri="{FF2B5EF4-FFF2-40B4-BE49-F238E27FC236}">
                <a16:creationId xmlns:a16="http://schemas.microsoft.com/office/drawing/2014/main" id="{1BF0DA27-250A-7645-509E-2FFF54ACF526}"/>
              </a:ext>
            </a:extLst>
          </p:cNvPr>
          <p:cNvSpPr/>
          <p:nvPr/>
        </p:nvSpPr>
        <p:spPr>
          <a:xfrm>
            <a:off x="995364" y="1639361"/>
            <a:ext cx="1971119" cy="414475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lv-LV" sz="1500" err="1">
              <a:solidFill>
                <a:schemeClr val="bg1"/>
              </a:solidFill>
            </a:endParaRPr>
          </a:p>
        </p:txBody>
      </p:sp>
      <p:sp>
        <p:nvSpPr>
          <p:cNvPr id="10" name="Title 9">
            <a:extLst>
              <a:ext uri="{FF2B5EF4-FFF2-40B4-BE49-F238E27FC236}">
                <a16:creationId xmlns:a16="http://schemas.microsoft.com/office/drawing/2014/main" id="{FB978A2F-927F-7FB5-2F33-4C694FE32C2A}"/>
              </a:ext>
            </a:extLst>
          </p:cNvPr>
          <p:cNvSpPr>
            <a:spLocks noGrp="1"/>
          </p:cNvSpPr>
          <p:nvPr>
            <p:ph type="title"/>
          </p:nvPr>
        </p:nvSpPr>
        <p:spPr>
          <a:xfrm>
            <a:off x="995364" y="431800"/>
            <a:ext cx="10204450" cy="533400"/>
          </a:xfrm>
        </p:spPr>
        <p:txBody>
          <a:bodyPr/>
          <a:lstStyle/>
          <a:p>
            <a:r>
              <a:rPr lang="lv-LV" sz="3600">
                <a:solidFill>
                  <a:schemeClr val="accent4"/>
                </a:solidFill>
              </a:rPr>
              <a:t>Nozares pievienotās vērtības īpatsvars valsts IKP </a:t>
            </a:r>
            <a:r>
              <a:rPr lang="lv-LV" sz="3600">
                <a:solidFill>
                  <a:schemeClr val="tx2"/>
                </a:solidFill>
              </a:rPr>
              <a:t>būtu 8,0% bāzes, 7,4% samazinājuma, 5,0% kritiskā samazinājuma un 8,8% pieauguma scenārijā</a:t>
            </a:r>
            <a:endParaRPr lang="lv-LV" sz="3600" noProof="0">
              <a:solidFill>
                <a:schemeClr val="tx2"/>
              </a:solidFill>
            </a:endParaRPr>
          </a:p>
        </p:txBody>
      </p:sp>
      <p:sp>
        <p:nvSpPr>
          <p:cNvPr id="12" name="Text Placeholder 11">
            <a:extLst>
              <a:ext uri="{FF2B5EF4-FFF2-40B4-BE49-F238E27FC236}">
                <a16:creationId xmlns:a16="http://schemas.microsoft.com/office/drawing/2014/main" id="{19586234-FA0B-7D92-5DEF-4F10D81CE3A1}"/>
              </a:ext>
            </a:extLst>
          </p:cNvPr>
          <p:cNvSpPr>
            <a:spLocks noGrp="1"/>
          </p:cNvSpPr>
          <p:nvPr>
            <p:ph type="body" sz="quarter" idx="10"/>
          </p:nvPr>
        </p:nvSpPr>
        <p:spPr>
          <a:xfrm>
            <a:off x="1149267" y="1784140"/>
            <a:ext cx="1599513" cy="2246467"/>
          </a:xfrm>
        </p:spPr>
        <p:txBody>
          <a:bodyPr/>
          <a:lstStyle/>
          <a:p>
            <a:r>
              <a:rPr lang="lv-LV" sz="2000" noProof="0">
                <a:latin typeface="+mj-lt"/>
              </a:rPr>
              <a:t>Latvijas meža nozares radītā tiešā, netiešā un saistītā bruto pievienotā vērtība Latvijā dažādos mežizstrādes apjomu scenārijos, milj. EUR</a:t>
            </a:r>
          </a:p>
        </p:txBody>
      </p:sp>
      <p:sp>
        <p:nvSpPr>
          <p:cNvPr id="4" name="TextBox 3">
            <a:extLst>
              <a:ext uri="{FF2B5EF4-FFF2-40B4-BE49-F238E27FC236}">
                <a16:creationId xmlns:a16="http://schemas.microsoft.com/office/drawing/2014/main" id="{1FDC9253-9F8D-E2FF-B58B-5B1D19D8C21B}"/>
              </a:ext>
            </a:extLst>
          </p:cNvPr>
          <p:cNvSpPr txBox="1"/>
          <p:nvPr/>
        </p:nvSpPr>
        <p:spPr>
          <a:xfrm>
            <a:off x="995362" y="5893536"/>
            <a:ext cx="10196949" cy="215444"/>
          </a:xfrm>
          <a:prstGeom prst="rect">
            <a:avLst/>
          </a:prstGeom>
          <a:noFill/>
        </p:spPr>
        <p:txBody>
          <a:bodyPr wrap="square">
            <a:spAutoFit/>
          </a:bodyPr>
          <a:lstStyle/>
          <a:p>
            <a:pPr marL="540385" indent="-540385">
              <a:spcBef>
                <a:spcPts val="200"/>
              </a:spcBef>
            </a:pPr>
            <a:r>
              <a:rPr lang="lv-LV" sz="800" noProof="0">
                <a:solidFill>
                  <a:schemeClr val="tx2"/>
                </a:solidFill>
                <a:latin typeface="Arial" panose="020B0604020202020204" pitchFamily="34" charset="0"/>
                <a:ea typeface="Arial Unicode MS"/>
                <a:cs typeface="Times New Roman" panose="02020603050405020304" pitchFamily="18" charset="0"/>
              </a:rPr>
              <a:t>Avoti: KPMG analīze</a:t>
            </a:r>
          </a:p>
        </p:txBody>
      </p:sp>
      <p:grpSp>
        <p:nvGrpSpPr>
          <p:cNvPr id="2" name="Group 1">
            <a:extLst>
              <a:ext uri="{FF2B5EF4-FFF2-40B4-BE49-F238E27FC236}">
                <a16:creationId xmlns:a16="http://schemas.microsoft.com/office/drawing/2014/main" id="{EF20D217-9B28-2E70-A562-93A30B6712A2}"/>
              </a:ext>
            </a:extLst>
          </p:cNvPr>
          <p:cNvGrpSpPr/>
          <p:nvPr/>
        </p:nvGrpSpPr>
        <p:grpSpPr>
          <a:xfrm>
            <a:off x="3435783" y="1829792"/>
            <a:ext cx="7909158" cy="3624738"/>
            <a:chOff x="1566940" y="996945"/>
            <a:chExt cx="9632873" cy="4546601"/>
          </a:xfrm>
        </p:grpSpPr>
        <p:sp>
          <p:nvSpPr>
            <p:cNvPr id="3" name="Rectangle: Rounded Corners 2">
              <a:extLst>
                <a:ext uri="{FF2B5EF4-FFF2-40B4-BE49-F238E27FC236}">
                  <a16:creationId xmlns:a16="http://schemas.microsoft.com/office/drawing/2014/main" id="{577D1BA9-1C22-7992-1028-137B1934463A}"/>
                </a:ext>
              </a:extLst>
            </p:cNvPr>
            <p:cNvSpPr/>
            <p:nvPr/>
          </p:nvSpPr>
          <p:spPr>
            <a:xfrm>
              <a:off x="3104807" y="996945"/>
              <a:ext cx="8095006" cy="4546601"/>
            </a:xfrm>
            <a:prstGeom prst="roundRect">
              <a:avLst>
                <a:gd name="adj" fmla="val 7294"/>
              </a:avLst>
            </a:prstGeom>
            <a:solidFill>
              <a:schemeClr val="bg2">
                <a:alpha val="26000"/>
              </a:schemeClr>
            </a:solidFill>
            <a:ln w="12700">
              <a:solidFill>
                <a:schemeClr val="tx2"/>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err="1">
                <a:solidFill>
                  <a:schemeClr val="bg1"/>
                </a:solidFill>
              </a:endParaRPr>
            </a:p>
          </p:txBody>
        </p:sp>
        <p:sp>
          <p:nvSpPr>
            <p:cNvPr id="6" name="Rectangle 5">
              <a:extLst>
                <a:ext uri="{FF2B5EF4-FFF2-40B4-BE49-F238E27FC236}">
                  <a16:creationId xmlns:a16="http://schemas.microsoft.com/office/drawing/2014/main" id="{73E432FD-01F3-DA99-7362-4FD4DE980317}"/>
                </a:ext>
              </a:extLst>
            </p:cNvPr>
            <p:cNvSpPr/>
            <p:nvPr/>
          </p:nvSpPr>
          <p:spPr>
            <a:xfrm>
              <a:off x="3566651" y="1357692"/>
              <a:ext cx="1106129" cy="457200"/>
            </a:xfrm>
            <a:prstGeom prst="rect">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ctr"/>
              <a:r>
                <a:rPr lang="lv-LV" sz="1200" b="1">
                  <a:solidFill>
                    <a:schemeClr val="tx2"/>
                  </a:solidFill>
                </a:rPr>
                <a:t>13,1 milj. m</a:t>
              </a:r>
              <a:r>
                <a:rPr lang="lv-LV" sz="1200" b="1" baseline="30000">
                  <a:solidFill>
                    <a:schemeClr val="tx2"/>
                  </a:solidFill>
                </a:rPr>
                <a:t>3</a:t>
              </a:r>
              <a:endParaRPr lang="en-GB" sz="1200" b="1" baseline="30000" err="1">
                <a:solidFill>
                  <a:schemeClr val="tx2"/>
                </a:solidFill>
              </a:endParaRPr>
            </a:p>
          </p:txBody>
        </p:sp>
        <p:sp>
          <p:nvSpPr>
            <p:cNvPr id="7" name="Rectangle 6">
              <a:extLst>
                <a:ext uri="{FF2B5EF4-FFF2-40B4-BE49-F238E27FC236}">
                  <a16:creationId xmlns:a16="http://schemas.microsoft.com/office/drawing/2014/main" id="{8C11732E-98C1-4D8A-87CE-BAAEE2119C8C}"/>
                </a:ext>
              </a:extLst>
            </p:cNvPr>
            <p:cNvSpPr/>
            <p:nvPr/>
          </p:nvSpPr>
          <p:spPr>
            <a:xfrm>
              <a:off x="5542935" y="1360959"/>
              <a:ext cx="1106130" cy="457200"/>
            </a:xfrm>
            <a:prstGeom prst="rect">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ctr"/>
              <a:r>
                <a:rPr lang="lv-LV" sz="1200" b="1">
                  <a:solidFill>
                    <a:schemeClr val="tx2"/>
                  </a:solidFill>
                </a:rPr>
                <a:t>11,1 milj. m</a:t>
              </a:r>
              <a:r>
                <a:rPr lang="lv-LV" sz="1200" b="1" baseline="30000">
                  <a:solidFill>
                    <a:schemeClr val="tx2"/>
                  </a:solidFill>
                </a:rPr>
                <a:t>3</a:t>
              </a:r>
              <a:endParaRPr lang="en-GB" sz="1200" b="1" baseline="30000" err="1">
                <a:solidFill>
                  <a:schemeClr val="tx2"/>
                </a:solidFill>
              </a:endParaRPr>
            </a:p>
          </p:txBody>
        </p:sp>
        <p:sp>
          <p:nvSpPr>
            <p:cNvPr id="9" name="Rectangle 8">
              <a:extLst>
                <a:ext uri="{FF2B5EF4-FFF2-40B4-BE49-F238E27FC236}">
                  <a16:creationId xmlns:a16="http://schemas.microsoft.com/office/drawing/2014/main" id="{CE493F4F-BF27-6C65-2FBD-141165879CA5}"/>
                </a:ext>
              </a:extLst>
            </p:cNvPr>
            <p:cNvSpPr/>
            <p:nvPr/>
          </p:nvSpPr>
          <p:spPr>
            <a:xfrm>
              <a:off x="7520525" y="1357692"/>
              <a:ext cx="1106130" cy="457200"/>
            </a:xfrm>
            <a:prstGeom prst="rect">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ctr"/>
              <a:r>
                <a:rPr lang="lv-LV" sz="1200" b="1">
                  <a:solidFill>
                    <a:schemeClr val="tx2"/>
                  </a:solidFill>
                </a:rPr>
                <a:t>9,2 milj. m</a:t>
              </a:r>
              <a:r>
                <a:rPr lang="lv-LV" sz="1200" b="1" baseline="30000">
                  <a:solidFill>
                    <a:schemeClr val="tx2"/>
                  </a:solidFill>
                </a:rPr>
                <a:t>3</a:t>
              </a:r>
              <a:endParaRPr lang="en-GB" sz="1200" b="1" baseline="30000" err="1">
                <a:solidFill>
                  <a:schemeClr val="tx2"/>
                </a:solidFill>
              </a:endParaRPr>
            </a:p>
          </p:txBody>
        </p:sp>
        <p:sp>
          <p:nvSpPr>
            <p:cNvPr id="11" name="Rectangle 10">
              <a:extLst>
                <a:ext uri="{FF2B5EF4-FFF2-40B4-BE49-F238E27FC236}">
                  <a16:creationId xmlns:a16="http://schemas.microsoft.com/office/drawing/2014/main" id="{15E526B6-E9D6-B255-2A7F-54CD1968A655}"/>
                </a:ext>
              </a:extLst>
            </p:cNvPr>
            <p:cNvSpPr/>
            <p:nvPr/>
          </p:nvSpPr>
          <p:spPr>
            <a:xfrm>
              <a:off x="1566940" y="1360959"/>
              <a:ext cx="1106129" cy="4572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ctr"/>
              <a:r>
                <a:rPr lang="lv-LV" sz="1200" b="1">
                  <a:solidFill>
                    <a:schemeClr val="tx1"/>
                  </a:solidFill>
                </a:rPr>
                <a:t>16,0 milj. m</a:t>
              </a:r>
              <a:r>
                <a:rPr lang="lv-LV" sz="1200" b="1" baseline="30000">
                  <a:solidFill>
                    <a:schemeClr val="tx1"/>
                  </a:solidFill>
                </a:rPr>
                <a:t>3</a:t>
              </a:r>
              <a:endParaRPr lang="en-GB" sz="1200" b="1" baseline="30000" err="1">
                <a:solidFill>
                  <a:schemeClr val="tx1"/>
                </a:solidFill>
              </a:endParaRPr>
            </a:p>
          </p:txBody>
        </p:sp>
        <p:sp>
          <p:nvSpPr>
            <p:cNvPr id="13" name="Rectangle 12">
              <a:extLst>
                <a:ext uri="{FF2B5EF4-FFF2-40B4-BE49-F238E27FC236}">
                  <a16:creationId xmlns:a16="http://schemas.microsoft.com/office/drawing/2014/main" id="{8031DFD0-E246-602C-C11A-9F51D3296FCB}"/>
                </a:ext>
              </a:extLst>
            </p:cNvPr>
            <p:cNvSpPr/>
            <p:nvPr/>
          </p:nvSpPr>
          <p:spPr>
            <a:xfrm>
              <a:off x="9496810" y="1357692"/>
              <a:ext cx="1106130" cy="457200"/>
            </a:xfrm>
            <a:prstGeom prst="rect">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ctr"/>
              <a:r>
                <a:rPr lang="lv-LV" sz="1200" b="1">
                  <a:solidFill>
                    <a:schemeClr val="tx2"/>
                  </a:solidFill>
                </a:rPr>
                <a:t>15,7 milj. m</a:t>
              </a:r>
              <a:r>
                <a:rPr lang="lv-LV" sz="1200" b="1" baseline="30000">
                  <a:solidFill>
                    <a:schemeClr val="tx2"/>
                  </a:solidFill>
                </a:rPr>
                <a:t>3</a:t>
              </a:r>
              <a:endParaRPr lang="en-GB" sz="1200" b="1" baseline="30000" err="1">
                <a:solidFill>
                  <a:schemeClr val="tx2"/>
                </a:solidFill>
              </a:endParaRPr>
            </a:p>
          </p:txBody>
        </p:sp>
      </p:grpSp>
      <p:graphicFrame>
        <p:nvGraphicFramePr>
          <p:cNvPr id="14" name="Chart 13">
            <a:extLst>
              <a:ext uri="{FF2B5EF4-FFF2-40B4-BE49-F238E27FC236}">
                <a16:creationId xmlns:a16="http://schemas.microsoft.com/office/drawing/2014/main" id="{3783F21A-C5E6-5F8C-A29B-F09DE846FD31}"/>
              </a:ext>
            </a:extLst>
          </p:cNvPr>
          <p:cNvGraphicFramePr>
            <a:graphicFrameLocks/>
          </p:cNvGraphicFramePr>
          <p:nvPr>
            <p:extLst>
              <p:ext uri="{D42A27DB-BD31-4B8C-83A1-F6EECF244321}">
                <p14:modId xmlns:p14="http://schemas.microsoft.com/office/powerpoint/2010/main" val="2479370583"/>
              </p:ext>
            </p:extLst>
          </p:nvPr>
        </p:nvGraphicFramePr>
        <p:xfrm>
          <a:off x="2966482" y="2095575"/>
          <a:ext cx="8378457" cy="3624738"/>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292809163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CE15DBB-2F49-4A00-F2B0-993E2007556B}"/>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BE6751EA-F5FF-5D61-ED59-AEF5F517FCBD}"/>
              </a:ext>
            </a:extLst>
          </p:cNvPr>
          <p:cNvSpPr>
            <a:spLocks noGrp="1"/>
          </p:cNvSpPr>
          <p:nvPr>
            <p:ph type="title"/>
          </p:nvPr>
        </p:nvSpPr>
        <p:spPr>
          <a:xfrm>
            <a:off x="995364" y="431800"/>
            <a:ext cx="10204450" cy="712042"/>
          </a:xfrm>
        </p:spPr>
        <p:txBody>
          <a:bodyPr/>
          <a:lstStyle/>
          <a:p>
            <a:r>
              <a:rPr lang="lv-LV" sz="3600" noProof="0"/>
              <a:t>Mežizstrādes apjomu -15% un +20% </a:t>
            </a:r>
            <a:r>
              <a:rPr lang="lv-LV" sz="3600" noProof="0">
                <a:solidFill>
                  <a:schemeClr val="accent4"/>
                </a:solidFill>
              </a:rPr>
              <a:t>izmaiņas visbūtiskāk ietekmē </a:t>
            </a:r>
            <a:r>
              <a:rPr lang="lv-LV" sz="3600" noProof="0"/>
              <a:t>meža nozares radīto bruto </a:t>
            </a:r>
            <a:r>
              <a:rPr lang="lv-LV" sz="3600" noProof="0">
                <a:solidFill>
                  <a:schemeClr val="accent4"/>
                </a:solidFill>
              </a:rPr>
              <a:t>pievienoto vērtību reģionos ārpus Rīgas</a:t>
            </a:r>
          </a:p>
        </p:txBody>
      </p:sp>
      <p:sp>
        <p:nvSpPr>
          <p:cNvPr id="4" name="TextBox 3">
            <a:extLst>
              <a:ext uri="{FF2B5EF4-FFF2-40B4-BE49-F238E27FC236}">
                <a16:creationId xmlns:a16="http://schemas.microsoft.com/office/drawing/2014/main" id="{689CCE60-1166-FFE6-9370-DF175856FE8A}"/>
              </a:ext>
            </a:extLst>
          </p:cNvPr>
          <p:cNvSpPr txBox="1"/>
          <p:nvPr/>
        </p:nvSpPr>
        <p:spPr>
          <a:xfrm>
            <a:off x="995362" y="5893536"/>
            <a:ext cx="10196949" cy="215444"/>
          </a:xfrm>
          <a:prstGeom prst="rect">
            <a:avLst/>
          </a:prstGeom>
          <a:noFill/>
        </p:spPr>
        <p:txBody>
          <a:bodyPr wrap="square">
            <a:spAutoFit/>
          </a:bodyPr>
          <a:lstStyle/>
          <a:p>
            <a:pPr marL="540385" indent="-540385">
              <a:spcBef>
                <a:spcPts val="200"/>
              </a:spcBef>
            </a:pPr>
            <a:r>
              <a:rPr lang="lv-LV" sz="800" noProof="0">
                <a:solidFill>
                  <a:schemeClr val="tx2"/>
                </a:solidFill>
                <a:latin typeface="Arial" panose="020B0604020202020204" pitchFamily="34" charset="0"/>
                <a:ea typeface="Arial Unicode MS"/>
                <a:cs typeface="Times New Roman" panose="02020603050405020304" pitchFamily="18" charset="0"/>
              </a:rPr>
              <a:t>Avoti: KPMG analīze</a:t>
            </a:r>
          </a:p>
        </p:txBody>
      </p:sp>
      <p:sp>
        <p:nvSpPr>
          <p:cNvPr id="5" name="Rectangle 4">
            <a:extLst>
              <a:ext uri="{FF2B5EF4-FFF2-40B4-BE49-F238E27FC236}">
                <a16:creationId xmlns:a16="http://schemas.microsoft.com/office/drawing/2014/main" id="{723A2EB0-8596-02C4-0134-3CD483378B5C}"/>
              </a:ext>
            </a:extLst>
          </p:cNvPr>
          <p:cNvSpPr/>
          <p:nvPr/>
        </p:nvSpPr>
        <p:spPr>
          <a:xfrm>
            <a:off x="995364" y="1639361"/>
            <a:ext cx="1971119" cy="414475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lv-LV" sz="1500" err="1">
              <a:solidFill>
                <a:schemeClr val="bg1"/>
              </a:solidFill>
            </a:endParaRPr>
          </a:p>
        </p:txBody>
      </p:sp>
      <p:sp>
        <p:nvSpPr>
          <p:cNvPr id="12" name="Text Placeholder 11">
            <a:extLst>
              <a:ext uri="{FF2B5EF4-FFF2-40B4-BE49-F238E27FC236}">
                <a16:creationId xmlns:a16="http://schemas.microsoft.com/office/drawing/2014/main" id="{A1015E1C-FB8B-E749-BC4C-FA820B3D874E}"/>
              </a:ext>
            </a:extLst>
          </p:cNvPr>
          <p:cNvSpPr>
            <a:spLocks noGrp="1"/>
          </p:cNvSpPr>
          <p:nvPr>
            <p:ph type="body" sz="quarter" idx="10"/>
          </p:nvPr>
        </p:nvSpPr>
        <p:spPr>
          <a:xfrm>
            <a:off x="1133357" y="1790442"/>
            <a:ext cx="1705537" cy="2898515"/>
          </a:xfrm>
        </p:spPr>
        <p:txBody>
          <a:bodyPr/>
          <a:lstStyle/>
          <a:p>
            <a:r>
              <a:rPr lang="lv-LV" sz="2000" noProof="0">
                <a:latin typeface="+mj-lt"/>
              </a:rPr>
              <a:t>Latvijas meža nozares Latvijas statistiskajos reģionos radītā tiešā, netiešā un saistītā bruto pievienotā vērtība dažādos mežizstrādes apjomu scenārijos, milj. EUR, un % pieaugums vai samazinājums pret bāzes scenāriju</a:t>
            </a:r>
          </a:p>
        </p:txBody>
      </p:sp>
      <p:grpSp>
        <p:nvGrpSpPr>
          <p:cNvPr id="6" name="Group 5">
            <a:extLst>
              <a:ext uri="{FF2B5EF4-FFF2-40B4-BE49-F238E27FC236}">
                <a16:creationId xmlns:a16="http://schemas.microsoft.com/office/drawing/2014/main" id="{A365ED06-B272-5101-6372-B6B152255CBA}"/>
              </a:ext>
            </a:extLst>
          </p:cNvPr>
          <p:cNvGrpSpPr/>
          <p:nvPr/>
        </p:nvGrpSpPr>
        <p:grpSpPr>
          <a:xfrm>
            <a:off x="2976887" y="1639361"/>
            <a:ext cx="9303718" cy="4237564"/>
            <a:chOff x="995363" y="1330325"/>
            <a:chExt cx="10204449" cy="4546600"/>
          </a:xfrm>
        </p:grpSpPr>
        <p:graphicFrame>
          <p:nvGraphicFramePr>
            <p:cNvPr id="7" name="Chart 6">
              <a:extLst>
                <a:ext uri="{FF2B5EF4-FFF2-40B4-BE49-F238E27FC236}">
                  <a16:creationId xmlns:a16="http://schemas.microsoft.com/office/drawing/2014/main" id="{018C3050-D390-BCFB-E2F4-6CC52DD490E7}"/>
                </a:ext>
              </a:extLst>
            </p:cNvPr>
            <p:cNvGraphicFramePr>
              <a:graphicFrameLocks/>
            </p:cNvGraphicFramePr>
            <p:nvPr>
              <p:extLst>
                <p:ext uri="{D42A27DB-BD31-4B8C-83A1-F6EECF244321}">
                  <p14:modId xmlns:p14="http://schemas.microsoft.com/office/powerpoint/2010/main" val="2639624466"/>
                </p:ext>
              </p:extLst>
            </p:nvPr>
          </p:nvGraphicFramePr>
          <p:xfrm>
            <a:off x="995363" y="1330325"/>
            <a:ext cx="10204449" cy="4546600"/>
          </p:xfrm>
          <a:graphic>
            <a:graphicData uri="http://schemas.openxmlformats.org/drawingml/2006/chart">
              <c:chart xmlns:c="http://schemas.openxmlformats.org/drawingml/2006/chart" xmlns:r="http://schemas.openxmlformats.org/officeDocument/2006/relationships" r:id="rId3"/>
            </a:graphicData>
          </a:graphic>
        </p:graphicFrame>
        <p:sp>
          <p:nvSpPr>
            <p:cNvPr id="8" name="TextBox 7">
              <a:extLst>
                <a:ext uri="{FF2B5EF4-FFF2-40B4-BE49-F238E27FC236}">
                  <a16:creationId xmlns:a16="http://schemas.microsoft.com/office/drawing/2014/main" id="{1097EF54-5693-D345-A0F4-E2C0E82396B2}"/>
                </a:ext>
              </a:extLst>
            </p:cNvPr>
            <p:cNvSpPr txBox="1"/>
            <p:nvPr/>
          </p:nvSpPr>
          <p:spPr>
            <a:xfrm>
              <a:off x="3950493" y="2266946"/>
              <a:ext cx="509588" cy="219075"/>
            </a:xfrm>
            <a:prstGeom prst="rect">
              <a:avLst/>
            </a:prstGeom>
          </p:spPr>
          <p:txBody>
            <a:bodyPr vert="horz" wrap="none" lIns="0" tIns="0" rIns="0" bIns="0" rtlCol="0" anchor="ctr" anchorCtr="0">
              <a:noAutofit/>
            </a:bodyPr>
            <a:lstStyle/>
            <a:p>
              <a:pPr algn="ctr">
                <a:spcAft>
                  <a:spcPts val="600"/>
                </a:spcAft>
              </a:pPr>
              <a:r>
                <a:rPr lang="lv-LV" sz="2000" b="1">
                  <a:solidFill>
                    <a:schemeClr val="accent1"/>
                  </a:solidFill>
                  <a:latin typeface="+mj-lt"/>
                </a:rPr>
                <a:t>+9,0%</a:t>
              </a:r>
              <a:endParaRPr lang="en-GB" sz="2000" b="1">
                <a:solidFill>
                  <a:schemeClr val="accent1"/>
                </a:solidFill>
                <a:latin typeface="+mj-lt"/>
              </a:endParaRPr>
            </a:p>
          </p:txBody>
        </p:sp>
        <p:sp>
          <p:nvSpPr>
            <p:cNvPr id="9" name="TextBox 8">
              <a:extLst>
                <a:ext uri="{FF2B5EF4-FFF2-40B4-BE49-F238E27FC236}">
                  <a16:creationId xmlns:a16="http://schemas.microsoft.com/office/drawing/2014/main" id="{DBACAA26-3F02-2A3C-C970-B627D928CA77}"/>
                </a:ext>
              </a:extLst>
            </p:cNvPr>
            <p:cNvSpPr txBox="1"/>
            <p:nvPr/>
          </p:nvSpPr>
          <p:spPr>
            <a:xfrm>
              <a:off x="6126956" y="2266942"/>
              <a:ext cx="509588" cy="219075"/>
            </a:xfrm>
            <a:prstGeom prst="rect">
              <a:avLst/>
            </a:prstGeom>
          </p:spPr>
          <p:txBody>
            <a:bodyPr vert="horz" wrap="none" lIns="0" tIns="0" rIns="0" bIns="0" rtlCol="0" anchor="ctr" anchorCtr="0">
              <a:noAutofit/>
            </a:bodyPr>
            <a:lstStyle/>
            <a:p>
              <a:pPr algn="ctr">
                <a:spcAft>
                  <a:spcPts val="600"/>
                </a:spcAft>
              </a:pPr>
              <a:r>
                <a:rPr lang="lv-LV" sz="2000" b="1">
                  <a:solidFill>
                    <a:schemeClr val="tx2"/>
                  </a:solidFill>
                  <a:latin typeface="+mj-lt"/>
                </a:rPr>
                <a:t>+10,9%</a:t>
              </a:r>
              <a:endParaRPr lang="en-GB" sz="2000" b="1">
                <a:solidFill>
                  <a:schemeClr val="tx2"/>
                </a:solidFill>
                <a:latin typeface="+mj-lt"/>
              </a:endParaRPr>
            </a:p>
          </p:txBody>
        </p:sp>
        <p:sp>
          <p:nvSpPr>
            <p:cNvPr id="11" name="TextBox 10">
              <a:extLst>
                <a:ext uri="{FF2B5EF4-FFF2-40B4-BE49-F238E27FC236}">
                  <a16:creationId xmlns:a16="http://schemas.microsoft.com/office/drawing/2014/main" id="{571B632F-87B0-F7D0-3937-D1E845B7D11D}"/>
                </a:ext>
              </a:extLst>
            </p:cNvPr>
            <p:cNvSpPr txBox="1"/>
            <p:nvPr/>
          </p:nvSpPr>
          <p:spPr>
            <a:xfrm>
              <a:off x="7412831" y="2266942"/>
              <a:ext cx="509588" cy="219075"/>
            </a:xfrm>
            <a:prstGeom prst="rect">
              <a:avLst/>
            </a:prstGeom>
          </p:spPr>
          <p:txBody>
            <a:bodyPr vert="horz" wrap="none" lIns="0" tIns="0" rIns="0" bIns="0" rtlCol="0" anchor="ctr" anchorCtr="0">
              <a:noAutofit/>
            </a:bodyPr>
            <a:lstStyle/>
            <a:p>
              <a:pPr algn="ctr">
                <a:spcAft>
                  <a:spcPts val="600"/>
                </a:spcAft>
              </a:pPr>
              <a:r>
                <a:rPr lang="lv-LV" sz="2000" b="1">
                  <a:solidFill>
                    <a:schemeClr val="accent4"/>
                  </a:solidFill>
                  <a:latin typeface="+mj-lt"/>
                </a:rPr>
                <a:t>+11,3%</a:t>
              </a:r>
              <a:endParaRPr lang="en-GB" sz="2000" b="1">
                <a:solidFill>
                  <a:schemeClr val="accent4"/>
                </a:solidFill>
                <a:latin typeface="+mj-lt"/>
              </a:endParaRPr>
            </a:p>
          </p:txBody>
        </p:sp>
        <p:sp>
          <p:nvSpPr>
            <p:cNvPr id="13" name="TextBox 12">
              <a:extLst>
                <a:ext uri="{FF2B5EF4-FFF2-40B4-BE49-F238E27FC236}">
                  <a16:creationId xmlns:a16="http://schemas.microsoft.com/office/drawing/2014/main" id="{BF4F0DA3-0937-FF34-247C-43D05844A730}"/>
                </a:ext>
              </a:extLst>
            </p:cNvPr>
            <p:cNvSpPr txBox="1"/>
            <p:nvPr/>
          </p:nvSpPr>
          <p:spPr>
            <a:xfrm>
              <a:off x="8572500" y="2266941"/>
              <a:ext cx="509588" cy="219075"/>
            </a:xfrm>
            <a:prstGeom prst="rect">
              <a:avLst/>
            </a:prstGeom>
          </p:spPr>
          <p:txBody>
            <a:bodyPr vert="horz" wrap="none" lIns="0" tIns="0" rIns="0" bIns="0" rtlCol="0" anchor="ctr" anchorCtr="0">
              <a:noAutofit/>
            </a:bodyPr>
            <a:lstStyle/>
            <a:p>
              <a:pPr algn="ctr">
                <a:spcAft>
                  <a:spcPts val="600"/>
                </a:spcAft>
              </a:pPr>
              <a:r>
                <a:rPr lang="lv-LV" sz="2000" b="1">
                  <a:solidFill>
                    <a:schemeClr val="accent5"/>
                  </a:solidFill>
                  <a:latin typeface="+mj-lt"/>
                </a:rPr>
                <a:t>+10,7%</a:t>
              </a:r>
              <a:endParaRPr lang="en-GB" sz="2000" b="1">
                <a:solidFill>
                  <a:schemeClr val="accent5"/>
                </a:solidFill>
                <a:latin typeface="+mj-lt"/>
              </a:endParaRPr>
            </a:p>
          </p:txBody>
        </p:sp>
        <p:sp>
          <p:nvSpPr>
            <p:cNvPr id="14" name="TextBox 13">
              <a:extLst>
                <a:ext uri="{FF2B5EF4-FFF2-40B4-BE49-F238E27FC236}">
                  <a16:creationId xmlns:a16="http://schemas.microsoft.com/office/drawing/2014/main" id="{FF426C44-9CBB-AAEA-1785-A6AF655D462F}"/>
                </a:ext>
              </a:extLst>
            </p:cNvPr>
            <p:cNvSpPr txBox="1"/>
            <p:nvPr/>
          </p:nvSpPr>
          <p:spPr>
            <a:xfrm>
              <a:off x="9286875" y="2266940"/>
              <a:ext cx="509588" cy="219075"/>
            </a:xfrm>
            <a:prstGeom prst="rect">
              <a:avLst/>
            </a:prstGeom>
          </p:spPr>
          <p:txBody>
            <a:bodyPr vert="horz" wrap="none" lIns="0" tIns="0" rIns="0" bIns="0" rtlCol="0" anchor="ctr" anchorCtr="0">
              <a:noAutofit/>
            </a:bodyPr>
            <a:lstStyle/>
            <a:p>
              <a:pPr algn="ctr">
                <a:spcAft>
                  <a:spcPts val="600"/>
                </a:spcAft>
              </a:pPr>
              <a:r>
                <a:rPr lang="lv-LV" sz="2000" b="1">
                  <a:solidFill>
                    <a:schemeClr val="accent6"/>
                  </a:solidFill>
                  <a:latin typeface="+mj-lt"/>
                </a:rPr>
                <a:t>+11,9%</a:t>
              </a:r>
              <a:endParaRPr lang="en-GB" sz="2000" b="1">
                <a:solidFill>
                  <a:schemeClr val="accent6"/>
                </a:solidFill>
                <a:latin typeface="+mj-lt"/>
              </a:endParaRPr>
            </a:p>
          </p:txBody>
        </p:sp>
        <p:sp>
          <p:nvSpPr>
            <p:cNvPr id="15" name="TextBox 14">
              <a:extLst>
                <a:ext uri="{FF2B5EF4-FFF2-40B4-BE49-F238E27FC236}">
                  <a16:creationId xmlns:a16="http://schemas.microsoft.com/office/drawing/2014/main" id="{E173F3A1-67B9-4074-A9BB-C5FEE7AC4DEE}"/>
                </a:ext>
              </a:extLst>
            </p:cNvPr>
            <p:cNvSpPr txBox="1"/>
            <p:nvPr/>
          </p:nvSpPr>
          <p:spPr>
            <a:xfrm>
              <a:off x="3814762" y="3203575"/>
              <a:ext cx="509588" cy="219075"/>
            </a:xfrm>
            <a:prstGeom prst="rect">
              <a:avLst/>
            </a:prstGeom>
          </p:spPr>
          <p:txBody>
            <a:bodyPr vert="horz" wrap="none" lIns="0" tIns="0" rIns="0" bIns="0" rtlCol="0" anchor="ctr" anchorCtr="0">
              <a:noAutofit/>
            </a:bodyPr>
            <a:lstStyle/>
            <a:p>
              <a:pPr algn="ctr">
                <a:spcAft>
                  <a:spcPts val="600"/>
                </a:spcAft>
              </a:pPr>
              <a:r>
                <a:rPr lang="lv-LV" sz="2000" b="1">
                  <a:solidFill>
                    <a:schemeClr val="accent1"/>
                  </a:solidFill>
                  <a:latin typeface="+mj-lt"/>
                </a:rPr>
                <a:t>-6,7%</a:t>
              </a:r>
              <a:endParaRPr lang="en-GB" sz="2000" b="1">
                <a:solidFill>
                  <a:schemeClr val="accent1"/>
                </a:solidFill>
                <a:latin typeface="+mj-lt"/>
              </a:endParaRPr>
            </a:p>
          </p:txBody>
        </p:sp>
        <p:sp>
          <p:nvSpPr>
            <p:cNvPr id="16" name="TextBox 15">
              <a:extLst>
                <a:ext uri="{FF2B5EF4-FFF2-40B4-BE49-F238E27FC236}">
                  <a16:creationId xmlns:a16="http://schemas.microsoft.com/office/drawing/2014/main" id="{36EEF832-CDCA-4128-755F-E26C1CA0BBEB}"/>
                </a:ext>
              </a:extLst>
            </p:cNvPr>
            <p:cNvSpPr txBox="1"/>
            <p:nvPr/>
          </p:nvSpPr>
          <p:spPr>
            <a:xfrm>
              <a:off x="5834062" y="3203573"/>
              <a:ext cx="509588" cy="219075"/>
            </a:xfrm>
            <a:prstGeom prst="rect">
              <a:avLst/>
            </a:prstGeom>
          </p:spPr>
          <p:txBody>
            <a:bodyPr vert="horz" wrap="none" lIns="0" tIns="0" rIns="0" bIns="0" rtlCol="0" anchor="ctr" anchorCtr="0">
              <a:noAutofit/>
            </a:bodyPr>
            <a:lstStyle/>
            <a:p>
              <a:pPr algn="ctr">
                <a:spcAft>
                  <a:spcPts val="600"/>
                </a:spcAft>
              </a:pPr>
              <a:r>
                <a:rPr lang="lv-LV" sz="2000" b="1">
                  <a:solidFill>
                    <a:schemeClr val="tx2"/>
                  </a:solidFill>
                  <a:latin typeface="+mj-lt"/>
                </a:rPr>
                <a:t>-8,2%</a:t>
              </a:r>
              <a:endParaRPr lang="en-GB" sz="2000" b="1">
                <a:solidFill>
                  <a:schemeClr val="tx2"/>
                </a:solidFill>
                <a:latin typeface="+mj-lt"/>
              </a:endParaRPr>
            </a:p>
          </p:txBody>
        </p:sp>
        <p:sp>
          <p:nvSpPr>
            <p:cNvPr id="17" name="TextBox 16">
              <a:extLst>
                <a:ext uri="{FF2B5EF4-FFF2-40B4-BE49-F238E27FC236}">
                  <a16:creationId xmlns:a16="http://schemas.microsoft.com/office/drawing/2014/main" id="{FEA53337-27C1-9C76-63F0-5838B8D4B7B4}"/>
                </a:ext>
              </a:extLst>
            </p:cNvPr>
            <p:cNvSpPr txBox="1"/>
            <p:nvPr/>
          </p:nvSpPr>
          <p:spPr>
            <a:xfrm>
              <a:off x="7029449" y="3203572"/>
              <a:ext cx="509588" cy="219075"/>
            </a:xfrm>
            <a:prstGeom prst="rect">
              <a:avLst/>
            </a:prstGeom>
          </p:spPr>
          <p:txBody>
            <a:bodyPr vert="horz" wrap="none" lIns="0" tIns="0" rIns="0" bIns="0" rtlCol="0" anchor="ctr" anchorCtr="0">
              <a:noAutofit/>
            </a:bodyPr>
            <a:lstStyle/>
            <a:p>
              <a:pPr algn="ctr">
                <a:spcAft>
                  <a:spcPts val="600"/>
                </a:spcAft>
              </a:pPr>
              <a:r>
                <a:rPr lang="lv-LV" sz="2000" b="1">
                  <a:solidFill>
                    <a:schemeClr val="accent4"/>
                  </a:solidFill>
                  <a:latin typeface="+mj-lt"/>
                </a:rPr>
                <a:t>-8,5%</a:t>
              </a:r>
              <a:endParaRPr lang="en-GB" sz="2000" b="1">
                <a:solidFill>
                  <a:schemeClr val="accent4"/>
                </a:solidFill>
                <a:latin typeface="+mj-lt"/>
              </a:endParaRPr>
            </a:p>
          </p:txBody>
        </p:sp>
        <p:sp>
          <p:nvSpPr>
            <p:cNvPr id="18" name="TextBox 17">
              <a:extLst>
                <a:ext uri="{FF2B5EF4-FFF2-40B4-BE49-F238E27FC236}">
                  <a16:creationId xmlns:a16="http://schemas.microsoft.com/office/drawing/2014/main" id="{8204F47A-10E0-FCA0-3DB0-4EB3A0332025}"/>
                </a:ext>
              </a:extLst>
            </p:cNvPr>
            <p:cNvSpPr txBox="1"/>
            <p:nvPr/>
          </p:nvSpPr>
          <p:spPr>
            <a:xfrm>
              <a:off x="8024812" y="3203571"/>
              <a:ext cx="509588" cy="219075"/>
            </a:xfrm>
            <a:prstGeom prst="rect">
              <a:avLst/>
            </a:prstGeom>
          </p:spPr>
          <p:txBody>
            <a:bodyPr vert="horz" wrap="none" lIns="0" tIns="0" rIns="0" bIns="0" rtlCol="0" anchor="ctr" anchorCtr="0">
              <a:noAutofit/>
            </a:bodyPr>
            <a:lstStyle/>
            <a:p>
              <a:pPr algn="ctr">
                <a:spcAft>
                  <a:spcPts val="600"/>
                </a:spcAft>
              </a:pPr>
              <a:r>
                <a:rPr lang="lv-LV" sz="2000" b="1">
                  <a:solidFill>
                    <a:schemeClr val="accent5"/>
                  </a:solidFill>
                  <a:latin typeface="+mj-lt"/>
                </a:rPr>
                <a:t>-8,0%</a:t>
              </a:r>
              <a:endParaRPr lang="en-GB" sz="2000" b="1">
                <a:solidFill>
                  <a:schemeClr val="accent5"/>
                </a:solidFill>
                <a:latin typeface="+mj-lt"/>
              </a:endParaRPr>
            </a:p>
          </p:txBody>
        </p:sp>
        <p:sp>
          <p:nvSpPr>
            <p:cNvPr id="19" name="TextBox 18">
              <a:extLst>
                <a:ext uri="{FF2B5EF4-FFF2-40B4-BE49-F238E27FC236}">
                  <a16:creationId xmlns:a16="http://schemas.microsoft.com/office/drawing/2014/main" id="{13892FD0-4747-813E-6F02-A81E6D25FDC4}"/>
                </a:ext>
              </a:extLst>
            </p:cNvPr>
            <p:cNvSpPr txBox="1"/>
            <p:nvPr/>
          </p:nvSpPr>
          <p:spPr>
            <a:xfrm>
              <a:off x="8698706" y="3203570"/>
              <a:ext cx="509588" cy="219075"/>
            </a:xfrm>
            <a:prstGeom prst="rect">
              <a:avLst/>
            </a:prstGeom>
          </p:spPr>
          <p:txBody>
            <a:bodyPr vert="horz" wrap="none" lIns="0" tIns="0" rIns="0" bIns="0" rtlCol="0" anchor="ctr" anchorCtr="0">
              <a:noAutofit/>
            </a:bodyPr>
            <a:lstStyle/>
            <a:p>
              <a:pPr algn="ctr">
                <a:spcAft>
                  <a:spcPts val="600"/>
                </a:spcAft>
              </a:pPr>
              <a:r>
                <a:rPr lang="lv-LV" sz="2000" b="1">
                  <a:solidFill>
                    <a:schemeClr val="accent6"/>
                  </a:solidFill>
                  <a:latin typeface="+mj-lt"/>
                </a:rPr>
                <a:t>-8,9%</a:t>
              </a:r>
              <a:endParaRPr lang="en-GB" sz="2000" b="1">
                <a:solidFill>
                  <a:schemeClr val="accent6"/>
                </a:solidFill>
                <a:latin typeface="+mj-lt"/>
              </a:endParaRPr>
            </a:p>
          </p:txBody>
        </p:sp>
        <p:sp>
          <p:nvSpPr>
            <p:cNvPr id="20" name="TextBox 19">
              <a:extLst>
                <a:ext uri="{FF2B5EF4-FFF2-40B4-BE49-F238E27FC236}">
                  <a16:creationId xmlns:a16="http://schemas.microsoft.com/office/drawing/2014/main" id="{4AF59EAD-B028-F5C0-DF8E-93B8086F9D11}"/>
                </a:ext>
              </a:extLst>
            </p:cNvPr>
            <p:cNvSpPr txBox="1"/>
            <p:nvPr/>
          </p:nvSpPr>
          <p:spPr>
            <a:xfrm>
              <a:off x="3436143" y="4140189"/>
              <a:ext cx="509588" cy="219075"/>
            </a:xfrm>
            <a:prstGeom prst="rect">
              <a:avLst/>
            </a:prstGeom>
          </p:spPr>
          <p:txBody>
            <a:bodyPr vert="horz" wrap="none" lIns="0" tIns="0" rIns="0" bIns="0" rtlCol="0" anchor="ctr" anchorCtr="0">
              <a:noAutofit/>
            </a:bodyPr>
            <a:lstStyle/>
            <a:p>
              <a:pPr algn="ctr">
                <a:spcAft>
                  <a:spcPts val="600"/>
                </a:spcAft>
              </a:pPr>
              <a:r>
                <a:rPr lang="lv-LV" sz="2000" b="1">
                  <a:solidFill>
                    <a:schemeClr val="accent1"/>
                  </a:solidFill>
                  <a:latin typeface="+mj-lt"/>
                </a:rPr>
                <a:t>-43,5%</a:t>
              </a:r>
              <a:endParaRPr lang="en-GB" sz="2000" b="1">
                <a:solidFill>
                  <a:schemeClr val="accent1"/>
                </a:solidFill>
                <a:latin typeface="+mj-lt"/>
              </a:endParaRPr>
            </a:p>
          </p:txBody>
        </p:sp>
        <p:sp>
          <p:nvSpPr>
            <p:cNvPr id="21" name="TextBox 20">
              <a:extLst>
                <a:ext uri="{FF2B5EF4-FFF2-40B4-BE49-F238E27FC236}">
                  <a16:creationId xmlns:a16="http://schemas.microsoft.com/office/drawing/2014/main" id="{13CB7755-DDB2-C7F7-A02A-FC7DFF82BD6E}"/>
                </a:ext>
              </a:extLst>
            </p:cNvPr>
            <p:cNvSpPr txBox="1"/>
            <p:nvPr/>
          </p:nvSpPr>
          <p:spPr>
            <a:xfrm>
              <a:off x="5005783" y="4146518"/>
              <a:ext cx="509588" cy="219075"/>
            </a:xfrm>
            <a:prstGeom prst="rect">
              <a:avLst/>
            </a:prstGeom>
          </p:spPr>
          <p:txBody>
            <a:bodyPr vert="horz" wrap="none" lIns="0" tIns="0" rIns="0" bIns="0" rtlCol="0" anchor="ctr" anchorCtr="0">
              <a:noAutofit/>
            </a:bodyPr>
            <a:lstStyle/>
            <a:p>
              <a:pPr algn="ctr">
                <a:spcAft>
                  <a:spcPts val="600"/>
                </a:spcAft>
              </a:pPr>
              <a:r>
                <a:rPr lang="lv-LV" sz="2000" b="1">
                  <a:solidFill>
                    <a:schemeClr val="tx2"/>
                  </a:solidFill>
                  <a:latin typeface="+mj-lt"/>
                </a:rPr>
                <a:t>-31,4%</a:t>
              </a:r>
              <a:endParaRPr lang="en-GB" sz="2000" b="1">
                <a:solidFill>
                  <a:schemeClr val="tx2"/>
                </a:solidFill>
                <a:latin typeface="+mj-lt"/>
              </a:endParaRPr>
            </a:p>
          </p:txBody>
        </p:sp>
        <p:sp>
          <p:nvSpPr>
            <p:cNvPr id="22" name="TextBox 21">
              <a:extLst>
                <a:ext uri="{FF2B5EF4-FFF2-40B4-BE49-F238E27FC236}">
                  <a16:creationId xmlns:a16="http://schemas.microsoft.com/office/drawing/2014/main" id="{B184A84C-9B2C-5DA9-F613-5EBDD559581D}"/>
                </a:ext>
              </a:extLst>
            </p:cNvPr>
            <p:cNvSpPr txBox="1"/>
            <p:nvPr/>
          </p:nvSpPr>
          <p:spPr>
            <a:xfrm>
              <a:off x="6015829" y="4140183"/>
              <a:ext cx="509588" cy="219075"/>
            </a:xfrm>
            <a:prstGeom prst="rect">
              <a:avLst/>
            </a:prstGeom>
          </p:spPr>
          <p:txBody>
            <a:bodyPr vert="horz" wrap="none" lIns="0" tIns="0" rIns="0" bIns="0" rtlCol="0" anchor="ctr" anchorCtr="0">
              <a:noAutofit/>
            </a:bodyPr>
            <a:lstStyle/>
            <a:p>
              <a:pPr algn="ctr">
                <a:spcAft>
                  <a:spcPts val="600"/>
                </a:spcAft>
              </a:pPr>
              <a:r>
                <a:rPr lang="lv-LV" sz="2000" b="1">
                  <a:solidFill>
                    <a:schemeClr val="accent4"/>
                  </a:solidFill>
                  <a:latin typeface="+mj-lt"/>
                </a:rPr>
                <a:t>-33,4%</a:t>
              </a:r>
              <a:endParaRPr lang="en-GB" sz="2000" b="1">
                <a:solidFill>
                  <a:schemeClr val="accent4"/>
                </a:solidFill>
                <a:latin typeface="+mj-lt"/>
              </a:endParaRPr>
            </a:p>
          </p:txBody>
        </p:sp>
        <p:sp>
          <p:nvSpPr>
            <p:cNvPr id="23" name="TextBox 22">
              <a:extLst>
                <a:ext uri="{FF2B5EF4-FFF2-40B4-BE49-F238E27FC236}">
                  <a16:creationId xmlns:a16="http://schemas.microsoft.com/office/drawing/2014/main" id="{83456586-6773-30B8-7179-F408E0B93ACC}"/>
                </a:ext>
              </a:extLst>
            </p:cNvPr>
            <p:cNvSpPr txBox="1"/>
            <p:nvPr/>
          </p:nvSpPr>
          <p:spPr>
            <a:xfrm>
              <a:off x="6905624" y="4140183"/>
              <a:ext cx="509588" cy="219075"/>
            </a:xfrm>
            <a:prstGeom prst="rect">
              <a:avLst/>
            </a:prstGeom>
          </p:spPr>
          <p:txBody>
            <a:bodyPr vert="horz" wrap="none" lIns="0" tIns="0" rIns="0" bIns="0" rtlCol="0" anchor="ctr" anchorCtr="0">
              <a:noAutofit/>
            </a:bodyPr>
            <a:lstStyle/>
            <a:p>
              <a:pPr algn="ctr">
                <a:spcAft>
                  <a:spcPts val="600"/>
                </a:spcAft>
              </a:pPr>
              <a:r>
                <a:rPr lang="lv-LV" sz="2000" b="1">
                  <a:solidFill>
                    <a:schemeClr val="accent5"/>
                  </a:solidFill>
                  <a:latin typeface="+mj-lt"/>
                </a:rPr>
                <a:t>-34,9%</a:t>
              </a:r>
              <a:endParaRPr lang="en-GB" sz="2000" b="1">
                <a:solidFill>
                  <a:schemeClr val="accent5"/>
                </a:solidFill>
                <a:latin typeface="+mj-lt"/>
              </a:endParaRPr>
            </a:p>
          </p:txBody>
        </p:sp>
        <p:sp>
          <p:nvSpPr>
            <p:cNvPr id="24" name="TextBox 23">
              <a:extLst>
                <a:ext uri="{FF2B5EF4-FFF2-40B4-BE49-F238E27FC236}">
                  <a16:creationId xmlns:a16="http://schemas.microsoft.com/office/drawing/2014/main" id="{EB396FD2-CA76-F96B-8BAD-BE375614F028}"/>
                </a:ext>
              </a:extLst>
            </p:cNvPr>
            <p:cNvSpPr txBox="1"/>
            <p:nvPr/>
          </p:nvSpPr>
          <p:spPr>
            <a:xfrm>
              <a:off x="7524153" y="4140182"/>
              <a:ext cx="509588" cy="219075"/>
            </a:xfrm>
            <a:prstGeom prst="rect">
              <a:avLst/>
            </a:prstGeom>
          </p:spPr>
          <p:txBody>
            <a:bodyPr vert="horz" wrap="none" lIns="0" tIns="0" rIns="0" bIns="0" rtlCol="0" anchor="ctr" anchorCtr="0">
              <a:noAutofit/>
            </a:bodyPr>
            <a:lstStyle/>
            <a:p>
              <a:pPr algn="ctr">
                <a:spcAft>
                  <a:spcPts val="600"/>
                </a:spcAft>
              </a:pPr>
              <a:r>
                <a:rPr lang="lv-LV" sz="2000" b="1">
                  <a:solidFill>
                    <a:schemeClr val="accent6"/>
                  </a:solidFill>
                  <a:latin typeface="+mj-lt"/>
                </a:rPr>
                <a:t>-37,7%</a:t>
              </a:r>
              <a:endParaRPr lang="en-GB" sz="2000" b="1">
                <a:solidFill>
                  <a:schemeClr val="accent6"/>
                </a:solidFill>
                <a:latin typeface="+mj-lt"/>
              </a:endParaRPr>
            </a:p>
          </p:txBody>
        </p:sp>
        <p:sp>
          <p:nvSpPr>
            <p:cNvPr id="25" name="TextBox 24">
              <a:extLst>
                <a:ext uri="{FF2B5EF4-FFF2-40B4-BE49-F238E27FC236}">
                  <a16:creationId xmlns:a16="http://schemas.microsoft.com/office/drawing/2014/main" id="{0CD03278-F042-881E-9D46-EC0861CE9E8A}"/>
                </a:ext>
              </a:extLst>
            </p:cNvPr>
            <p:cNvSpPr txBox="1"/>
            <p:nvPr/>
          </p:nvSpPr>
          <p:spPr>
            <a:xfrm>
              <a:off x="8861422" y="4211632"/>
              <a:ext cx="1900237" cy="219075"/>
            </a:xfrm>
            <a:prstGeom prst="rect">
              <a:avLst/>
            </a:prstGeom>
          </p:spPr>
          <p:txBody>
            <a:bodyPr vert="horz" wrap="none" lIns="0" tIns="0" rIns="0" bIns="0" rtlCol="0" anchor="t" anchorCtr="0">
              <a:noAutofit/>
            </a:bodyPr>
            <a:lstStyle/>
            <a:p>
              <a:pPr algn="l">
                <a:spcAft>
                  <a:spcPts val="600"/>
                </a:spcAft>
              </a:pPr>
              <a:r>
                <a:rPr lang="lv-LV" sz="1200" i="1">
                  <a:solidFill>
                    <a:schemeClr val="tx2"/>
                  </a:solidFill>
                </a:rPr>
                <a:t>Pret bāzes scenāriju</a:t>
              </a:r>
              <a:endParaRPr lang="en-GB" sz="1200" i="1">
                <a:solidFill>
                  <a:schemeClr val="tx2"/>
                </a:solidFill>
              </a:endParaRPr>
            </a:p>
          </p:txBody>
        </p:sp>
      </p:grpSp>
    </p:spTree>
    <p:extLst>
      <p:ext uri="{BB962C8B-B14F-4D97-AF65-F5344CB8AC3E}">
        <p14:creationId xmlns:p14="http://schemas.microsoft.com/office/powerpoint/2010/main" val="109612128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CC0350-2C63-80ED-9890-518801ABF3AF}"/>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65C526BD-0ECE-D460-D52F-B9D6D909AEEC}"/>
              </a:ext>
            </a:extLst>
          </p:cNvPr>
          <p:cNvSpPr>
            <a:spLocks noGrp="1"/>
          </p:cNvSpPr>
          <p:nvPr>
            <p:ph type="title"/>
          </p:nvPr>
        </p:nvSpPr>
        <p:spPr>
          <a:xfrm>
            <a:off x="995364" y="431800"/>
            <a:ext cx="10204450" cy="533400"/>
          </a:xfrm>
        </p:spPr>
        <p:txBody>
          <a:bodyPr/>
          <a:lstStyle/>
          <a:p>
            <a:r>
              <a:rPr lang="lv-LV" sz="3600">
                <a:solidFill>
                  <a:schemeClr val="accent4"/>
                </a:solidFill>
              </a:rPr>
              <a:t>Nozares īpatsvars no valsts darbvietām </a:t>
            </a:r>
            <a:r>
              <a:rPr lang="lv-LV" sz="3600"/>
              <a:t>būtu 7,7% bāzes, 7,2% samazinājuma, 4,8% kritiskā samazinājuma un 8,4% pieauguma scenārijā</a:t>
            </a:r>
            <a:endParaRPr lang="lv-LV" sz="3600" noProof="0"/>
          </a:p>
        </p:txBody>
      </p:sp>
      <p:sp>
        <p:nvSpPr>
          <p:cNvPr id="4" name="TextBox 3">
            <a:extLst>
              <a:ext uri="{FF2B5EF4-FFF2-40B4-BE49-F238E27FC236}">
                <a16:creationId xmlns:a16="http://schemas.microsoft.com/office/drawing/2014/main" id="{5265FB0C-22BD-AE5F-3D3A-DA871F2989B3}"/>
              </a:ext>
            </a:extLst>
          </p:cNvPr>
          <p:cNvSpPr txBox="1"/>
          <p:nvPr/>
        </p:nvSpPr>
        <p:spPr>
          <a:xfrm>
            <a:off x="995362" y="5893536"/>
            <a:ext cx="10196949" cy="215444"/>
          </a:xfrm>
          <a:prstGeom prst="rect">
            <a:avLst/>
          </a:prstGeom>
          <a:noFill/>
        </p:spPr>
        <p:txBody>
          <a:bodyPr wrap="square">
            <a:spAutoFit/>
          </a:bodyPr>
          <a:lstStyle/>
          <a:p>
            <a:pPr marL="540385" indent="-540385">
              <a:spcBef>
                <a:spcPts val="200"/>
              </a:spcBef>
            </a:pPr>
            <a:r>
              <a:rPr lang="lv-LV" sz="800" noProof="0">
                <a:solidFill>
                  <a:schemeClr val="tx2"/>
                </a:solidFill>
                <a:latin typeface="Arial" panose="020B0604020202020204" pitchFamily="34" charset="0"/>
                <a:ea typeface="Arial Unicode MS"/>
                <a:cs typeface="Times New Roman" panose="02020603050405020304" pitchFamily="18" charset="0"/>
              </a:rPr>
              <a:t>Avoti: KPMG analīze</a:t>
            </a:r>
          </a:p>
        </p:txBody>
      </p:sp>
      <p:grpSp>
        <p:nvGrpSpPr>
          <p:cNvPr id="2" name="Group 1">
            <a:extLst>
              <a:ext uri="{FF2B5EF4-FFF2-40B4-BE49-F238E27FC236}">
                <a16:creationId xmlns:a16="http://schemas.microsoft.com/office/drawing/2014/main" id="{882823D9-4057-4F42-36AC-B34AA91BE345}"/>
              </a:ext>
            </a:extLst>
          </p:cNvPr>
          <p:cNvGrpSpPr/>
          <p:nvPr/>
        </p:nvGrpSpPr>
        <p:grpSpPr>
          <a:xfrm>
            <a:off x="3104707" y="1804430"/>
            <a:ext cx="8201432" cy="4034810"/>
            <a:chOff x="1101689" y="1015652"/>
            <a:chExt cx="10204450" cy="4823588"/>
          </a:xfrm>
        </p:grpSpPr>
        <p:sp>
          <p:nvSpPr>
            <p:cNvPr id="5" name="Rectangle: Rounded Corners 4">
              <a:extLst>
                <a:ext uri="{FF2B5EF4-FFF2-40B4-BE49-F238E27FC236}">
                  <a16:creationId xmlns:a16="http://schemas.microsoft.com/office/drawing/2014/main" id="{E810A218-3C80-082F-32A0-E4EAF43E5A7C}"/>
                </a:ext>
              </a:extLst>
            </p:cNvPr>
            <p:cNvSpPr/>
            <p:nvPr/>
          </p:nvSpPr>
          <p:spPr>
            <a:xfrm>
              <a:off x="3138320" y="1015652"/>
              <a:ext cx="8026193" cy="4510573"/>
            </a:xfrm>
            <a:prstGeom prst="roundRect">
              <a:avLst>
                <a:gd name="adj" fmla="val 7294"/>
              </a:avLst>
            </a:prstGeom>
            <a:solidFill>
              <a:schemeClr val="bg2">
                <a:alpha val="26000"/>
              </a:schemeClr>
            </a:solidFill>
            <a:ln w="12700">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err="1">
                <a:solidFill>
                  <a:schemeClr val="bg1"/>
                </a:solidFill>
              </a:endParaRPr>
            </a:p>
          </p:txBody>
        </p:sp>
        <p:graphicFrame>
          <p:nvGraphicFramePr>
            <p:cNvPr id="6" name="Chart 5">
              <a:extLst>
                <a:ext uri="{FF2B5EF4-FFF2-40B4-BE49-F238E27FC236}">
                  <a16:creationId xmlns:a16="http://schemas.microsoft.com/office/drawing/2014/main" id="{C84D0D13-E1F0-9AA3-5630-28AEEACE88D2}"/>
                </a:ext>
              </a:extLst>
            </p:cNvPr>
            <p:cNvGraphicFramePr>
              <a:graphicFrameLocks/>
            </p:cNvGraphicFramePr>
            <p:nvPr>
              <p:extLst>
                <p:ext uri="{D42A27DB-BD31-4B8C-83A1-F6EECF244321}">
                  <p14:modId xmlns:p14="http://schemas.microsoft.com/office/powerpoint/2010/main" val="2392276713"/>
                </p:ext>
              </p:extLst>
            </p:nvPr>
          </p:nvGraphicFramePr>
          <p:xfrm>
            <a:off x="1101689" y="1292640"/>
            <a:ext cx="10204450" cy="4546600"/>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a:extLst>
                <a:ext uri="{FF2B5EF4-FFF2-40B4-BE49-F238E27FC236}">
                  <a16:creationId xmlns:a16="http://schemas.microsoft.com/office/drawing/2014/main" id="{9E1BE531-E6BF-C08E-8DB9-D9EB2665D59A}"/>
                </a:ext>
              </a:extLst>
            </p:cNvPr>
            <p:cNvSpPr/>
            <p:nvPr/>
          </p:nvSpPr>
          <p:spPr>
            <a:xfrm>
              <a:off x="3714718" y="1357693"/>
              <a:ext cx="1106129" cy="457200"/>
            </a:xfrm>
            <a:prstGeom prst="rect">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ctr"/>
              <a:r>
                <a:rPr lang="lv-LV" sz="1200" b="1">
                  <a:solidFill>
                    <a:schemeClr val="tx2"/>
                  </a:solidFill>
                </a:rPr>
                <a:t>13,1 milj. m</a:t>
              </a:r>
              <a:r>
                <a:rPr lang="lv-LV" sz="1200" b="1" baseline="30000">
                  <a:solidFill>
                    <a:schemeClr val="tx2"/>
                  </a:solidFill>
                </a:rPr>
                <a:t>3</a:t>
              </a:r>
              <a:endParaRPr lang="en-GB" sz="1200" b="1" baseline="30000" err="1">
                <a:solidFill>
                  <a:schemeClr val="tx2"/>
                </a:solidFill>
              </a:endParaRPr>
            </a:p>
          </p:txBody>
        </p:sp>
        <p:sp>
          <p:nvSpPr>
            <p:cNvPr id="8" name="Rectangle 7">
              <a:extLst>
                <a:ext uri="{FF2B5EF4-FFF2-40B4-BE49-F238E27FC236}">
                  <a16:creationId xmlns:a16="http://schemas.microsoft.com/office/drawing/2014/main" id="{AAB75327-35A2-1718-D888-46BC57C97CC2}"/>
                </a:ext>
              </a:extLst>
            </p:cNvPr>
            <p:cNvSpPr/>
            <p:nvPr/>
          </p:nvSpPr>
          <p:spPr>
            <a:xfrm>
              <a:off x="5650849" y="1357693"/>
              <a:ext cx="1106130" cy="457200"/>
            </a:xfrm>
            <a:prstGeom prst="rect">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ctr"/>
              <a:r>
                <a:rPr lang="lv-LV" sz="1200" b="1">
                  <a:solidFill>
                    <a:schemeClr val="tx2"/>
                  </a:solidFill>
                </a:rPr>
                <a:t>11,1 milj. m</a:t>
              </a:r>
              <a:r>
                <a:rPr lang="lv-LV" sz="1200" b="1" baseline="30000">
                  <a:solidFill>
                    <a:schemeClr val="tx2"/>
                  </a:solidFill>
                </a:rPr>
                <a:t>3</a:t>
              </a:r>
              <a:endParaRPr lang="en-GB" sz="1200" b="1" baseline="30000" err="1">
                <a:solidFill>
                  <a:schemeClr val="tx2"/>
                </a:solidFill>
              </a:endParaRPr>
            </a:p>
          </p:txBody>
        </p:sp>
        <p:sp>
          <p:nvSpPr>
            <p:cNvPr id="9" name="Rectangle 8">
              <a:extLst>
                <a:ext uri="{FF2B5EF4-FFF2-40B4-BE49-F238E27FC236}">
                  <a16:creationId xmlns:a16="http://schemas.microsoft.com/office/drawing/2014/main" id="{86A8E3A5-8443-DD5C-29DC-F94AA6D2BCD2}"/>
                </a:ext>
              </a:extLst>
            </p:cNvPr>
            <p:cNvSpPr/>
            <p:nvPr/>
          </p:nvSpPr>
          <p:spPr>
            <a:xfrm>
              <a:off x="7599846" y="1357693"/>
              <a:ext cx="1106130" cy="457200"/>
            </a:xfrm>
            <a:prstGeom prst="rect">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ctr"/>
              <a:r>
                <a:rPr lang="lv-LV" sz="1200" b="1">
                  <a:solidFill>
                    <a:schemeClr val="tx2"/>
                  </a:solidFill>
                </a:rPr>
                <a:t>9,2 milj. m</a:t>
              </a:r>
              <a:r>
                <a:rPr lang="lv-LV" sz="1200" b="1" baseline="30000">
                  <a:solidFill>
                    <a:schemeClr val="tx2"/>
                  </a:solidFill>
                </a:rPr>
                <a:t>3</a:t>
              </a:r>
              <a:endParaRPr lang="en-GB" sz="1200" b="1" baseline="30000" err="1">
                <a:solidFill>
                  <a:schemeClr val="tx2"/>
                </a:solidFill>
              </a:endParaRPr>
            </a:p>
          </p:txBody>
        </p:sp>
        <p:sp>
          <p:nvSpPr>
            <p:cNvPr id="11" name="Rectangle 10">
              <a:extLst>
                <a:ext uri="{FF2B5EF4-FFF2-40B4-BE49-F238E27FC236}">
                  <a16:creationId xmlns:a16="http://schemas.microsoft.com/office/drawing/2014/main" id="{C8C82C6A-9909-D93F-7844-517B8B16AA46}"/>
                </a:ext>
              </a:extLst>
            </p:cNvPr>
            <p:cNvSpPr/>
            <p:nvPr/>
          </p:nvSpPr>
          <p:spPr>
            <a:xfrm>
              <a:off x="1693293" y="1357693"/>
              <a:ext cx="1106129" cy="4572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ctr"/>
              <a:r>
                <a:rPr lang="lv-LV" sz="1200" b="1">
                  <a:solidFill>
                    <a:schemeClr val="tx1"/>
                  </a:solidFill>
                </a:rPr>
                <a:t>16,0 milj. m</a:t>
              </a:r>
              <a:r>
                <a:rPr lang="lv-LV" sz="1200" b="1" baseline="30000">
                  <a:solidFill>
                    <a:schemeClr val="tx1"/>
                  </a:solidFill>
                </a:rPr>
                <a:t>3</a:t>
              </a:r>
              <a:endParaRPr lang="en-GB" sz="1200" b="1" baseline="30000" err="1">
                <a:solidFill>
                  <a:schemeClr val="tx1"/>
                </a:solidFill>
              </a:endParaRPr>
            </a:p>
          </p:txBody>
        </p:sp>
        <p:sp>
          <p:nvSpPr>
            <p:cNvPr id="13" name="Rectangle 12">
              <a:extLst>
                <a:ext uri="{FF2B5EF4-FFF2-40B4-BE49-F238E27FC236}">
                  <a16:creationId xmlns:a16="http://schemas.microsoft.com/office/drawing/2014/main" id="{4356993C-AE61-CFE7-A203-16F71DBA3A14}"/>
                </a:ext>
              </a:extLst>
            </p:cNvPr>
            <p:cNvSpPr/>
            <p:nvPr/>
          </p:nvSpPr>
          <p:spPr>
            <a:xfrm>
              <a:off x="9576131" y="1357693"/>
              <a:ext cx="1106130" cy="457200"/>
            </a:xfrm>
            <a:prstGeom prst="rect">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ctr"/>
              <a:r>
                <a:rPr lang="lv-LV" sz="1200" b="1">
                  <a:solidFill>
                    <a:schemeClr val="tx2"/>
                  </a:solidFill>
                </a:rPr>
                <a:t>15,7 milj. m</a:t>
              </a:r>
              <a:r>
                <a:rPr lang="lv-LV" sz="1200" b="1" baseline="30000">
                  <a:solidFill>
                    <a:schemeClr val="tx2"/>
                  </a:solidFill>
                </a:rPr>
                <a:t>3</a:t>
              </a:r>
              <a:endParaRPr lang="en-GB" sz="1200" b="1" baseline="30000" err="1">
                <a:solidFill>
                  <a:schemeClr val="tx2"/>
                </a:solidFill>
              </a:endParaRPr>
            </a:p>
          </p:txBody>
        </p:sp>
      </p:grpSp>
      <p:sp>
        <p:nvSpPr>
          <p:cNvPr id="15" name="Rectangle 14">
            <a:extLst>
              <a:ext uri="{FF2B5EF4-FFF2-40B4-BE49-F238E27FC236}">
                <a16:creationId xmlns:a16="http://schemas.microsoft.com/office/drawing/2014/main" id="{9F88B53C-AB2D-3134-EB72-14CCAA13AFBF}"/>
              </a:ext>
            </a:extLst>
          </p:cNvPr>
          <p:cNvSpPr/>
          <p:nvPr/>
        </p:nvSpPr>
        <p:spPr>
          <a:xfrm>
            <a:off x="995364" y="1639361"/>
            <a:ext cx="1971119" cy="414475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lv-LV" sz="1500" err="1">
              <a:solidFill>
                <a:schemeClr val="bg1"/>
              </a:solidFill>
            </a:endParaRPr>
          </a:p>
        </p:txBody>
      </p:sp>
      <p:sp>
        <p:nvSpPr>
          <p:cNvPr id="12" name="Text Placeholder 11">
            <a:extLst>
              <a:ext uri="{FF2B5EF4-FFF2-40B4-BE49-F238E27FC236}">
                <a16:creationId xmlns:a16="http://schemas.microsoft.com/office/drawing/2014/main" id="{9FA867E0-EB01-8EE1-BBA8-E5E273BDC206}"/>
              </a:ext>
            </a:extLst>
          </p:cNvPr>
          <p:cNvSpPr>
            <a:spLocks noGrp="1"/>
          </p:cNvSpPr>
          <p:nvPr>
            <p:ph type="body" sz="quarter" idx="10"/>
          </p:nvPr>
        </p:nvSpPr>
        <p:spPr>
          <a:xfrm>
            <a:off x="1163620" y="1804430"/>
            <a:ext cx="1520252" cy="3708282"/>
          </a:xfrm>
        </p:spPr>
        <p:txBody>
          <a:bodyPr/>
          <a:lstStyle/>
          <a:p>
            <a:r>
              <a:rPr lang="lv-LV" sz="2000" noProof="0">
                <a:latin typeface="+mj-lt"/>
              </a:rPr>
              <a:t>Latvijas meža nozares nodrošinātās tiešās, netiešās un saistītās darbvietas Latvijā dažādos mežizstrādes apjomu scenārijos, tūkst.</a:t>
            </a:r>
          </a:p>
        </p:txBody>
      </p:sp>
    </p:spTree>
    <p:extLst>
      <p:ext uri="{BB962C8B-B14F-4D97-AF65-F5344CB8AC3E}">
        <p14:creationId xmlns:p14="http://schemas.microsoft.com/office/powerpoint/2010/main" val="177389219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4C687-BA66-2686-6313-F9BF97E96C4F}"/>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F44E8528-EA78-4EB1-F769-584165750452}"/>
              </a:ext>
            </a:extLst>
          </p:cNvPr>
          <p:cNvSpPr>
            <a:spLocks noGrp="1"/>
          </p:cNvSpPr>
          <p:nvPr>
            <p:ph type="title"/>
          </p:nvPr>
        </p:nvSpPr>
        <p:spPr>
          <a:xfrm>
            <a:off x="995364" y="431800"/>
            <a:ext cx="10204450" cy="533400"/>
          </a:xfrm>
        </p:spPr>
        <p:txBody>
          <a:bodyPr/>
          <a:lstStyle/>
          <a:p>
            <a:r>
              <a:rPr lang="lv-LV" sz="3600">
                <a:solidFill>
                  <a:schemeClr val="tx2"/>
                </a:solidFill>
              </a:rPr>
              <a:t>-30% līdz +20% izmaiņu </a:t>
            </a:r>
            <a:r>
              <a:rPr lang="lv-LV" sz="3600"/>
              <a:t>mežizstrādes apjomos rezultātā </a:t>
            </a:r>
            <a:r>
              <a:rPr lang="lv-LV" sz="3600">
                <a:solidFill>
                  <a:schemeClr val="accent4"/>
                </a:solidFill>
              </a:rPr>
              <a:t>reģioni ārpus Rīgas kopā zaudētu līdz 16,2 tūkst. darbvietu </a:t>
            </a:r>
            <a:r>
              <a:rPr lang="lv-LV" sz="3600"/>
              <a:t>vai </a:t>
            </a:r>
            <a:r>
              <a:rPr lang="lv-LV" sz="3600">
                <a:solidFill>
                  <a:schemeClr val="accent4"/>
                </a:solidFill>
              </a:rPr>
              <a:t>iegūtu līdz 4,5 tūkst. darbvietu</a:t>
            </a:r>
            <a:endParaRPr lang="lv-LV" sz="3600" noProof="0">
              <a:solidFill>
                <a:schemeClr val="accent4"/>
              </a:solidFill>
            </a:endParaRPr>
          </a:p>
        </p:txBody>
      </p:sp>
      <p:sp>
        <p:nvSpPr>
          <p:cNvPr id="4" name="TextBox 3">
            <a:extLst>
              <a:ext uri="{FF2B5EF4-FFF2-40B4-BE49-F238E27FC236}">
                <a16:creationId xmlns:a16="http://schemas.microsoft.com/office/drawing/2014/main" id="{FB8203F7-69BA-B324-540A-109A0742C14D}"/>
              </a:ext>
            </a:extLst>
          </p:cNvPr>
          <p:cNvSpPr txBox="1"/>
          <p:nvPr/>
        </p:nvSpPr>
        <p:spPr>
          <a:xfrm>
            <a:off x="995362" y="5893536"/>
            <a:ext cx="10196949" cy="215444"/>
          </a:xfrm>
          <a:prstGeom prst="rect">
            <a:avLst/>
          </a:prstGeom>
          <a:noFill/>
        </p:spPr>
        <p:txBody>
          <a:bodyPr wrap="square">
            <a:spAutoFit/>
          </a:bodyPr>
          <a:lstStyle/>
          <a:p>
            <a:pPr marL="540385" indent="-540385">
              <a:spcBef>
                <a:spcPts val="200"/>
              </a:spcBef>
            </a:pPr>
            <a:r>
              <a:rPr lang="lv-LV" sz="800" noProof="0">
                <a:solidFill>
                  <a:schemeClr val="tx2"/>
                </a:solidFill>
                <a:latin typeface="Arial" panose="020B0604020202020204" pitchFamily="34" charset="0"/>
                <a:ea typeface="Arial Unicode MS"/>
                <a:cs typeface="Times New Roman" panose="02020603050405020304" pitchFamily="18" charset="0"/>
              </a:rPr>
              <a:t>Avoti: KPMG analīze</a:t>
            </a:r>
          </a:p>
        </p:txBody>
      </p:sp>
      <p:grpSp>
        <p:nvGrpSpPr>
          <p:cNvPr id="2" name="Group 1">
            <a:extLst>
              <a:ext uri="{FF2B5EF4-FFF2-40B4-BE49-F238E27FC236}">
                <a16:creationId xmlns:a16="http://schemas.microsoft.com/office/drawing/2014/main" id="{9E0E121D-4CBA-A51D-E76B-25626273FED4}"/>
              </a:ext>
            </a:extLst>
          </p:cNvPr>
          <p:cNvGrpSpPr/>
          <p:nvPr/>
        </p:nvGrpSpPr>
        <p:grpSpPr>
          <a:xfrm>
            <a:off x="3483381" y="1713097"/>
            <a:ext cx="8340024" cy="4071015"/>
            <a:chOff x="995363" y="1330325"/>
            <a:chExt cx="10204449" cy="4546599"/>
          </a:xfrm>
        </p:grpSpPr>
        <p:graphicFrame>
          <p:nvGraphicFramePr>
            <p:cNvPr id="3" name="Chart 2">
              <a:extLst>
                <a:ext uri="{FF2B5EF4-FFF2-40B4-BE49-F238E27FC236}">
                  <a16:creationId xmlns:a16="http://schemas.microsoft.com/office/drawing/2014/main" id="{4C7CEEF6-4ACB-2F1E-DEAA-702C49138982}"/>
                </a:ext>
              </a:extLst>
            </p:cNvPr>
            <p:cNvGraphicFramePr>
              <a:graphicFrameLocks/>
            </p:cNvGraphicFramePr>
            <p:nvPr>
              <p:extLst>
                <p:ext uri="{D42A27DB-BD31-4B8C-83A1-F6EECF244321}">
                  <p14:modId xmlns:p14="http://schemas.microsoft.com/office/powerpoint/2010/main" val="4284121352"/>
                </p:ext>
              </p:extLst>
            </p:nvPr>
          </p:nvGraphicFramePr>
          <p:xfrm>
            <a:off x="995363" y="1330325"/>
            <a:ext cx="10204449" cy="4546599"/>
          </p:xfrm>
          <a:graphic>
            <a:graphicData uri="http://schemas.openxmlformats.org/drawingml/2006/chart">
              <c:chart xmlns:c="http://schemas.openxmlformats.org/drawingml/2006/chart" xmlns:r="http://schemas.openxmlformats.org/officeDocument/2006/relationships" r:id="rId2"/>
            </a:graphicData>
          </a:graphic>
        </p:graphicFrame>
        <p:sp>
          <p:nvSpPr>
            <p:cNvPr id="6" name="TextBox 5">
              <a:extLst>
                <a:ext uri="{FF2B5EF4-FFF2-40B4-BE49-F238E27FC236}">
                  <a16:creationId xmlns:a16="http://schemas.microsoft.com/office/drawing/2014/main" id="{7AB6F7EA-69E6-F713-AB2B-1FC01BD41FBD}"/>
                </a:ext>
              </a:extLst>
            </p:cNvPr>
            <p:cNvSpPr txBox="1"/>
            <p:nvPr/>
          </p:nvSpPr>
          <p:spPr>
            <a:xfrm>
              <a:off x="3655218" y="2195695"/>
              <a:ext cx="509588" cy="219075"/>
            </a:xfrm>
            <a:prstGeom prst="rect">
              <a:avLst/>
            </a:prstGeom>
          </p:spPr>
          <p:txBody>
            <a:bodyPr vert="horz" wrap="none" lIns="0" tIns="0" rIns="0" bIns="0" rtlCol="0" anchor="ctr" anchorCtr="0">
              <a:noAutofit/>
            </a:bodyPr>
            <a:lstStyle/>
            <a:p>
              <a:pPr algn="ctr">
                <a:spcAft>
                  <a:spcPts val="600"/>
                </a:spcAft>
              </a:pPr>
              <a:r>
                <a:rPr lang="lv-LV" sz="2000" b="1">
                  <a:solidFill>
                    <a:schemeClr val="accent1"/>
                  </a:solidFill>
                  <a:latin typeface="+mj-lt"/>
                </a:rPr>
                <a:t>+7,3%</a:t>
              </a:r>
              <a:endParaRPr lang="en-GB" sz="2000" b="1">
                <a:solidFill>
                  <a:schemeClr val="accent1"/>
                </a:solidFill>
                <a:latin typeface="+mj-lt"/>
              </a:endParaRPr>
            </a:p>
          </p:txBody>
        </p:sp>
        <p:sp>
          <p:nvSpPr>
            <p:cNvPr id="7" name="TextBox 6">
              <a:extLst>
                <a:ext uri="{FF2B5EF4-FFF2-40B4-BE49-F238E27FC236}">
                  <a16:creationId xmlns:a16="http://schemas.microsoft.com/office/drawing/2014/main" id="{010FAD8F-C6EB-C70C-0A46-1F3A4F843EB2}"/>
                </a:ext>
              </a:extLst>
            </p:cNvPr>
            <p:cNvSpPr txBox="1"/>
            <p:nvPr/>
          </p:nvSpPr>
          <p:spPr>
            <a:xfrm>
              <a:off x="5736431" y="2195691"/>
              <a:ext cx="509588" cy="219075"/>
            </a:xfrm>
            <a:prstGeom prst="rect">
              <a:avLst/>
            </a:prstGeom>
          </p:spPr>
          <p:txBody>
            <a:bodyPr vert="horz" wrap="none" lIns="0" tIns="0" rIns="0" bIns="0" rtlCol="0" anchor="ctr" anchorCtr="0">
              <a:noAutofit/>
            </a:bodyPr>
            <a:lstStyle/>
            <a:p>
              <a:pPr algn="ctr">
                <a:spcAft>
                  <a:spcPts val="600"/>
                </a:spcAft>
              </a:pPr>
              <a:r>
                <a:rPr lang="lv-LV" sz="2000" b="1">
                  <a:solidFill>
                    <a:schemeClr val="tx2"/>
                  </a:solidFill>
                  <a:latin typeface="+mj-lt"/>
                </a:rPr>
                <a:t>+9,8%</a:t>
              </a:r>
              <a:endParaRPr lang="en-GB" sz="2000" b="1">
                <a:solidFill>
                  <a:schemeClr val="tx2"/>
                </a:solidFill>
                <a:latin typeface="+mj-lt"/>
              </a:endParaRPr>
            </a:p>
          </p:txBody>
        </p:sp>
        <p:sp>
          <p:nvSpPr>
            <p:cNvPr id="8" name="TextBox 7">
              <a:extLst>
                <a:ext uri="{FF2B5EF4-FFF2-40B4-BE49-F238E27FC236}">
                  <a16:creationId xmlns:a16="http://schemas.microsoft.com/office/drawing/2014/main" id="{CF475218-28A3-3669-2043-67C8A80B165A}"/>
                </a:ext>
              </a:extLst>
            </p:cNvPr>
            <p:cNvSpPr txBox="1"/>
            <p:nvPr/>
          </p:nvSpPr>
          <p:spPr>
            <a:xfrm>
              <a:off x="7308056" y="2195691"/>
              <a:ext cx="509588" cy="219075"/>
            </a:xfrm>
            <a:prstGeom prst="rect">
              <a:avLst/>
            </a:prstGeom>
          </p:spPr>
          <p:txBody>
            <a:bodyPr vert="horz" wrap="none" lIns="0" tIns="0" rIns="0" bIns="0" rtlCol="0" anchor="ctr" anchorCtr="0">
              <a:noAutofit/>
            </a:bodyPr>
            <a:lstStyle/>
            <a:p>
              <a:pPr algn="ctr">
                <a:spcAft>
                  <a:spcPts val="600"/>
                </a:spcAft>
              </a:pPr>
              <a:r>
                <a:rPr lang="lv-LV" sz="2000" b="1">
                  <a:solidFill>
                    <a:schemeClr val="accent4"/>
                  </a:solidFill>
                  <a:latin typeface="+mj-lt"/>
                </a:rPr>
                <a:t>+10,1%</a:t>
              </a:r>
              <a:endParaRPr lang="en-GB" sz="2000" b="1">
                <a:solidFill>
                  <a:schemeClr val="accent4"/>
                </a:solidFill>
                <a:latin typeface="+mj-lt"/>
              </a:endParaRPr>
            </a:p>
          </p:txBody>
        </p:sp>
        <p:sp>
          <p:nvSpPr>
            <p:cNvPr id="9" name="TextBox 8">
              <a:extLst>
                <a:ext uri="{FF2B5EF4-FFF2-40B4-BE49-F238E27FC236}">
                  <a16:creationId xmlns:a16="http://schemas.microsoft.com/office/drawing/2014/main" id="{1C511333-AA4B-8C81-C201-8A1C27EBB926}"/>
                </a:ext>
              </a:extLst>
            </p:cNvPr>
            <p:cNvSpPr txBox="1"/>
            <p:nvPr/>
          </p:nvSpPr>
          <p:spPr>
            <a:xfrm>
              <a:off x="8534400" y="2195690"/>
              <a:ext cx="509588" cy="219075"/>
            </a:xfrm>
            <a:prstGeom prst="rect">
              <a:avLst/>
            </a:prstGeom>
          </p:spPr>
          <p:txBody>
            <a:bodyPr vert="horz" wrap="none" lIns="0" tIns="0" rIns="0" bIns="0" rtlCol="0" anchor="ctr" anchorCtr="0">
              <a:noAutofit/>
            </a:bodyPr>
            <a:lstStyle/>
            <a:p>
              <a:pPr algn="ctr">
                <a:spcAft>
                  <a:spcPts val="600"/>
                </a:spcAft>
              </a:pPr>
              <a:r>
                <a:rPr lang="lv-LV" sz="2000" b="1">
                  <a:solidFill>
                    <a:schemeClr val="accent5"/>
                  </a:solidFill>
                  <a:latin typeface="+mj-lt"/>
                </a:rPr>
                <a:t>+9,0%</a:t>
              </a:r>
              <a:endParaRPr lang="en-GB" sz="2000" b="1">
                <a:solidFill>
                  <a:schemeClr val="accent5"/>
                </a:solidFill>
                <a:latin typeface="+mj-lt"/>
              </a:endParaRPr>
            </a:p>
          </p:txBody>
        </p:sp>
        <p:sp>
          <p:nvSpPr>
            <p:cNvPr id="11" name="TextBox 10">
              <a:extLst>
                <a:ext uri="{FF2B5EF4-FFF2-40B4-BE49-F238E27FC236}">
                  <a16:creationId xmlns:a16="http://schemas.microsoft.com/office/drawing/2014/main" id="{2EC9395C-4AFE-5C54-8960-0015A19AAAC5}"/>
                </a:ext>
              </a:extLst>
            </p:cNvPr>
            <p:cNvSpPr txBox="1"/>
            <p:nvPr/>
          </p:nvSpPr>
          <p:spPr>
            <a:xfrm>
              <a:off x="9505951" y="2195689"/>
              <a:ext cx="509588" cy="219075"/>
            </a:xfrm>
            <a:prstGeom prst="rect">
              <a:avLst/>
            </a:prstGeom>
          </p:spPr>
          <p:txBody>
            <a:bodyPr vert="horz" wrap="none" lIns="0" tIns="0" rIns="0" bIns="0" rtlCol="0" anchor="ctr" anchorCtr="0">
              <a:noAutofit/>
            </a:bodyPr>
            <a:lstStyle/>
            <a:p>
              <a:pPr algn="ctr">
                <a:spcAft>
                  <a:spcPts val="600"/>
                </a:spcAft>
              </a:pPr>
              <a:r>
                <a:rPr lang="lv-LV" sz="2000" b="1">
                  <a:solidFill>
                    <a:schemeClr val="accent6"/>
                  </a:solidFill>
                  <a:latin typeface="+mj-lt"/>
                </a:rPr>
                <a:t>+10,4%</a:t>
              </a:r>
              <a:endParaRPr lang="en-GB" sz="2000" b="1">
                <a:solidFill>
                  <a:schemeClr val="accent6"/>
                </a:solidFill>
                <a:latin typeface="+mj-lt"/>
              </a:endParaRPr>
            </a:p>
          </p:txBody>
        </p:sp>
        <p:sp>
          <p:nvSpPr>
            <p:cNvPr id="13" name="TextBox 12">
              <a:extLst>
                <a:ext uri="{FF2B5EF4-FFF2-40B4-BE49-F238E27FC236}">
                  <a16:creationId xmlns:a16="http://schemas.microsoft.com/office/drawing/2014/main" id="{4C3F3111-2582-46DC-B86D-93169E215808}"/>
                </a:ext>
              </a:extLst>
            </p:cNvPr>
            <p:cNvSpPr txBox="1"/>
            <p:nvPr/>
          </p:nvSpPr>
          <p:spPr>
            <a:xfrm>
              <a:off x="3605212" y="3025447"/>
              <a:ext cx="509588" cy="219075"/>
            </a:xfrm>
            <a:prstGeom prst="rect">
              <a:avLst/>
            </a:prstGeom>
          </p:spPr>
          <p:txBody>
            <a:bodyPr vert="horz" wrap="none" lIns="0" tIns="0" rIns="0" bIns="0" rtlCol="0" anchor="ctr" anchorCtr="0">
              <a:noAutofit/>
            </a:bodyPr>
            <a:lstStyle/>
            <a:p>
              <a:pPr algn="ctr">
                <a:spcAft>
                  <a:spcPts val="600"/>
                </a:spcAft>
              </a:pPr>
              <a:r>
                <a:rPr lang="lv-LV" sz="2000" b="1">
                  <a:solidFill>
                    <a:schemeClr val="accent1"/>
                  </a:solidFill>
                  <a:latin typeface="+mj-lt"/>
                </a:rPr>
                <a:t>-5,5%</a:t>
              </a:r>
              <a:endParaRPr lang="en-GB" sz="2000" b="1">
                <a:solidFill>
                  <a:schemeClr val="accent1"/>
                </a:solidFill>
                <a:latin typeface="+mj-lt"/>
              </a:endParaRPr>
            </a:p>
          </p:txBody>
        </p:sp>
        <p:sp>
          <p:nvSpPr>
            <p:cNvPr id="14" name="TextBox 13">
              <a:extLst>
                <a:ext uri="{FF2B5EF4-FFF2-40B4-BE49-F238E27FC236}">
                  <a16:creationId xmlns:a16="http://schemas.microsoft.com/office/drawing/2014/main" id="{99A46BBC-F3FD-6537-EBFE-492C6571445A}"/>
                </a:ext>
              </a:extLst>
            </p:cNvPr>
            <p:cNvSpPr txBox="1"/>
            <p:nvPr/>
          </p:nvSpPr>
          <p:spPr>
            <a:xfrm>
              <a:off x="5510212" y="3025445"/>
              <a:ext cx="509588" cy="219075"/>
            </a:xfrm>
            <a:prstGeom prst="rect">
              <a:avLst/>
            </a:prstGeom>
          </p:spPr>
          <p:txBody>
            <a:bodyPr vert="horz" wrap="none" lIns="0" tIns="0" rIns="0" bIns="0" rtlCol="0" anchor="ctr" anchorCtr="0">
              <a:noAutofit/>
            </a:bodyPr>
            <a:lstStyle/>
            <a:p>
              <a:pPr algn="ctr">
                <a:spcAft>
                  <a:spcPts val="600"/>
                </a:spcAft>
              </a:pPr>
              <a:r>
                <a:rPr lang="lv-LV" sz="2000" b="1">
                  <a:solidFill>
                    <a:schemeClr val="tx2"/>
                  </a:solidFill>
                  <a:latin typeface="+mj-lt"/>
                </a:rPr>
                <a:t>-7,3%</a:t>
              </a:r>
              <a:endParaRPr lang="en-GB" sz="2000" b="1">
                <a:solidFill>
                  <a:schemeClr val="tx2"/>
                </a:solidFill>
                <a:latin typeface="+mj-lt"/>
              </a:endParaRPr>
            </a:p>
          </p:txBody>
        </p:sp>
        <p:sp>
          <p:nvSpPr>
            <p:cNvPr id="15" name="TextBox 14">
              <a:extLst>
                <a:ext uri="{FF2B5EF4-FFF2-40B4-BE49-F238E27FC236}">
                  <a16:creationId xmlns:a16="http://schemas.microsoft.com/office/drawing/2014/main" id="{36C696B0-8C70-1C71-6C4C-E459CF9AD90C}"/>
                </a:ext>
              </a:extLst>
            </p:cNvPr>
            <p:cNvSpPr txBox="1"/>
            <p:nvPr/>
          </p:nvSpPr>
          <p:spPr>
            <a:xfrm>
              <a:off x="6924674" y="3025444"/>
              <a:ext cx="509588" cy="219075"/>
            </a:xfrm>
            <a:prstGeom prst="rect">
              <a:avLst/>
            </a:prstGeom>
          </p:spPr>
          <p:txBody>
            <a:bodyPr vert="horz" wrap="none" lIns="0" tIns="0" rIns="0" bIns="0" rtlCol="0" anchor="ctr" anchorCtr="0">
              <a:noAutofit/>
            </a:bodyPr>
            <a:lstStyle/>
            <a:p>
              <a:pPr algn="ctr">
                <a:spcAft>
                  <a:spcPts val="600"/>
                </a:spcAft>
              </a:pPr>
              <a:r>
                <a:rPr lang="lv-LV" sz="2000" b="1">
                  <a:solidFill>
                    <a:schemeClr val="accent4"/>
                  </a:solidFill>
                  <a:latin typeface="+mj-lt"/>
                </a:rPr>
                <a:t>-7,6%</a:t>
              </a:r>
              <a:endParaRPr lang="en-GB" sz="2000" b="1">
                <a:solidFill>
                  <a:schemeClr val="accent4"/>
                </a:solidFill>
                <a:latin typeface="+mj-lt"/>
              </a:endParaRPr>
            </a:p>
          </p:txBody>
        </p:sp>
        <p:sp>
          <p:nvSpPr>
            <p:cNvPr id="16" name="TextBox 15">
              <a:extLst>
                <a:ext uri="{FF2B5EF4-FFF2-40B4-BE49-F238E27FC236}">
                  <a16:creationId xmlns:a16="http://schemas.microsoft.com/office/drawing/2014/main" id="{E32F4302-57EC-F669-C6F6-9805A3FF585D}"/>
                </a:ext>
              </a:extLst>
            </p:cNvPr>
            <p:cNvSpPr txBox="1"/>
            <p:nvPr/>
          </p:nvSpPr>
          <p:spPr>
            <a:xfrm>
              <a:off x="8053387" y="3025443"/>
              <a:ext cx="509588" cy="219075"/>
            </a:xfrm>
            <a:prstGeom prst="rect">
              <a:avLst/>
            </a:prstGeom>
          </p:spPr>
          <p:txBody>
            <a:bodyPr vert="horz" wrap="none" lIns="0" tIns="0" rIns="0" bIns="0" rtlCol="0" anchor="ctr" anchorCtr="0">
              <a:noAutofit/>
            </a:bodyPr>
            <a:lstStyle/>
            <a:p>
              <a:pPr algn="ctr">
                <a:spcAft>
                  <a:spcPts val="600"/>
                </a:spcAft>
              </a:pPr>
              <a:r>
                <a:rPr lang="lv-LV" sz="2000" b="1">
                  <a:solidFill>
                    <a:schemeClr val="accent5"/>
                  </a:solidFill>
                  <a:latin typeface="+mj-lt"/>
                </a:rPr>
                <a:t>-6,8%</a:t>
              </a:r>
              <a:endParaRPr lang="en-GB" sz="2000" b="1">
                <a:solidFill>
                  <a:schemeClr val="accent5"/>
                </a:solidFill>
                <a:latin typeface="+mj-lt"/>
              </a:endParaRPr>
            </a:p>
          </p:txBody>
        </p:sp>
        <p:sp>
          <p:nvSpPr>
            <p:cNvPr id="17" name="TextBox 16">
              <a:extLst>
                <a:ext uri="{FF2B5EF4-FFF2-40B4-BE49-F238E27FC236}">
                  <a16:creationId xmlns:a16="http://schemas.microsoft.com/office/drawing/2014/main" id="{A9BA8EB2-9AA5-4FBB-2371-8B94F3DF775C}"/>
                </a:ext>
              </a:extLst>
            </p:cNvPr>
            <p:cNvSpPr txBox="1"/>
            <p:nvPr/>
          </p:nvSpPr>
          <p:spPr>
            <a:xfrm>
              <a:off x="8927306" y="3025443"/>
              <a:ext cx="509588" cy="219075"/>
            </a:xfrm>
            <a:prstGeom prst="rect">
              <a:avLst/>
            </a:prstGeom>
          </p:spPr>
          <p:txBody>
            <a:bodyPr vert="horz" wrap="none" lIns="0" tIns="0" rIns="0" bIns="0" rtlCol="0" anchor="ctr" anchorCtr="0">
              <a:noAutofit/>
            </a:bodyPr>
            <a:lstStyle/>
            <a:p>
              <a:pPr algn="ctr">
                <a:spcAft>
                  <a:spcPts val="600"/>
                </a:spcAft>
              </a:pPr>
              <a:r>
                <a:rPr lang="lv-LV" sz="2000" b="1">
                  <a:solidFill>
                    <a:schemeClr val="accent6"/>
                  </a:solidFill>
                  <a:latin typeface="+mj-lt"/>
                </a:rPr>
                <a:t>-7,8%</a:t>
              </a:r>
              <a:endParaRPr lang="en-GB" sz="2000" b="1">
                <a:solidFill>
                  <a:schemeClr val="accent6"/>
                </a:solidFill>
                <a:latin typeface="+mj-lt"/>
              </a:endParaRPr>
            </a:p>
          </p:txBody>
        </p:sp>
        <p:sp>
          <p:nvSpPr>
            <p:cNvPr id="18" name="TextBox 17">
              <a:extLst>
                <a:ext uri="{FF2B5EF4-FFF2-40B4-BE49-F238E27FC236}">
                  <a16:creationId xmlns:a16="http://schemas.microsoft.com/office/drawing/2014/main" id="{68809C84-0E66-7393-3959-417754472E48}"/>
                </a:ext>
              </a:extLst>
            </p:cNvPr>
            <p:cNvSpPr txBox="1"/>
            <p:nvPr/>
          </p:nvSpPr>
          <p:spPr>
            <a:xfrm>
              <a:off x="3350418" y="3807703"/>
              <a:ext cx="509588" cy="219075"/>
            </a:xfrm>
            <a:prstGeom prst="rect">
              <a:avLst/>
            </a:prstGeom>
          </p:spPr>
          <p:txBody>
            <a:bodyPr vert="horz" wrap="none" lIns="0" tIns="0" rIns="0" bIns="0" rtlCol="0" anchor="ctr" anchorCtr="0">
              <a:noAutofit/>
            </a:bodyPr>
            <a:lstStyle/>
            <a:p>
              <a:pPr algn="ctr">
                <a:spcAft>
                  <a:spcPts val="600"/>
                </a:spcAft>
              </a:pPr>
              <a:r>
                <a:rPr lang="lv-LV" sz="2000" b="1">
                  <a:solidFill>
                    <a:schemeClr val="accent1"/>
                  </a:solidFill>
                  <a:latin typeface="+mj-lt"/>
                </a:rPr>
                <a:t>-41,5%</a:t>
              </a:r>
              <a:endParaRPr lang="en-GB" sz="2000" b="1">
                <a:solidFill>
                  <a:schemeClr val="accent1"/>
                </a:solidFill>
                <a:latin typeface="+mj-lt"/>
              </a:endParaRPr>
            </a:p>
          </p:txBody>
        </p:sp>
        <p:sp>
          <p:nvSpPr>
            <p:cNvPr id="19" name="TextBox 18">
              <a:extLst>
                <a:ext uri="{FF2B5EF4-FFF2-40B4-BE49-F238E27FC236}">
                  <a16:creationId xmlns:a16="http://schemas.microsoft.com/office/drawing/2014/main" id="{A3E5FDE8-0195-C408-25BE-F1E40EEE9044}"/>
                </a:ext>
              </a:extLst>
            </p:cNvPr>
            <p:cNvSpPr txBox="1"/>
            <p:nvPr/>
          </p:nvSpPr>
          <p:spPr>
            <a:xfrm>
              <a:off x="4796233" y="3814032"/>
              <a:ext cx="509588" cy="219075"/>
            </a:xfrm>
            <a:prstGeom prst="rect">
              <a:avLst/>
            </a:prstGeom>
          </p:spPr>
          <p:txBody>
            <a:bodyPr vert="horz" wrap="none" lIns="0" tIns="0" rIns="0" bIns="0" rtlCol="0" anchor="ctr" anchorCtr="0">
              <a:noAutofit/>
            </a:bodyPr>
            <a:lstStyle/>
            <a:p>
              <a:pPr algn="ctr">
                <a:spcAft>
                  <a:spcPts val="600"/>
                </a:spcAft>
              </a:pPr>
              <a:r>
                <a:rPr lang="lv-LV" sz="2000" b="1">
                  <a:solidFill>
                    <a:schemeClr val="tx2"/>
                  </a:solidFill>
                  <a:latin typeface="+mj-lt"/>
                </a:rPr>
                <a:t>-33,7%</a:t>
              </a:r>
              <a:endParaRPr lang="en-GB" sz="2000" b="1">
                <a:solidFill>
                  <a:schemeClr val="tx2"/>
                </a:solidFill>
                <a:latin typeface="+mj-lt"/>
              </a:endParaRPr>
            </a:p>
          </p:txBody>
        </p:sp>
        <p:sp>
          <p:nvSpPr>
            <p:cNvPr id="20" name="TextBox 19">
              <a:extLst>
                <a:ext uri="{FF2B5EF4-FFF2-40B4-BE49-F238E27FC236}">
                  <a16:creationId xmlns:a16="http://schemas.microsoft.com/office/drawing/2014/main" id="{C14C6616-904E-4187-046B-74B271F501CF}"/>
                </a:ext>
              </a:extLst>
            </p:cNvPr>
            <p:cNvSpPr txBox="1"/>
            <p:nvPr/>
          </p:nvSpPr>
          <p:spPr>
            <a:xfrm>
              <a:off x="5987254" y="3807697"/>
              <a:ext cx="509588" cy="219075"/>
            </a:xfrm>
            <a:prstGeom prst="rect">
              <a:avLst/>
            </a:prstGeom>
          </p:spPr>
          <p:txBody>
            <a:bodyPr vert="horz" wrap="none" lIns="0" tIns="0" rIns="0" bIns="0" rtlCol="0" anchor="ctr" anchorCtr="0">
              <a:noAutofit/>
            </a:bodyPr>
            <a:lstStyle/>
            <a:p>
              <a:pPr algn="ctr">
                <a:spcAft>
                  <a:spcPts val="600"/>
                </a:spcAft>
              </a:pPr>
              <a:r>
                <a:rPr lang="lv-LV" sz="2000" b="1">
                  <a:solidFill>
                    <a:schemeClr val="accent4"/>
                  </a:solidFill>
                  <a:latin typeface="+mj-lt"/>
                </a:rPr>
                <a:t>-35,3%</a:t>
              </a:r>
              <a:endParaRPr lang="en-GB" sz="2000" b="1">
                <a:solidFill>
                  <a:schemeClr val="accent4"/>
                </a:solidFill>
                <a:latin typeface="+mj-lt"/>
              </a:endParaRPr>
            </a:p>
          </p:txBody>
        </p:sp>
        <p:sp>
          <p:nvSpPr>
            <p:cNvPr id="21" name="TextBox 20">
              <a:extLst>
                <a:ext uri="{FF2B5EF4-FFF2-40B4-BE49-F238E27FC236}">
                  <a16:creationId xmlns:a16="http://schemas.microsoft.com/office/drawing/2014/main" id="{33B6057F-A14D-664A-3106-376DAFBEE025}"/>
                </a:ext>
              </a:extLst>
            </p:cNvPr>
            <p:cNvSpPr txBox="1"/>
            <p:nvPr/>
          </p:nvSpPr>
          <p:spPr>
            <a:xfrm>
              <a:off x="6924674" y="3807697"/>
              <a:ext cx="509588" cy="219075"/>
            </a:xfrm>
            <a:prstGeom prst="rect">
              <a:avLst/>
            </a:prstGeom>
          </p:spPr>
          <p:txBody>
            <a:bodyPr vert="horz" wrap="none" lIns="0" tIns="0" rIns="0" bIns="0" rtlCol="0" anchor="ctr" anchorCtr="0">
              <a:noAutofit/>
            </a:bodyPr>
            <a:lstStyle/>
            <a:p>
              <a:pPr algn="ctr">
                <a:spcAft>
                  <a:spcPts val="600"/>
                </a:spcAft>
              </a:pPr>
              <a:r>
                <a:rPr lang="lv-LV" sz="2000" b="1">
                  <a:solidFill>
                    <a:schemeClr val="accent5"/>
                  </a:solidFill>
                  <a:latin typeface="+mj-lt"/>
                </a:rPr>
                <a:t>-35,3%</a:t>
              </a:r>
              <a:endParaRPr lang="en-GB" sz="2000" b="1">
                <a:solidFill>
                  <a:schemeClr val="accent5"/>
                </a:solidFill>
                <a:latin typeface="+mj-lt"/>
              </a:endParaRPr>
            </a:p>
          </p:txBody>
        </p:sp>
        <p:sp>
          <p:nvSpPr>
            <p:cNvPr id="22" name="TextBox 21">
              <a:extLst>
                <a:ext uri="{FF2B5EF4-FFF2-40B4-BE49-F238E27FC236}">
                  <a16:creationId xmlns:a16="http://schemas.microsoft.com/office/drawing/2014/main" id="{41030757-285C-E44C-8646-B5E9EB004A86}"/>
                </a:ext>
              </a:extLst>
            </p:cNvPr>
            <p:cNvSpPr txBox="1"/>
            <p:nvPr/>
          </p:nvSpPr>
          <p:spPr>
            <a:xfrm>
              <a:off x="7743228" y="3807696"/>
              <a:ext cx="509588" cy="219075"/>
            </a:xfrm>
            <a:prstGeom prst="rect">
              <a:avLst/>
            </a:prstGeom>
          </p:spPr>
          <p:txBody>
            <a:bodyPr vert="horz" wrap="none" lIns="0" tIns="0" rIns="0" bIns="0" rtlCol="0" anchor="ctr" anchorCtr="0">
              <a:noAutofit/>
            </a:bodyPr>
            <a:lstStyle/>
            <a:p>
              <a:pPr algn="ctr">
                <a:spcAft>
                  <a:spcPts val="600"/>
                </a:spcAft>
              </a:pPr>
              <a:r>
                <a:rPr lang="lv-LV" sz="2000" b="1">
                  <a:solidFill>
                    <a:schemeClr val="accent6"/>
                  </a:solidFill>
                  <a:latin typeface="+mj-lt"/>
                </a:rPr>
                <a:t>-40,1%</a:t>
              </a:r>
              <a:endParaRPr lang="en-GB" sz="2000" b="1">
                <a:solidFill>
                  <a:schemeClr val="accent6"/>
                </a:solidFill>
                <a:latin typeface="+mj-lt"/>
              </a:endParaRPr>
            </a:p>
          </p:txBody>
        </p:sp>
        <p:sp>
          <p:nvSpPr>
            <p:cNvPr id="23" name="TextBox 22">
              <a:extLst>
                <a:ext uri="{FF2B5EF4-FFF2-40B4-BE49-F238E27FC236}">
                  <a16:creationId xmlns:a16="http://schemas.microsoft.com/office/drawing/2014/main" id="{5D356D78-116C-03BB-DD5E-6EFDEDFCFDE2}"/>
                </a:ext>
              </a:extLst>
            </p:cNvPr>
            <p:cNvSpPr txBox="1"/>
            <p:nvPr/>
          </p:nvSpPr>
          <p:spPr>
            <a:xfrm>
              <a:off x="8861422" y="4211632"/>
              <a:ext cx="1900237" cy="219075"/>
            </a:xfrm>
            <a:prstGeom prst="rect">
              <a:avLst/>
            </a:prstGeom>
          </p:spPr>
          <p:txBody>
            <a:bodyPr vert="horz" wrap="none" lIns="0" tIns="0" rIns="0" bIns="0" rtlCol="0" anchor="t" anchorCtr="0">
              <a:noAutofit/>
            </a:bodyPr>
            <a:lstStyle/>
            <a:p>
              <a:pPr algn="l">
                <a:spcAft>
                  <a:spcPts val="600"/>
                </a:spcAft>
              </a:pPr>
              <a:r>
                <a:rPr lang="lv-LV" sz="1400" i="1">
                  <a:solidFill>
                    <a:schemeClr val="tx2"/>
                  </a:solidFill>
                </a:rPr>
                <a:t>Pret bāzes scenāriju</a:t>
              </a:r>
              <a:endParaRPr lang="en-GB" sz="1400" i="1">
                <a:solidFill>
                  <a:schemeClr val="tx2"/>
                </a:solidFill>
              </a:endParaRPr>
            </a:p>
          </p:txBody>
        </p:sp>
      </p:grpSp>
      <p:sp>
        <p:nvSpPr>
          <p:cNvPr id="24" name="Rectangle 23">
            <a:extLst>
              <a:ext uri="{FF2B5EF4-FFF2-40B4-BE49-F238E27FC236}">
                <a16:creationId xmlns:a16="http://schemas.microsoft.com/office/drawing/2014/main" id="{A380A7A9-20B6-BD8D-2F04-C62621123DA6}"/>
              </a:ext>
            </a:extLst>
          </p:cNvPr>
          <p:cNvSpPr/>
          <p:nvPr/>
        </p:nvSpPr>
        <p:spPr>
          <a:xfrm>
            <a:off x="995364" y="1639361"/>
            <a:ext cx="2240366" cy="414475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lv-LV" sz="1500" err="1">
              <a:solidFill>
                <a:schemeClr val="bg1"/>
              </a:solidFill>
            </a:endParaRPr>
          </a:p>
        </p:txBody>
      </p:sp>
      <p:sp>
        <p:nvSpPr>
          <p:cNvPr id="25" name="Text Placeholder 11">
            <a:extLst>
              <a:ext uri="{FF2B5EF4-FFF2-40B4-BE49-F238E27FC236}">
                <a16:creationId xmlns:a16="http://schemas.microsoft.com/office/drawing/2014/main" id="{D9A2CE20-25F1-1695-0ECE-BC06BDBBE8C6}"/>
              </a:ext>
            </a:extLst>
          </p:cNvPr>
          <p:cNvSpPr txBox="1">
            <a:spLocks/>
          </p:cNvSpPr>
          <p:nvPr/>
        </p:nvSpPr>
        <p:spPr>
          <a:xfrm>
            <a:off x="1163620" y="1804430"/>
            <a:ext cx="1955430" cy="3708282"/>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600"/>
              </a:spcAft>
              <a:buFontTx/>
              <a:buNone/>
              <a:defRPr sz="1600" b="1" kern="1200">
                <a:solidFill>
                  <a:schemeClr val="accent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600" kern="1200">
                <a:solidFill>
                  <a:schemeClr val="accent2"/>
                </a:solidFill>
                <a:latin typeface="+mn-lt"/>
                <a:ea typeface="+mn-ea"/>
                <a:cs typeface="+mn-cs"/>
              </a:defRPr>
            </a:lvl2pPr>
            <a:lvl3pPr marL="180975" indent="-180975" algn="l" defTabSz="914400" rtl="0" eaLnBrk="1" latinLnBrk="0" hangingPunct="1">
              <a:lnSpc>
                <a:spcPct val="100000"/>
              </a:lnSpc>
              <a:spcBef>
                <a:spcPts val="0"/>
              </a:spcBef>
              <a:spcAft>
                <a:spcPts val="600"/>
              </a:spcAft>
              <a:buClrTx/>
              <a:buFont typeface="Arial" panose="020B0604020202020204" pitchFamily="34" charset="0"/>
              <a:buChar char="•"/>
              <a:defRPr sz="1600" kern="1200">
                <a:solidFill>
                  <a:schemeClr val="accent2"/>
                </a:solidFill>
                <a:latin typeface="+mn-lt"/>
                <a:ea typeface="+mn-ea"/>
                <a:cs typeface="+mn-cs"/>
              </a:defRPr>
            </a:lvl3pPr>
            <a:lvl4pPr marL="361950" indent="-180975" algn="l" defTabSz="914400" rtl="0" eaLnBrk="1" latinLnBrk="0" hangingPunct="1">
              <a:lnSpc>
                <a:spcPct val="100000"/>
              </a:lnSpc>
              <a:spcBef>
                <a:spcPts val="0"/>
              </a:spcBef>
              <a:spcAft>
                <a:spcPts val="600"/>
              </a:spcAft>
              <a:buClrTx/>
              <a:buFont typeface="Arial" panose="020B0604020202020204" pitchFamily="34" charset="0"/>
              <a:buChar char="-"/>
              <a:defRPr sz="1600" kern="1200">
                <a:solidFill>
                  <a:schemeClr val="accent2"/>
                </a:solidFill>
                <a:latin typeface="+mn-lt"/>
                <a:ea typeface="+mn-ea"/>
                <a:cs typeface="+mn-cs"/>
              </a:defRPr>
            </a:lvl4pPr>
            <a:lvl5pPr marL="542925" indent="-180975" algn="l" defTabSz="914400" rtl="0" eaLnBrk="1" latinLnBrk="0" hangingPunct="1">
              <a:lnSpc>
                <a:spcPct val="100000"/>
              </a:lnSpc>
              <a:spcBef>
                <a:spcPts val="0"/>
              </a:spcBef>
              <a:spcAft>
                <a:spcPts val="600"/>
              </a:spcAft>
              <a:buClrTx/>
              <a:buFont typeface="Arial" panose="020B0604020202020204" pitchFamily="34" charset="0"/>
              <a:buChar char="•"/>
              <a:defRPr sz="1600" kern="1200" baseline="0">
                <a:solidFill>
                  <a:schemeClr val="accent2"/>
                </a:solidFill>
                <a:latin typeface="+mn-lt"/>
                <a:ea typeface="+mn-ea"/>
                <a:cs typeface="+mn-cs"/>
              </a:defRPr>
            </a:lvl5pPr>
            <a:lvl6pPr marL="719138" indent="-180975"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896938" indent="-1778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074738" indent="-1778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1257300" indent="-182563" algn="l" defTabSz="914400" rtl="0" eaLnBrk="1" latinLnBrk="0" hangingPunct="1">
              <a:lnSpc>
                <a:spcPct val="90000"/>
              </a:lnSpc>
              <a:spcBef>
                <a:spcPts val="500"/>
              </a:spcBef>
              <a:buFont typeface="Arial" panose="020B0604020202020204" pitchFamily="34" charset="0"/>
              <a:buChar char="•"/>
              <a:defRPr sz="1500" kern="1200">
                <a:solidFill>
                  <a:schemeClr val="tx2"/>
                </a:solidFill>
                <a:latin typeface="+mn-lt"/>
                <a:ea typeface="+mn-ea"/>
                <a:cs typeface="+mn-cs"/>
              </a:defRPr>
            </a:lvl9pPr>
          </a:lstStyle>
          <a:p>
            <a:r>
              <a:rPr lang="lv-LV" sz="2000">
                <a:latin typeface="+mj-lt"/>
              </a:rPr>
              <a:t>Latvijas meža nozares Latvijas statistiskajos reģionos nodrošinātās tiešās, netiešās un saistītās darbvietas dažādos mežizstrādes apjomu scenārijos, tūkst. un % pieaugums vai samazinājums pret bāzes scenāriju</a:t>
            </a:r>
          </a:p>
        </p:txBody>
      </p:sp>
    </p:spTree>
    <p:extLst>
      <p:ext uri="{BB962C8B-B14F-4D97-AF65-F5344CB8AC3E}">
        <p14:creationId xmlns:p14="http://schemas.microsoft.com/office/powerpoint/2010/main" val="207071588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4211A-411D-A26B-632F-B540F455B78D}"/>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48109517-A654-92B8-9AE9-1EC03F60E0DB}"/>
              </a:ext>
            </a:extLst>
          </p:cNvPr>
          <p:cNvSpPr>
            <a:spLocks noGrp="1"/>
          </p:cNvSpPr>
          <p:nvPr>
            <p:ph type="title"/>
          </p:nvPr>
        </p:nvSpPr>
        <p:spPr>
          <a:xfrm>
            <a:off x="995364" y="431800"/>
            <a:ext cx="10204450" cy="533400"/>
          </a:xfrm>
        </p:spPr>
        <p:txBody>
          <a:bodyPr/>
          <a:lstStyle/>
          <a:p>
            <a:r>
              <a:rPr lang="lv-LV" sz="3600" noProof="0"/>
              <a:t>Pie </a:t>
            </a:r>
            <a:r>
              <a:rPr lang="lv-LV" sz="3600" noProof="0">
                <a:solidFill>
                  <a:schemeClr val="accent4"/>
                </a:solidFill>
              </a:rPr>
              <a:t>-30% </a:t>
            </a:r>
            <a:r>
              <a:rPr lang="lv-LV" sz="3600" noProof="0"/>
              <a:t>mežizstrādes apjomu samazinājuma valsts </a:t>
            </a:r>
            <a:r>
              <a:rPr lang="lv-LV" sz="3600" noProof="0">
                <a:solidFill>
                  <a:schemeClr val="accent4"/>
                </a:solidFill>
              </a:rPr>
              <a:t>zaudētu 406,9 milj. EUR nodokļu ieņēmumos gadā</a:t>
            </a:r>
            <a:r>
              <a:rPr lang="lv-LV" sz="3600" noProof="0"/>
              <a:t> salīdzinājumā ar bāzes scenāriju</a:t>
            </a:r>
          </a:p>
        </p:txBody>
      </p:sp>
      <p:sp>
        <p:nvSpPr>
          <p:cNvPr id="4" name="TextBox 3">
            <a:extLst>
              <a:ext uri="{FF2B5EF4-FFF2-40B4-BE49-F238E27FC236}">
                <a16:creationId xmlns:a16="http://schemas.microsoft.com/office/drawing/2014/main" id="{69F5B392-6E63-5CC9-BB18-D9E38096C871}"/>
              </a:ext>
            </a:extLst>
          </p:cNvPr>
          <p:cNvSpPr txBox="1"/>
          <p:nvPr/>
        </p:nvSpPr>
        <p:spPr>
          <a:xfrm>
            <a:off x="995364" y="5943529"/>
            <a:ext cx="10196949" cy="215444"/>
          </a:xfrm>
          <a:prstGeom prst="rect">
            <a:avLst/>
          </a:prstGeom>
          <a:noFill/>
        </p:spPr>
        <p:txBody>
          <a:bodyPr wrap="square">
            <a:spAutoFit/>
          </a:bodyPr>
          <a:lstStyle/>
          <a:p>
            <a:pPr marL="540385" indent="-540385">
              <a:spcBef>
                <a:spcPts val="200"/>
              </a:spcBef>
            </a:pPr>
            <a:r>
              <a:rPr lang="lv-LV" sz="800" noProof="0">
                <a:solidFill>
                  <a:schemeClr val="tx2"/>
                </a:solidFill>
                <a:latin typeface="Arial" panose="020B0604020202020204" pitchFamily="34" charset="0"/>
                <a:ea typeface="Arial Unicode MS"/>
                <a:cs typeface="Times New Roman" panose="02020603050405020304" pitchFamily="18" charset="0"/>
              </a:rPr>
              <a:t>Avoti: KPMG analīze</a:t>
            </a:r>
          </a:p>
        </p:txBody>
      </p:sp>
      <p:grpSp>
        <p:nvGrpSpPr>
          <p:cNvPr id="2" name="Group 1">
            <a:extLst>
              <a:ext uri="{FF2B5EF4-FFF2-40B4-BE49-F238E27FC236}">
                <a16:creationId xmlns:a16="http://schemas.microsoft.com/office/drawing/2014/main" id="{8B35EC09-7F1A-54ED-0542-36FF60421043}"/>
              </a:ext>
            </a:extLst>
          </p:cNvPr>
          <p:cNvGrpSpPr/>
          <p:nvPr/>
        </p:nvGrpSpPr>
        <p:grpSpPr>
          <a:xfrm>
            <a:off x="3087473" y="1639361"/>
            <a:ext cx="8350287" cy="4359956"/>
            <a:chOff x="934625" y="993108"/>
            <a:chExt cx="10322747" cy="4934928"/>
          </a:xfrm>
        </p:grpSpPr>
        <p:sp>
          <p:nvSpPr>
            <p:cNvPr id="3" name="Rectangle: Rounded Corners 2">
              <a:extLst>
                <a:ext uri="{FF2B5EF4-FFF2-40B4-BE49-F238E27FC236}">
                  <a16:creationId xmlns:a16="http://schemas.microsoft.com/office/drawing/2014/main" id="{72ABB1C3-DD01-B9D1-C91B-0B19B0082F61}"/>
                </a:ext>
              </a:extLst>
            </p:cNvPr>
            <p:cNvSpPr/>
            <p:nvPr/>
          </p:nvSpPr>
          <p:spPr>
            <a:xfrm>
              <a:off x="2964427" y="993108"/>
              <a:ext cx="8112479" cy="4534565"/>
            </a:xfrm>
            <a:prstGeom prst="roundRect">
              <a:avLst>
                <a:gd name="adj" fmla="val 7294"/>
              </a:avLst>
            </a:prstGeom>
            <a:solidFill>
              <a:schemeClr val="bg2">
                <a:alpha val="26000"/>
              </a:schemeClr>
            </a:solidFill>
            <a:ln w="12700">
              <a:solidFill>
                <a:schemeClr val="accent2"/>
              </a:solidFill>
              <a:prstDash val="solid"/>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err="1">
                <a:solidFill>
                  <a:schemeClr val="bg1"/>
                </a:solidFill>
              </a:endParaRPr>
            </a:p>
          </p:txBody>
        </p:sp>
        <p:graphicFrame>
          <p:nvGraphicFramePr>
            <p:cNvPr id="6" name="Chart 5">
              <a:extLst>
                <a:ext uri="{FF2B5EF4-FFF2-40B4-BE49-F238E27FC236}">
                  <a16:creationId xmlns:a16="http://schemas.microsoft.com/office/drawing/2014/main" id="{D9AB61AB-78B9-957F-E3AE-D055E45C03E4}"/>
                </a:ext>
              </a:extLst>
            </p:cNvPr>
            <p:cNvGraphicFramePr>
              <a:graphicFrameLocks/>
            </p:cNvGraphicFramePr>
            <p:nvPr>
              <p:extLst>
                <p:ext uri="{D42A27DB-BD31-4B8C-83A1-F6EECF244321}">
                  <p14:modId xmlns:p14="http://schemas.microsoft.com/office/powerpoint/2010/main" val="1761853983"/>
                </p:ext>
              </p:extLst>
            </p:nvPr>
          </p:nvGraphicFramePr>
          <p:xfrm>
            <a:off x="934625" y="1381436"/>
            <a:ext cx="10322747" cy="4546600"/>
          </p:xfrm>
          <a:graphic>
            <a:graphicData uri="http://schemas.openxmlformats.org/drawingml/2006/chart">
              <c:chart xmlns:c="http://schemas.openxmlformats.org/drawingml/2006/chart" xmlns:r="http://schemas.openxmlformats.org/officeDocument/2006/relationships" r:id="rId2"/>
            </a:graphicData>
          </a:graphic>
        </p:graphicFrame>
        <p:sp>
          <p:nvSpPr>
            <p:cNvPr id="7" name="Rectangle 6">
              <a:extLst>
                <a:ext uri="{FF2B5EF4-FFF2-40B4-BE49-F238E27FC236}">
                  <a16:creationId xmlns:a16="http://schemas.microsoft.com/office/drawing/2014/main" id="{3E2FEC8E-6007-30EC-6E05-ABFA82AECAE1}"/>
                </a:ext>
              </a:extLst>
            </p:cNvPr>
            <p:cNvSpPr/>
            <p:nvPr/>
          </p:nvSpPr>
          <p:spPr>
            <a:xfrm>
              <a:off x="3566651" y="1357692"/>
              <a:ext cx="1106129" cy="457200"/>
            </a:xfrm>
            <a:prstGeom prst="rect">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ctr"/>
              <a:r>
                <a:rPr lang="lv-LV" sz="1200" b="1">
                  <a:solidFill>
                    <a:schemeClr val="tx2"/>
                  </a:solidFill>
                </a:rPr>
                <a:t>13,1 milj. m</a:t>
              </a:r>
              <a:r>
                <a:rPr lang="lv-LV" sz="1200" b="1" baseline="30000">
                  <a:solidFill>
                    <a:schemeClr val="tx2"/>
                  </a:solidFill>
                </a:rPr>
                <a:t>3</a:t>
              </a:r>
              <a:endParaRPr lang="en-GB" sz="1200" b="1" baseline="30000" err="1">
                <a:solidFill>
                  <a:schemeClr val="tx2"/>
                </a:solidFill>
              </a:endParaRPr>
            </a:p>
          </p:txBody>
        </p:sp>
        <p:sp>
          <p:nvSpPr>
            <p:cNvPr id="8" name="Rectangle 7">
              <a:extLst>
                <a:ext uri="{FF2B5EF4-FFF2-40B4-BE49-F238E27FC236}">
                  <a16:creationId xmlns:a16="http://schemas.microsoft.com/office/drawing/2014/main" id="{AA64EC71-C486-5CDA-2307-BB0FCEBCFF4B}"/>
                </a:ext>
              </a:extLst>
            </p:cNvPr>
            <p:cNvSpPr/>
            <p:nvPr/>
          </p:nvSpPr>
          <p:spPr>
            <a:xfrm>
              <a:off x="5542935" y="1360959"/>
              <a:ext cx="1106130" cy="457200"/>
            </a:xfrm>
            <a:prstGeom prst="rect">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ctr"/>
              <a:r>
                <a:rPr lang="lv-LV" sz="1200" b="1">
                  <a:solidFill>
                    <a:schemeClr val="tx2"/>
                  </a:solidFill>
                </a:rPr>
                <a:t>11,1 milj. m</a:t>
              </a:r>
              <a:r>
                <a:rPr lang="lv-LV" sz="1200" b="1" baseline="30000">
                  <a:solidFill>
                    <a:schemeClr val="tx2"/>
                  </a:solidFill>
                </a:rPr>
                <a:t>3</a:t>
              </a:r>
              <a:endParaRPr lang="en-GB" sz="1200" b="1" baseline="30000" err="1">
                <a:solidFill>
                  <a:schemeClr val="tx2"/>
                </a:solidFill>
              </a:endParaRPr>
            </a:p>
          </p:txBody>
        </p:sp>
        <p:sp>
          <p:nvSpPr>
            <p:cNvPr id="9" name="Rectangle 8">
              <a:extLst>
                <a:ext uri="{FF2B5EF4-FFF2-40B4-BE49-F238E27FC236}">
                  <a16:creationId xmlns:a16="http://schemas.microsoft.com/office/drawing/2014/main" id="{D583CBEF-2CC8-E528-279E-5FC00CAB3DFC}"/>
                </a:ext>
              </a:extLst>
            </p:cNvPr>
            <p:cNvSpPr/>
            <p:nvPr/>
          </p:nvSpPr>
          <p:spPr>
            <a:xfrm>
              <a:off x="7520525" y="1357692"/>
              <a:ext cx="1106130" cy="457200"/>
            </a:xfrm>
            <a:prstGeom prst="rect">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ctr"/>
              <a:r>
                <a:rPr lang="lv-LV" sz="1200" b="1">
                  <a:solidFill>
                    <a:schemeClr val="tx2"/>
                  </a:solidFill>
                </a:rPr>
                <a:t>9,2 milj. m</a:t>
              </a:r>
              <a:r>
                <a:rPr lang="lv-LV" sz="1200" b="1" baseline="30000">
                  <a:solidFill>
                    <a:schemeClr val="tx2"/>
                  </a:solidFill>
                </a:rPr>
                <a:t>3</a:t>
              </a:r>
              <a:endParaRPr lang="en-GB" sz="1200" b="1" baseline="30000" err="1">
                <a:solidFill>
                  <a:schemeClr val="tx2"/>
                </a:solidFill>
              </a:endParaRPr>
            </a:p>
          </p:txBody>
        </p:sp>
        <p:sp>
          <p:nvSpPr>
            <p:cNvPr id="11" name="Rectangle 10">
              <a:extLst>
                <a:ext uri="{FF2B5EF4-FFF2-40B4-BE49-F238E27FC236}">
                  <a16:creationId xmlns:a16="http://schemas.microsoft.com/office/drawing/2014/main" id="{BDC3C9D6-681B-DB11-4AA1-E3D832E27C37}"/>
                </a:ext>
              </a:extLst>
            </p:cNvPr>
            <p:cNvSpPr/>
            <p:nvPr/>
          </p:nvSpPr>
          <p:spPr>
            <a:xfrm>
              <a:off x="1461786" y="1357692"/>
              <a:ext cx="1106129" cy="457200"/>
            </a:xfrm>
            <a:prstGeom prst="rect">
              <a:avLst/>
            </a:prstGeom>
            <a:noFill/>
            <a:ln w="127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ctr"/>
              <a:r>
                <a:rPr lang="lv-LV" sz="1200" b="1">
                  <a:solidFill>
                    <a:schemeClr val="tx1"/>
                  </a:solidFill>
                </a:rPr>
                <a:t>16,0 milj. m</a:t>
              </a:r>
              <a:r>
                <a:rPr lang="lv-LV" sz="1200" b="1" baseline="30000">
                  <a:solidFill>
                    <a:schemeClr val="tx1"/>
                  </a:solidFill>
                </a:rPr>
                <a:t>3</a:t>
              </a:r>
              <a:endParaRPr lang="en-GB" sz="1200" b="1" baseline="30000" err="1">
                <a:solidFill>
                  <a:schemeClr val="tx1"/>
                </a:solidFill>
              </a:endParaRPr>
            </a:p>
          </p:txBody>
        </p:sp>
        <p:sp>
          <p:nvSpPr>
            <p:cNvPr id="13" name="Rectangle 12">
              <a:extLst>
                <a:ext uri="{FF2B5EF4-FFF2-40B4-BE49-F238E27FC236}">
                  <a16:creationId xmlns:a16="http://schemas.microsoft.com/office/drawing/2014/main" id="{697C47D0-9CBB-5971-CCBB-670B6AAFEC43}"/>
                </a:ext>
              </a:extLst>
            </p:cNvPr>
            <p:cNvSpPr/>
            <p:nvPr/>
          </p:nvSpPr>
          <p:spPr>
            <a:xfrm>
              <a:off x="9496810" y="1357692"/>
              <a:ext cx="1106130" cy="457200"/>
            </a:xfrm>
            <a:prstGeom prst="rect">
              <a:avLst/>
            </a:prstGeom>
            <a:noFill/>
            <a:ln w="12700">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ctr"/>
              <a:r>
                <a:rPr lang="lv-LV" sz="1200" b="1">
                  <a:solidFill>
                    <a:schemeClr val="tx2"/>
                  </a:solidFill>
                </a:rPr>
                <a:t>15,7 milj. m</a:t>
              </a:r>
              <a:r>
                <a:rPr lang="lv-LV" sz="1200" b="1" baseline="30000">
                  <a:solidFill>
                    <a:schemeClr val="tx2"/>
                  </a:solidFill>
                </a:rPr>
                <a:t>3</a:t>
              </a:r>
              <a:endParaRPr lang="en-GB" sz="1200" b="1" baseline="30000" err="1">
                <a:solidFill>
                  <a:schemeClr val="tx2"/>
                </a:solidFill>
              </a:endParaRPr>
            </a:p>
          </p:txBody>
        </p:sp>
      </p:grpSp>
      <p:sp>
        <p:nvSpPr>
          <p:cNvPr id="14" name="Rectangle 13">
            <a:extLst>
              <a:ext uri="{FF2B5EF4-FFF2-40B4-BE49-F238E27FC236}">
                <a16:creationId xmlns:a16="http://schemas.microsoft.com/office/drawing/2014/main" id="{8E563C32-46D3-89D5-65C8-94D6D3B75E0D}"/>
              </a:ext>
            </a:extLst>
          </p:cNvPr>
          <p:cNvSpPr/>
          <p:nvPr/>
        </p:nvSpPr>
        <p:spPr>
          <a:xfrm>
            <a:off x="995364" y="1639361"/>
            <a:ext cx="1971119" cy="414475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lv-LV" sz="1500" err="1">
              <a:solidFill>
                <a:schemeClr val="bg1"/>
              </a:solidFill>
            </a:endParaRPr>
          </a:p>
        </p:txBody>
      </p:sp>
      <p:sp>
        <p:nvSpPr>
          <p:cNvPr id="15" name="Text Placeholder 11">
            <a:extLst>
              <a:ext uri="{FF2B5EF4-FFF2-40B4-BE49-F238E27FC236}">
                <a16:creationId xmlns:a16="http://schemas.microsoft.com/office/drawing/2014/main" id="{92073D1D-B209-3C16-BE69-2A7E16495A6F}"/>
              </a:ext>
            </a:extLst>
          </p:cNvPr>
          <p:cNvSpPr txBox="1">
            <a:spLocks/>
          </p:cNvSpPr>
          <p:nvPr/>
        </p:nvSpPr>
        <p:spPr>
          <a:xfrm>
            <a:off x="1163620" y="1804430"/>
            <a:ext cx="1520252" cy="3708282"/>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600"/>
              </a:spcAft>
              <a:buFontTx/>
              <a:buNone/>
              <a:defRPr sz="1600" b="1" kern="1200">
                <a:solidFill>
                  <a:schemeClr val="accent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600" kern="1200">
                <a:solidFill>
                  <a:schemeClr val="accent2"/>
                </a:solidFill>
                <a:latin typeface="+mn-lt"/>
                <a:ea typeface="+mn-ea"/>
                <a:cs typeface="+mn-cs"/>
              </a:defRPr>
            </a:lvl2pPr>
            <a:lvl3pPr marL="180975" indent="-180975" algn="l" defTabSz="914400" rtl="0" eaLnBrk="1" latinLnBrk="0" hangingPunct="1">
              <a:lnSpc>
                <a:spcPct val="100000"/>
              </a:lnSpc>
              <a:spcBef>
                <a:spcPts val="0"/>
              </a:spcBef>
              <a:spcAft>
                <a:spcPts val="600"/>
              </a:spcAft>
              <a:buClrTx/>
              <a:buFont typeface="Arial" panose="020B0604020202020204" pitchFamily="34" charset="0"/>
              <a:buChar char="•"/>
              <a:defRPr sz="1600" kern="1200">
                <a:solidFill>
                  <a:schemeClr val="accent2"/>
                </a:solidFill>
                <a:latin typeface="+mn-lt"/>
                <a:ea typeface="+mn-ea"/>
                <a:cs typeface="+mn-cs"/>
              </a:defRPr>
            </a:lvl3pPr>
            <a:lvl4pPr marL="361950" indent="-180975" algn="l" defTabSz="914400" rtl="0" eaLnBrk="1" latinLnBrk="0" hangingPunct="1">
              <a:lnSpc>
                <a:spcPct val="100000"/>
              </a:lnSpc>
              <a:spcBef>
                <a:spcPts val="0"/>
              </a:spcBef>
              <a:spcAft>
                <a:spcPts val="600"/>
              </a:spcAft>
              <a:buClrTx/>
              <a:buFont typeface="Arial" panose="020B0604020202020204" pitchFamily="34" charset="0"/>
              <a:buChar char="-"/>
              <a:defRPr sz="1600" kern="1200">
                <a:solidFill>
                  <a:schemeClr val="accent2"/>
                </a:solidFill>
                <a:latin typeface="+mn-lt"/>
                <a:ea typeface="+mn-ea"/>
                <a:cs typeface="+mn-cs"/>
              </a:defRPr>
            </a:lvl4pPr>
            <a:lvl5pPr marL="542925" indent="-180975" algn="l" defTabSz="914400" rtl="0" eaLnBrk="1" latinLnBrk="0" hangingPunct="1">
              <a:lnSpc>
                <a:spcPct val="100000"/>
              </a:lnSpc>
              <a:spcBef>
                <a:spcPts val="0"/>
              </a:spcBef>
              <a:spcAft>
                <a:spcPts val="600"/>
              </a:spcAft>
              <a:buClrTx/>
              <a:buFont typeface="Arial" panose="020B0604020202020204" pitchFamily="34" charset="0"/>
              <a:buChar char="•"/>
              <a:defRPr sz="1600" kern="1200" baseline="0">
                <a:solidFill>
                  <a:schemeClr val="accent2"/>
                </a:solidFill>
                <a:latin typeface="+mn-lt"/>
                <a:ea typeface="+mn-ea"/>
                <a:cs typeface="+mn-cs"/>
              </a:defRPr>
            </a:lvl5pPr>
            <a:lvl6pPr marL="719138" indent="-180975"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896938" indent="-1778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074738" indent="-1778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1257300" indent="-182563" algn="l" defTabSz="914400" rtl="0" eaLnBrk="1" latinLnBrk="0" hangingPunct="1">
              <a:lnSpc>
                <a:spcPct val="90000"/>
              </a:lnSpc>
              <a:spcBef>
                <a:spcPts val="500"/>
              </a:spcBef>
              <a:buFont typeface="Arial" panose="020B0604020202020204" pitchFamily="34" charset="0"/>
              <a:buChar char="•"/>
              <a:defRPr sz="1500" kern="1200">
                <a:solidFill>
                  <a:schemeClr val="tx2"/>
                </a:solidFill>
                <a:latin typeface="+mn-lt"/>
                <a:ea typeface="+mn-ea"/>
                <a:cs typeface="+mn-cs"/>
              </a:defRPr>
            </a:lvl9pPr>
          </a:lstStyle>
          <a:p>
            <a:r>
              <a:rPr lang="lv-LV" sz="2000">
                <a:latin typeface="+mj-lt"/>
              </a:rPr>
              <a:t>Latvijas meža nozares Latvijas valsts budžetā iemaksātie tiešie, netiešie un saistītie nodokļi dažādos mežizstrādes apjomu scenārijos, milj. EUR</a:t>
            </a:r>
          </a:p>
        </p:txBody>
      </p:sp>
    </p:spTree>
    <p:extLst>
      <p:ext uri="{BB962C8B-B14F-4D97-AF65-F5344CB8AC3E}">
        <p14:creationId xmlns:p14="http://schemas.microsoft.com/office/powerpoint/2010/main" val="114800483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DFC290-3873-80F3-D47A-56EA4CA9CF13}"/>
            </a:ext>
          </a:extLst>
        </p:cNvPr>
        <p:cNvGrpSpPr/>
        <p:nvPr/>
      </p:nvGrpSpPr>
      <p:grpSpPr>
        <a:xfrm>
          <a:off x="0" y="0"/>
          <a:ext cx="0" cy="0"/>
          <a:chOff x="0" y="0"/>
          <a:chExt cx="0" cy="0"/>
        </a:xfrm>
      </p:grpSpPr>
      <p:sp>
        <p:nvSpPr>
          <p:cNvPr id="10" name="Title 9">
            <a:extLst>
              <a:ext uri="{FF2B5EF4-FFF2-40B4-BE49-F238E27FC236}">
                <a16:creationId xmlns:a16="http://schemas.microsoft.com/office/drawing/2014/main" id="{C6894F85-98EB-6756-9497-6A0F187296ED}"/>
              </a:ext>
            </a:extLst>
          </p:cNvPr>
          <p:cNvSpPr>
            <a:spLocks noGrp="1"/>
          </p:cNvSpPr>
          <p:nvPr>
            <p:ph type="title"/>
          </p:nvPr>
        </p:nvSpPr>
        <p:spPr>
          <a:xfrm>
            <a:off x="995364" y="431800"/>
            <a:ext cx="10204450" cy="805382"/>
          </a:xfrm>
        </p:spPr>
        <p:txBody>
          <a:bodyPr/>
          <a:lstStyle/>
          <a:p>
            <a:r>
              <a:rPr lang="lv-LV" sz="3200" noProof="0" dirty="0">
                <a:solidFill>
                  <a:schemeClr val="accent4"/>
                </a:solidFill>
              </a:rPr>
              <a:t>1 milj. m</a:t>
            </a:r>
            <a:r>
              <a:rPr lang="lv-LV" sz="3200" baseline="30000" noProof="0" dirty="0">
                <a:solidFill>
                  <a:schemeClr val="accent4"/>
                </a:solidFill>
              </a:rPr>
              <a:t>3</a:t>
            </a:r>
            <a:r>
              <a:rPr lang="lv-LV" sz="3200" noProof="0" dirty="0">
                <a:solidFill>
                  <a:schemeClr val="accent4"/>
                </a:solidFill>
              </a:rPr>
              <a:t> izmaiņas mežizstrādes apjomos </a:t>
            </a:r>
            <a:r>
              <a:rPr lang="lv-LV" sz="3200" noProof="0" dirty="0"/>
              <a:t>rada 126,2 milj. EUR bruto pievienotās vērtības, 2,3 tūkst. darbvietu un 32,6 milj. EUR nodokļu ieguvumu vai zaudējumu</a:t>
            </a:r>
          </a:p>
        </p:txBody>
      </p:sp>
      <p:sp>
        <p:nvSpPr>
          <p:cNvPr id="4" name="TextBox 3">
            <a:extLst>
              <a:ext uri="{FF2B5EF4-FFF2-40B4-BE49-F238E27FC236}">
                <a16:creationId xmlns:a16="http://schemas.microsoft.com/office/drawing/2014/main" id="{C0D18563-D298-41BA-1890-00E110AA8A1B}"/>
              </a:ext>
            </a:extLst>
          </p:cNvPr>
          <p:cNvSpPr txBox="1"/>
          <p:nvPr/>
        </p:nvSpPr>
        <p:spPr>
          <a:xfrm>
            <a:off x="995362" y="5893536"/>
            <a:ext cx="10196949" cy="215444"/>
          </a:xfrm>
          <a:prstGeom prst="rect">
            <a:avLst/>
          </a:prstGeom>
          <a:noFill/>
        </p:spPr>
        <p:txBody>
          <a:bodyPr wrap="square">
            <a:spAutoFit/>
          </a:bodyPr>
          <a:lstStyle/>
          <a:p>
            <a:pPr marL="540385" indent="-540385">
              <a:spcBef>
                <a:spcPts val="200"/>
              </a:spcBef>
            </a:pPr>
            <a:r>
              <a:rPr lang="lv-LV" sz="800" noProof="0">
                <a:solidFill>
                  <a:schemeClr val="tx2"/>
                </a:solidFill>
                <a:latin typeface="Arial" panose="020B0604020202020204" pitchFamily="34" charset="0"/>
                <a:ea typeface="Arial Unicode MS"/>
                <a:cs typeface="Times New Roman" panose="02020603050405020304" pitchFamily="18" charset="0"/>
              </a:rPr>
              <a:t>Avoti: KPMG analīze</a:t>
            </a:r>
          </a:p>
        </p:txBody>
      </p:sp>
      <p:pic>
        <p:nvPicPr>
          <p:cNvPr id="6" name="Picture 5">
            <a:extLst>
              <a:ext uri="{FF2B5EF4-FFF2-40B4-BE49-F238E27FC236}">
                <a16:creationId xmlns:a16="http://schemas.microsoft.com/office/drawing/2014/main" id="{3BB6AE7C-C655-B738-9CD4-AA8D8B0D67E3}"/>
              </a:ext>
            </a:extLst>
          </p:cNvPr>
          <p:cNvPicPr>
            <a:picLocks noChangeAspect="1"/>
          </p:cNvPicPr>
          <p:nvPr/>
        </p:nvPicPr>
        <p:blipFill>
          <a:blip r:embed="rId2"/>
          <a:stretch>
            <a:fillRect/>
          </a:stretch>
        </p:blipFill>
        <p:spPr>
          <a:xfrm>
            <a:off x="2679776" y="1552352"/>
            <a:ext cx="9093170" cy="4873847"/>
          </a:xfrm>
          <a:prstGeom prst="rect">
            <a:avLst/>
          </a:prstGeom>
        </p:spPr>
      </p:pic>
      <p:sp>
        <p:nvSpPr>
          <p:cNvPr id="34" name="Rectangle 33">
            <a:extLst>
              <a:ext uri="{FF2B5EF4-FFF2-40B4-BE49-F238E27FC236}">
                <a16:creationId xmlns:a16="http://schemas.microsoft.com/office/drawing/2014/main" id="{5CDD7B66-3476-700E-C704-8018ED8A551A}"/>
              </a:ext>
            </a:extLst>
          </p:cNvPr>
          <p:cNvSpPr/>
          <p:nvPr/>
        </p:nvSpPr>
        <p:spPr>
          <a:xfrm>
            <a:off x="995364" y="1639361"/>
            <a:ext cx="1971119" cy="4144751"/>
          </a:xfrm>
          <a:prstGeom prst="rect">
            <a:avLst/>
          </a:prstGeom>
          <a:solidFill>
            <a:schemeClr val="accent4">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lv-LV" sz="1500" err="1">
              <a:solidFill>
                <a:schemeClr val="bg1"/>
              </a:solidFill>
            </a:endParaRPr>
          </a:p>
        </p:txBody>
      </p:sp>
      <p:sp>
        <p:nvSpPr>
          <p:cNvPr id="36" name="Text Placeholder 11">
            <a:extLst>
              <a:ext uri="{FF2B5EF4-FFF2-40B4-BE49-F238E27FC236}">
                <a16:creationId xmlns:a16="http://schemas.microsoft.com/office/drawing/2014/main" id="{2A6FA493-61D2-722D-EFB4-A7EAC57C3439}"/>
              </a:ext>
            </a:extLst>
          </p:cNvPr>
          <p:cNvSpPr txBox="1">
            <a:spLocks/>
          </p:cNvSpPr>
          <p:nvPr/>
        </p:nvSpPr>
        <p:spPr>
          <a:xfrm>
            <a:off x="1163620" y="1804430"/>
            <a:ext cx="1520252" cy="3708282"/>
          </a:xfrm>
          <a:prstGeom prst="rect">
            <a:avLst/>
          </a:prstGeom>
        </p:spPr>
        <p:txBody>
          <a:bodyPr vert="horz" lIns="0" tIns="0" rIns="0" bIns="0" rtlCol="0" anchor="t" anchorCtr="0">
            <a:noAutofit/>
          </a:bodyPr>
          <a:lstStyle>
            <a:lvl1pPr marL="0" indent="0" algn="l" defTabSz="914400" rtl="0" eaLnBrk="1" latinLnBrk="0" hangingPunct="1">
              <a:lnSpc>
                <a:spcPct val="100000"/>
              </a:lnSpc>
              <a:spcBef>
                <a:spcPts val="0"/>
              </a:spcBef>
              <a:spcAft>
                <a:spcPts val="600"/>
              </a:spcAft>
              <a:buFontTx/>
              <a:buNone/>
              <a:defRPr sz="1600" b="1" kern="1200">
                <a:solidFill>
                  <a:schemeClr val="accent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600" kern="1200">
                <a:solidFill>
                  <a:schemeClr val="accent2"/>
                </a:solidFill>
                <a:latin typeface="+mn-lt"/>
                <a:ea typeface="+mn-ea"/>
                <a:cs typeface="+mn-cs"/>
              </a:defRPr>
            </a:lvl2pPr>
            <a:lvl3pPr marL="180975" indent="-180975" algn="l" defTabSz="914400" rtl="0" eaLnBrk="1" latinLnBrk="0" hangingPunct="1">
              <a:lnSpc>
                <a:spcPct val="100000"/>
              </a:lnSpc>
              <a:spcBef>
                <a:spcPts val="0"/>
              </a:spcBef>
              <a:spcAft>
                <a:spcPts val="600"/>
              </a:spcAft>
              <a:buClrTx/>
              <a:buFont typeface="Arial" panose="020B0604020202020204" pitchFamily="34" charset="0"/>
              <a:buChar char="•"/>
              <a:defRPr sz="1600" kern="1200">
                <a:solidFill>
                  <a:schemeClr val="accent2"/>
                </a:solidFill>
                <a:latin typeface="+mn-lt"/>
                <a:ea typeface="+mn-ea"/>
                <a:cs typeface="+mn-cs"/>
              </a:defRPr>
            </a:lvl3pPr>
            <a:lvl4pPr marL="361950" indent="-180975" algn="l" defTabSz="914400" rtl="0" eaLnBrk="1" latinLnBrk="0" hangingPunct="1">
              <a:lnSpc>
                <a:spcPct val="100000"/>
              </a:lnSpc>
              <a:spcBef>
                <a:spcPts val="0"/>
              </a:spcBef>
              <a:spcAft>
                <a:spcPts val="600"/>
              </a:spcAft>
              <a:buClrTx/>
              <a:buFont typeface="Arial" panose="020B0604020202020204" pitchFamily="34" charset="0"/>
              <a:buChar char="-"/>
              <a:defRPr sz="1600" kern="1200">
                <a:solidFill>
                  <a:schemeClr val="accent2"/>
                </a:solidFill>
                <a:latin typeface="+mn-lt"/>
                <a:ea typeface="+mn-ea"/>
                <a:cs typeface="+mn-cs"/>
              </a:defRPr>
            </a:lvl4pPr>
            <a:lvl5pPr marL="542925" indent="-180975" algn="l" defTabSz="914400" rtl="0" eaLnBrk="1" latinLnBrk="0" hangingPunct="1">
              <a:lnSpc>
                <a:spcPct val="100000"/>
              </a:lnSpc>
              <a:spcBef>
                <a:spcPts val="0"/>
              </a:spcBef>
              <a:spcAft>
                <a:spcPts val="600"/>
              </a:spcAft>
              <a:buClrTx/>
              <a:buFont typeface="Arial" panose="020B0604020202020204" pitchFamily="34" charset="0"/>
              <a:buChar char="•"/>
              <a:defRPr sz="1600" kern="1200" baseline="0">
                <a:solidFill>
                  <a:schemeClr val="accent2"/>
                </a:solidFill>
                <a:latin typeface="+mn-lt"/>
                <a:ea typeface="+mn-ea"/>
                <a:cs typeface="+mn-cs"/>
              </a:defRPr>
            </a:lvl5pPr>
            <a:lvl6pPr marL="719138" indent="-180975"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896938" indent="-1778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074738" indent="-1778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1257300" indent="-182563" algn="l" defTabSz="914400" rtl="0" eaLnBrk="1" latinLnBrk="0" hangingPunct="1">
              <a:lnSpc>
                <a:spcPct val="90000"/>
              </a:lnSpc>
              <a:spcBef>
                <a:spcPts val="500"/>
              </a:spcBef>
              <a:buFont typeface="Arial" panose="020B0604020202020204" pitchFamily="34" charset="0"/>
              <a:buChar char="•"/>
              <a:defRPr sz="1500" kern="1200">
                <a:solidFill>
                  <a:schemeClr val="tx2"/>
                </a:solidFill>
                <a:latin typeface="+mn-lt"/>
                <a:ea typeface="+mn-ea"/>
                <a:cs typeface="+mn-cs"/>
              </a:defRPr>
            </a:lvl9pPr>
          </a:lstStyle>
          <a:p>
            <a:r>
              <a:rPr lang="lv-LV" sz="2000">
                <a:latin typeface="+mj-lt"/>
              </a:rPr>
              <a:t>1 milj. m</a:t>
            </a:r>
            <a:r>
              <a:rPr lang="lv-LV" sz="2000" baseline="30000">
                <a:latin typeface="+mj-lt"/>
              </a:rPr>
              <a:t>3</a:t>
            </a:r>
            <a:r>
              <a:rPr lang="lv-LV" sz="2000">
                <a:latin typeface="+mj-lt"/>
              </a:rPr>
              <a:t> izmaiņu mežizstrādes apjomos ietekme uz meža nozares radīto tiešo, netiešo un saistīto bruto pievienoto vērtību, darbvietām un nodokļiem gan Latvijā, gan Latvijā un ārzemēs</a:t>
            </a:r>
          </a:p>
        </p:txBody>
      </p:sp>
    </p:spTree>
    <p:extLst>
      <p:ext uri="{BB962C8B-B14F-4D97-AF65-F5344CB8AC3E}">
        <p14:creationId xmlns:p14="http://schemas.microsoft.com/office/powerpoint/2010/main" val="181099013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48A9EE-B8F7-8532-5D53-D8E936AF344F}"/>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B7041F94-B4B1-C542-879F-4502AD3C1B71}"/>
              </a:ext>
            </a:extLst>
          </p:cNvPr>
          <p:cNvPicPr>
            <a:picLocks noChangeAspect="1"/>
          </p:cNvPicPr>
          <p:nvPr/>
        </p:nvPicPr>
        <p:blipFill>
          <a:blip r:embed="rId3" cstate="print">
            <a:extLst>
              <a:ext uri="{28A0092B-C50C-407E-A947-70E740481C1C}">
                <a14:useLocalDpi xmlns:a14="http://schemas.microsoft.com/office/drawing/2010/main" val="0"/>
              </a:ext>
            </a:extLst>
          </a:blip>
          <a:srcRect t="-184" b="1"/>
          <a:stretch>
            <a:fillRect/>
          </a:stretch>
        </p:blipFill>
        <p:spPr>
          <a:xfrm>
            <a:off x="0" y="-12560"/>
            <a:ext cx="12192000" cy="6857999"/>
          </a:xfrm>
          <a:prstGeom prst="rect">
            <a:avLst/>
          </a:prstGeom>
        </p:spPr>
      </p:pic>
      <p:sp>
        <p:nvSpPr>
          <p:cNvPr id="7" name="Rectangle 6">
            <a:extLst>
              <a:ext uri="{FF2B5EF4-FFF2-40B4-BE49-F238E27FC236}">
                <a16:creationId xmlns:a16="http://schemas.microsoft.com/office/drawing/2014/main" id="{1D0ED6B4-11F8-63BD-C541-3F2384F63BA0}"/>
              </a:ext>
            </a:extLst>
          </p:cNvPr>
          <p:cNvSpPr/>
          <p:nvPr/>
        </p:nvSpPr>
        <p:spPr>
          <a:xfrm>
            <a:off x="-1" y="0"/>
            <a:ext cx="9324975" cy="6857999"/>
          </a:xfrm>
          <a:prstGeom prst="rect">
            <a:avLst/>
          </a:prstGeom>
          <a:gradFill>
            <a:gsLst>
              <a:gs pos="0">
                <a:schemeClr val="accent2">
                  <a:alpha val="81000"/>
                </a:schemeClr>
              </a:gs>
              <a:gs pos="100000">
                <a:schemeClr val="accent2">
                  <a:alpha val="0"/>
                </a:schemeClr>
              </a:gs>
            </a:gsLst>
            <a:lin ang="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en-GB" sz="1500" err="1">
              <a:solidFill>
                <a:schemeClr val="bg1"/>
              </a:solidFill>
            </a:endParaRPr>
          </a:p>
        </p:txBody>
      </p:sp>
      <p:pic>
        <p:nvPicPr>
          <p:cNvPr id="9" name="Picture 8">
            <a:extLst>
              <a:ext uri="{FF2B5EF4-FFF2-40B4-BE49-F238E27FC236}">
                <a16:creationId xmlns:a16="http://schemas.microsoft.com/office/drawing/2014/main" id="{AB5DFE97-6947-289B-E7E9-D20292B07539}"/>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74187" y="-25120"/>
            <a:ext cx="1575821" cy="1164068"/>
          </a:xfrm>
          <a:prstGeom prst="rect">
            <a:avLst/>
          </a:prstGeom>
        </p:spPr>
      </p:pic>
      <p:sp>
        <p:nvSpPr>
          <p:cNvPr id="2" name="Text Placeholder 4">
            <a:extLst>
              <a:ext uri="{FF2B5EF4-FFF2-40B4-BE49-F238E27FC236}">
                <a16:creationId xmlns:a16="http://schemas.microsoft.com/office/drawing/2014/main" id="{A2B39524-E4C1-9834-CC44-8BE62DAB8E70}"/>
              </a:ext>
            </a:extLst>
          </p:cNvPr>
          <p:cNvSpPr txBox="1">
            <a:spLocks/>
          </p:cNvSpPr>
          <p:nvPr/>
        </p:nvSpPr>
        <p:spPr>
          <a:xfrm>
            <a:off x="879562" y="698500"/>
            <a:ext cx="5733240" cy="4345805"/>
          </a:xfrm>
          <a:prstGeom prst="rect">
            <a:avLst/>
          </a:prstGeom>
        </p:spPr>
        <p:txBody>
          <a:bodyPr anchor="b"/>
          <a:lstStyle>
            <a:lvl1pPr marL="0" indent="0" algn="l" defTabSz="914400" rtl="0" eaLnBrk="1" latinLnBrk="0" hangingPunct="1">
              <a:lnSpc>
                <a:spcPct val="100000"/>
              </a:lnSpc>
              <a:spcBef>
                <a:spcPts val="0"/>
              </a:spcBef>
              <a:spcAft>
                <a:spcPts val="600"/>
              </a:spcAft>
              <a:buFontTx/>
              <a:buNone/>
              <a:defRPr sz="1600" b="1" kern="1200">
                <a:solidFill>
                  <a:schemeClr val="accent2"/>
                </a:solidFill>
                <a:latin typeface="+mn-lt"/>
                <a:ea typeface="+mn-ea"/>
                <a:cs typeface="+mn-cs"/>
              </a:defRPr>
            </a:lvl1pPr>
            <a:lvl2pPr marL="0" indent="0" algn="l" defTabSz="914400" rtl="0" eaLnBrk="1" latinLnBrk="0" hangingPunct="1">
              <a:lnSpc>
                <a:spcPct val="100000"/>
              </a:lnSpc>
              <a:spcBef>
                <a:spcPts val="0"/>
              </a:spcBef>
              <a:spcAft>
                <a:spcPts val="600"/>
              </a:spcAft>
              <a:buFontTx/>
              <a:buNone/>
              <a:defRPr sz="1600" kern="1200">
                <a:solidFill>
                  <a:schemeClr val="accent2"/>
                </a:solidFill>
                <a:latin typeface="+mn-lt"/>
                <a:ea typeface="+mn-ea"/>
                <a:cs typeface="+mn-cs"/>
              </a:defRPr>
            </a:lvl2pPr>
            <a:lvl3pPr marL="180975" indent="-180975" algn="l" defTabSz="914400" rtl="0" eaLnBrk="1" latinLnBrk="0" hangingPunct="1">
              <a:lnSpc>
                <a:spcPct val="100000"/>
              </a:lnSpc>
              <a:spcBef>
                <a:spcPts val="0"/>
              </a:spcBef>
              <a:spcAft>
                <a:spcPts val="600"/>
              </a:spcAft>
              <a:buClrTx/>
              <a:buFont typeface="Arial" panose="020B0604020202020204" pitchFamily="34" charset="0"/>
              <a:buChar char="•"/>
              <a:defRPr sz="1600" kern="1200">
                <a:solidFill>
                  <a:schemeClr val="accent2"/>
                </a:solidFill>
                <a:latin typeface="+mn-lt"/>
                <a:ea typeface="+mn-ea"/>
                <a:cs typeface="+mn-cs"/>
              </a:defRPr>
            </a:lvl3pPr>
            <a:lvl4pPr marL="361950" indent="-180975" algn="l" defTabSz="914400" rtl="0" eaLnBrk="1" latinLnBrk="0" hangingPunct="1">
              <a:lnSpc>
                <a:spcPct val="100000"/>
              </a:lnSpc>
              <a:spcBef>
                <a:spcPts val="0"/>
              </a:spcBef>
              <a:spcAft>
                <a:spcPts val="600"/>
              </a:spcAft>
              <a:buClrTx/>
              <a:buFont typeface="Arial" panose="020B0604020202020204" pitchFamily="34" charset="0"/>
              <a:buChar char="-"/>
              <a:defRPr sz="1600" kern="1200">
                <a:solidFill>
                  <a:schemeClr val="accent2"/>
                </a:solidFill>
                <a:latin typeface="+mn-lt"/>
                <a:ea typeface="+mn-ea"/>
                <a:cs typeface="+mn-cs"/>
              </a:defRPr>
            </a:lvl4pPr>
            <a:lvl5pPr marL="542925" indent="-180975" algn="l" defTabSz="914400" rtl="0" eaLnBrk="1" latinLnBrk="0" hangingPunct="1">
              <a:lnSpc>
                <a:spcPct val="100000"/>
              </a:lnSpc>
              <a:spcBef>
                <a:spcPts val="0"/>
              </a:spcBef>
              <a:spcAft>
                <a:spcPts val="600"/>
              </a:spcAft>
              <a:buClrTx/>
              <a:buFont typeface="Arial" panose="020B0604020202020204" pitchFamily="34" charset="0"/>
              <a:buChar char="•"/>
              <a:defRPr sz="1600" kern="1200" baseline="0">
                <a:solidFill>
                  <a:schemeClr val="accent2"/>
                </a:solidFill>
                <a:latin typeface="+mn-lt"/>
                <a:ea typeface="+mn-ea"/>
                <a:cs typeface="+mn-cs"/>
              </a:defRPr>
            </a:lvl5pPr>
            <a:lvl6pPr marL="719138" indent="-180975"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6pPr>
            <a:lvl7pPr marL="896938" indent="-1778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7pPr>
            <a:lvl8pPr marL="1074738" indent="-177800" algn="l" defTabSz="914400" rtl="0" eaLnBrk="1" latinLnBrk="0" hangingPunct="1">
              <a:lnSpc>
                <a:spcPct val="100000"/>
              </a:lnSpc>
              <a:spcBef>
                <a:spcPts val="0"/>
              </a:spcBef>
              <a:spcAft>
                <a:spcPts val="600"/>
              </a:spcAft>
              <a:buClr>
                <a:schemeClr val="tx2"/>
              </a:buClr>
              <a:buFont typeface="Arial" panose="020B0604020202020204" pitchFamily="34" charset="0"/>
              <a:buChar char="-"/>
              <a:defRPr sz="1500" kern="1200">
                <a:solidFill>
                  <a:schemeClr val="tx2"/>
                </a:solidFill>
                <a:latin typeface="+mn-lt"/>
                <a:ea typeface="+mn-ea"/>
                <a:cs typeface="+mn-cs"/>
              </a:defRPr>
            </a:lvl8pPr>
            <a:lvl9pPr marL="1257300" indent="-182563" algn="l" defTabSz="914400" rtl="0" eaLnBrk="1" latinLnBrk="0" hangingPunct="1">
              <a:lnSpc>
                <a:spcPct val="90000"/>
              </a:lnSpc>
              <a:spcBef>
                <a:spcPts val="500"/>
              </a:spcBef>
              <a:buFont typeface="Arial" panose="020B0604020202020204" pitchFamily="34" charset="0"/>
              <a:buChar char="•"/>
              <a:defRPr sz="1500" kern="1200">
                <a:solidFill>
                  <a:schemeClr val="tx2"/>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lv-LV" sz="35000" b="1" i="0" u="none" strike="noStrike" kern="1200" cap="none" spc="0" normalizeH="0" baseline="0" noProof="0">
                <a:ln>
                  <a:noFill/>
                </a:ln>
                <a:solidFill>
                  <a:srgbClr val="FFFFFF">
                    <a:alpha val="25000"/>
                  </a:srgbClr>
                </a:solidFill>
                <a:effectLst/>
                <a:uLnTx/>
                <a:uFillTx/>
                <a:latin typeface="KPMG Bold"/>
                <a:ea typeface="+mn-ea"/>
                <a:cs typeface="+mn-cs"/>
              </a:rPr>
              <a:t>0</a:t>
            </a:r>
            <a:r>
              <a:rPr lang="lv-LV" sz="35000" noProof="0">
                <a:solidFill>
                  <a:srgbClr val="FFFFFF">
                    <a:alpha val="25000"/>
                  </a:srgbClr>
                </a:solidFill>
                <a:latin typeface="KPMG Bold"/>
              </a:rPr>
              <a:t>4</a:t>
            </a:r>
            <a:endParaRPr kumimoji="0" lang="lv-LV" sz="35000" b="1" i="0" u="none" strike="noStrike" kern="1200" cap="none" spc="0" normalizeH="0" baseline="0" noProof="0">
              <a:ln>
                <a:noFill/>
              </a:ln>
              <a:solidFill>
                <a:srgbClr val="FFFFFF">
                  <a:alpha val="25000"/>
                </a:srgbClr>
              </a:solidFill>
              <a:effectLst/>
              <a:uLnTx/>
              <a:uFillTx/>
              <a:latin typeface="KPMG Bold"/>
              <a:ea typeface="+mn-ea"/>
              <a:cs typeface="+mn-cs"/>
            </a:endParaRPr>
          </a:p>
        </p:txBody>
      </p:sp>
      <p:sp>
        <p:nvSpPr>
          <p:cNvPr id="3" name="Title 1">
            <a:extLst>
              <a:ext uri="{FF2B5EF4-FFF2-40B4-BE49-F238E27FC236}">
                <a16:creationId xmlns:a16="http://schemas.microsoft.com/office/drawing/2014/main" id="{41796572-4FF7-9038-2E8F-D962C3621792}"/>
              </a:ext>
            </a:extLst>
          </p:cNvPr>
          <p:cNvSpPr>
            <a:spLocks noGrp="1"/>
          </p:cNvSpPr>
          <p:nvPr>
            <p:ph type="ctrTitle"/>
          </p:nvPr>
        </p:nvSpPr>
        <p:spPr>
          <a:xfrm>
            <a:off x="2039160" y="3700043"/>
            <a:ext cx="8202120" cy="2367199"/>
          </a:xfrm>
        </p:spPr>
        <p:txBody>
          <a:bodyPr/>
          <a:lstStyle/>
          <a:p>
            <a:r>
              <a:rPr lang="lv-LV" noProof="0"/>
              <a:t>Secinājumi un</a:t>
            </a:r>
            <a:br>
              <a:rPr lang="lv-LV" noProof="0"/>
            </a:br>
            <a:r>
              <a:rPr lang="lv-LV" noProof="0"/>
              <a:t>rekomendācijas</a:t>
            </a:r>
          </a:p>
        </p:txBody>
      </p:sp>
    </p:spTree>
    <p:extLst>
      <p:ext uri="{BB962C8B-B14F-4D97-AF65-F5344CB8AC3E}">
        <p14:creationId xmlns:p14="http://schemas.microsoft.com/office/powerpoint/2010/main" val="35635255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3CC7AAD-8547-FBAC-1F0E-2015EC7C68BD}"/>
            </a:ext>
          </a:extLst>
        </p:cNvPr>
        <p:cNvGrpSpPr/>
        <p:nvPr/>
      </p:nvGrpSpPr>
      <p:grpSpPr>
        <a:xfrm>
          <a:off x="0" y="0"/>
          <a:ext cx="0" cy="0"/>
          <a:chOff x="0" y="0"/>
          <a:chExt cx="0" cy="0"/>
        </a:xfrm>
      </p:grpSpPr>
      <p:sp>
        <p:nvSpPr>
          <p:cNvPr id="49" name="Rectangle 48">
            <a:extLst>
              <a:ext uri="{FF2B5EF4-FFF2-40B4-BE49-F238E27FC236}">
                <a16:creationId xmlns:a16="http://schemas.microsoft.com/office/drawing/2014/main" id="{0DACD516-FA37-AB92-57C8-4F38E0166A29}"/>
              </a:ext>
            </a:extLst>
          </p:cNvPr>
          <p:cNvSpPr/>
          <p:nvPr/>
        </p:nvSpPr>
        <p:spPr>
          <a:xfrm>
            <a:off x="997945" y="5060878"/>
            <a:ext cx="10345479" cy="829559"/>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lv-LV" sz="1500" err="1">
              <a:solidFill>
                <a:schemeClr val="bg1"/>
              </a:solidFill>
            </a:endParaRPr>
          </a:p>
        </p:txBody>
      </p:sp>
      <p:sp>
        <p:nvSpPr>
          <p:cNvPr id="33" name="Rectangle 32">
            <a:extLst>
              <a:ext uri="{FF2B5EF4-FFF2-40B4-BE49-F238E27FC236}">
                <a16:creationId xmlns:a16="http://schemas.microsoft.com/office/drawing/2014/main" id="{E9461A43-74A4-8D98-3653-5F7AE4234809}"/>
              </a:ext>
            </a:extLst>
          </p:cNvPr>
          <p:cNvSpPr/>
          <p:nvPr/>
        </p:nvSpPr>
        <p:spPr>
          <a:xfrm>
            <a:off x="997946" y="3753643"/>
            <a:ext cx="10345479" cy="1179784"/>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lv-LV" sz="1500" err="1">
              <a:solidFill>
                <a:schemeClr val="bg1"/>
              </a:solidFill>
            </a:endParaRPr>
          </a:p>
        </p:txBody>
      </p:sp>
      <p:sp>
        <p:nvSpPr>
          <p:cNvPr id="28" name="Rectangle 27">
            <a:extLst>
              <a:ext uri="{FF2B5EF4-FFF2-40B4-BE49-F238E27FC236}">
                <a16:creationId xmlns:a16="http://schemas.microsoft.com/office/drawing/2014/main" id="{24DF1905-B7B5-A079-E1A3-A4DD45E943A0}"/>
              </a:ext>
            </a:extLst>
          </p:cNvPr>
          <p:cNvSpPr/>
          <p:nvPr/>
        </p:nvSpPr>
        <p:spPr>
          <a:xfrm>
            <a:off x="997947" y="2190741"/>
            <a:ext cx="10345479" cy="1424327"/>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lv-LV" sz="1500" err="1">
              <a:solidFill>
                <a:schemeClr val="bg1"/>
              </a:solidFill>
            </a:endParaRPr>
          </a:p>
        </p:txBody>
      </p:sp>
      <p:sp>
        <p:nvSpPr>
          <p:cNvPr id="23" name="Rectangle 22">
            <a:extLst>
              <a:ext uri="{FF2B5EF4-FFF2-40B4-BE49-F238E27FC236}">
                <a16:creationId xmlns:a16="http://schemas.microsoft.com/office/drawing/2014/main" id="{7B8CFF47-1711-1C16-7CBE-DC4FC775B506}"/>
              </a:ext>
            </a:extLst>
          </p:cNvPr>
          <p:cNvSpPr/>
          <p:nvPr/>
        </p:nvSpPr>
        <p:spPr>
          <a:xfrm>
            <a:off x="997948" y="1176754"/>
            <a:ext cx="10345479" cy="885962"/>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lv-LV" sz="1500" err="1">
              <a:solidFill>
                <a:schemeClr val="bg1"/>
              </a:solidFill>
            </a:endParaRPr>
          </a:p>
        </p:txBody>
      </p:sp>
      <p:sp>
        <p:nvSpPr>
          <p:cNvPr id="2" name="Title 1">
            <a:extLst>
              <a:ext uri="{FF2B5EF4-FFF2-40B4-BE49-F238E27FC236}">
                <a16:creationId xmlns:a16="http://schemas.microsoft.com/office/drawing/2014/main" id="{98EAC014-18F1-E9E4-1895-C09E248AECF9}"/>
              </a:ext>
            </a:extLst>
          </p:cNvPr>
          <p:cNvSpPr>
            <a:spLocks noGrp="1"/>
          </p:cNvSpPr>
          <p:nvPr>
            <p:ph type="title"/>
          </p:nvPr>
        </p:nvSpPr>
        <p:spPr/>
        <p:txBody>
          <a:bodyPr/>
          <a:lstStyle/>
          <a:p>
            <a:r>
              <a:rPr lang="lv-LV" sz="4000" dirty="0"/>
              <a:t>Secinājumi</a:t>
            </a:r>
            <a:r>
              <a:rPr lang="en-GB" sz="4000" dirty="0"/>
              <a:t> – </a:t>
            </a:r>
            <a:r>
              <a:rPr lang="en-GB" sz="4000" dirty="0" err="1"/>
              <a:t>apkopojums</a:t>
            </a:r>
            <a:r>
              <a:rPr lang="lv-LV" sz="4000" dirty="0"/>
              <a:t> (1 no 2)</a:t>
            </a:r>
            <a:endParaRPr lang="en-GB" sz="4000" dirty="0"/>
          </a:p>
        </p:txBody>
      </p:sp>
      <p:sp>
        <p:nvSpPr>
          <p:cNvPr id="54" name="TextBox 53">
            <a:extLst>
              <a:ext uri="{FF2B5EF4-FFF2-40B4-BE49-F238E27FC236}">
                <a16:creationId xmlns:a16="http://schemas.microsoft.com/office/drawing/2014/main" id="{D836F21A-4D7D-B934-08B6-FF862B88999D}"/>
              </a:ext>
            </a:extLst>
          </p:cNvPr>
          <p:cNvSpPr txBox="1"/>
          <p:nvPr/>
        </p:nvSpPr>
        <p:spPr>
          <a:xfrm>
            <a:off x="1683593" y="1389298"/>
            <a:ext cx="9536376" cy="467623"/>
          </a:xfrm>
          <a:prstGeom prst="rect">
            <a:avLst/>
          </a:prstGeom>
        </p:spPr>
        <p:txBody>
          <a:bodyPr vert="horz" wrap="square" lIns="0" tIns="0" rIns="0" bIns="0" rtlCol="0" anchor="ctr" anchorCtr="0">
            <a:no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lv-LV" sz="1600" i="0" u="none" strike="noStrike" kern="1200" cap="none" spc="0" normalizeH="0" baseline="0" noProof="0">
                <a:ln>
                  <a:noFill/>
                </a:ln>
                <a:solidFill>
                  <a:schemeClr val="tx2"/>
                </a:solidFill>
                <a:effectLst/>
                <a:uLnTx/>
                <a:uFillTx/>
                <a:ea typeface="+mn-ea"/>
                <a:cs typeface="+mn-cs"/>
              </a:rPr>
              <a:t>Izmaiņas mežizstrādes apjomos visbūtiskāk ietekmē reģionus ārpus Rīgas statistiskā reģiona, kur izmaiņām pievienotajā vērtībā, darbvietās un atalgojumā ir augstāks īpatsvars reģionu līmenī.</a:t>
            </a:r>
          </a:p>
        </p:txBody>
      </p:sp>
      <p:sp>
        <p:nvSpPr>
          <p:cNvPr id="57" name="TextBox 56">
            <a:extLst>
              <a:ext uri="{FF2B5EF4-FFF2-40B4-BE49-F238E27FC236}">
                <a16:creationId xmlns:a16="http://schemas.microsoft.com/office/drawing/2014/main" id="{1265C5AB-BF33-B5A0-50EA-06AEBA6EE8AB}"/>
              </a:ext>
            </a:extLst>
          </p:cNvPr>
          <p:cNvSpPr txBox="1"/>
          <p:nvPr/>
        </p:nvSpPr>
        <p:spPr>
          <a:xfrm>
            <a:off x="1683593" y="4093419"/>
            <a:ext cx="9536376" cy="467623"/>
          </a:xfrm>
          <a:prstGeom prst="rect">
            <a:avLst/>
          </a:prstGeom>
        </p:spPr>
        <p:txBody>
          <a:bodyPr vert="horz" wrap="square" lIns="0" tIns="0" rIns="0" bIns="0" rtlCol="0" anchor="ctr" anchorCtr="0">
            <a:no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lv-LV" sz="1600" i="0" u="none" strike="noStrike" kern="1200" cap="none" spc="0" normalizeH="0" baseline="0" noProof="0">
                <a:ln>
                  <a:noFill/>
                </a:ln>
                <a:solidFill>
                  <a:schemeClr val="tx2"/>
                </a:solidFill>
                <a:effectLst/>
                <a:uLnTx/>
                <a:uFillTx/>
                <a:ea typeface="+mn-ea"/>
                <a:cs typeface="+mn-cs"/>
              </a:rPr>
              <a:t>Meža nozare ir būtiska Latvijas tautsaimniecības sastāvdaļa, tās 3 600,5 milj. EUR tiešās, netiešās un saistītās bruto pievienotās vērtības veidojot 8,9% no valsts IKP. Vienlaikus nozarei ir tieša un neatņemama loma reģionu attīstībā un augsta integrācijas pakāpe reģionu ekonomikā, kā arī potenciāls būtiski ietekmēt reģionu izaugsmi.</a:t>
            </a:r>
          </a:p>
        </p:txBody>
      </p:sp>
      <p:sp>
        <p:nvSpPr>
          <p:cNvPr id="60" name="TextBox 59">
            <a:extLst>
              <a:ext uri="{FF2B5EF4-FFF2-40B4-BE49-F238E27FC236}">
                <a16:creationId xmlns:a16="http://schemas.microsoft.com/office/drawing/2014/main" id="{59FEE45E-D14B-BA64-FADE-303DB3538992}"/>
              </a:ext>
            </a:extLst>
          </p:cNvPr>
          <p:cNvSpPr txBox="1"/>
          <p:nvPr/>
        </p:nvSpPr>
        <p:spPr>
          <a:xfrm>
            <a:off x="1683593" y="5202784"/>
            <a:ext cx="9536376" cy="467623"/>
          </a:xfrm>
          <a:prstGeom prst="rect">
            <a:avLst/>
          </a:prstGeom>
        </p:spPr>
        <p:txBody>
          <a:bodyPr vert="horz" wrap="square" lIns="0" tIns="0" rIns="0" bIns="0" rtlCol="0" anchor="ctr" anchorCtr="0">
            <a:no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lv-LV" sz="1600" i="0" u="none" strike="noStrike" kern="1200" cap="none" spc="0" normalizeH="0" baseline="0" noProof="0">
                <a:ln>
                  <a:noFill/>
                </a:ln>
                <a:solidFill>
                  <a:schemeClr val="tx2"/>
                </a:solidFill>
                <a:effectLst/>
                <a:uLnTx/>
                <a:uFillTx/>
                <a:ea typeface="+mn-ea"/>
                <a:cs typeface="+mn-cs"/>
              </a:rPr>
              <a:t>Meža nozarei ir relatīvi augsta produktivitāte, taču salīdzinājums ar citām nozarēm norāda uz iespējām attīstīt tālākas apstrādes produktu ražošanu un celt nozares radīto pievienoto vērtību.</a:t>
            </a:r>
          </a:p>
        </p:txBody>
      </p:sp>
      <p:sp>
        <p:nvSpPr>
          <p:cNvPr id="75" name="TextBox 74">
            <a:extLst>
              <a:ext uri="{FF2B5EF4-FFF2-40B4-BE49-F238E27FC236}">
                <a16:creationId xmlns:a16="http://schemas.microsoft.com/office/drawing/2014/main" id="{942D8BE2-24F2-8DA4-C772-A8825AD6FFD3}"/>
              </a:ext>
            </a:extLst>
          </p:cNvPr>
          <p:cNvSpPr txBox="1"/>
          <p:nvPr/>
        </p:nvSpPr>
        <p:spPr>
          <a:xfrm>
            <a:off x="1683593" y="2669092"/>
            <a:ext cx="9536376" cy="467623"/>
          </a:xfrm>
          <a:prstGeom prst="rect">
            <a:avLst/>
          </a:prstGeom>
        </p:spPr>
        <p:txBody>
          <a:bodyPr vert="horz" wrap="square" lIns="0" tIns="0" rIns="0" bIns="0" rtlCol="0" anchor="ctr" anchorCtr="0">
            <a:no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lv-LV" sz="1600" i="0" u="none" strike="noStrike" kern="1200" cap="none" spc="0" normalizeH="0" baseline="0" noProof="0">
                <a:ln>
                  <a:noFill/>
                </a:ln>
                <a:solidFill>
                  <a:schemeClr val="tx2"/>
                </a:solidFill>
                <a:effectLst/>
                <a:uLnTx/>
                <a:uFillTx/>
                <a:ea typeface="+mn-ea"/>
                <a:cs typeface="+mn-cs"/>
              </a:rPr>
              <a:t>Mežsaimnieciski pamatota mežizstrādes apjomu palielināšana sniegtu vietējās ražošanas attīstībai nepieciešamos resursus un ļautu attīstīt meža nozares uzņēmumu jaudas, veicinot investoru interesi. Savukārt -30% samazinājums radītu strukturālas pārmaiņas nozarē un negatīvi ietekmētu valsts budžetu, iedzīvotājiem pieejamos publiskos pakalpojumus, nodarbinātību un nozares nākotnes attīstības iespējas.</a:t>
            </a:r>
          </a:p>
        </p:txBody>
      </p:sp>
      <p:sp>
        <p:nvSpPr>
          <p:cNvPr id="25" name="Rectangle 24">
            <a:extLst>
              <a:ext uri="{FF2B5EF4-FFF2-40B4-BE49-F238E27FC236}">
                <a16:creationId xmlns:a16="http://schemas.microsoft.com/office/drawing/2014/main" id="{B4BC70A8-FC24-CA0A-1F10-D36D867565A8}"/>
              </a:ext>
            </a:extLst>
          </p:cNvPr>
          <p:cNvSpPr/>
          <p:nvPr/>
        </p:nvSpPr>
        <p:spPr>
          <a:xfrm>
            <a:off x="995365" y="1184011"/>
            <a:ext cx="457204" cy="878302"/>
          </a:xfrm>
          <a:prstGeom prst="rect">
            <a:avLst/>
          </a:prstGeom>
          <a:solidFill>
            <a:srgbClr val="00338D"/>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500" b="0" i="0" u="none" strike="noStrike" kern="1200" cap="none" spc="0" normalizeH="0" baseline="0" noProof="0">
              <a:ln>
                <a:noFill/>
              </a:ln>
              <a:solidFill>
                <a:srgbClr val="FFFFFF"/>
              </a:solidFill>
              <a:effectLst/>
              <a:uLnTx/>
              <a:uFillTx/>
              <a:latin typeface="Arial"/>
              <a:ea typeface="+mn-ea"/>
              <a:cs typeface="+mn-cs"/>
            </a:endParaRPr>
          </a:p>
        </p:txBody>
      </p:sp>
      <p:sp>
        <p:nvSpPr>
          <p:cNvPr id="30" name="Rectangle 29">
            <a:extLst>
              <a:ext uri="{FF2B5EF4-FFF2-40B4-BE49-F238E27FC236}">
                <a16:creationId xmlns:a16="http://schemas.microsoft.com/office/drawing/2014/main" id="{CC50A7CF-E6B6-C83A-8A10-C7C00D0A094C}"/>
              </a:ext>
            </a:extLst>
          </p:cNvPr>
          <p:cNvSpPr/>
          <p:nvPr/>
        </p:nvSpPr>
        <p:spPr>
          <a:xfrm>
            <a:off x="995365" y="2207918"/>
            <a:ext cx="457204" cy="1400119"/>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500" b="0" i="0" u="none" strike="noStrike" kern="1200" cap="none" spc="0" normalizeH="0" baseline="0" noProof="0" err="1">
              <a:ln>
                <a:noFill/>
              </a:ln>
              <a:solidFill>
                <a:srgbClr val="FFFFFF"/>
              </a:solidFill>
              <a:effectLst/>
              <a:uLnTx/>
              <a:uFillTx/>
              <a:latin typeface="Arial"/>
              <a:ea typeface="+mn-ea"/>
              <a:cs typeface="+mn-cs"/>
            </a:endParaRPr>
          </a:p>
        </p:txBody>
      </p:sp>
      <p:sp>
        <p:nvSpPr>
          <p:cNvPr id="43" name="Rectangle 42">
            <a:extLst>
              <a:ext uri="{FF2B5EF4-FFF2-40B4-BE49-F238E27FC236}">
                <a16:creationId xmlns:a16="http://schemas.microsoft.com/office/drawing/2014/main" id="{F9529C57-52B9-93A6-29C8-486FA6413E62}"/>
              </a:ext>
            </a:extLst>
          </p:cNvPr>
          <p:cNvSpPr/>
          <p:nvPr/>
        </p:nvSpPr>
        <p:spPr>
          <a:xfrm>
            <a:off x="995364" y="3753642"/>
            <a:ext cx="457204" cy="1179784"/>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500" b="0" i="0" u="none" strike="noStrike" kern="1200" cap="none" spc="0" normalizeH="0" baseline="0" noProof="0" err="1">
              <a:ln>
                <a:noFill/>
              </a:ln>
              <a:solidFill>
                <a:srgbClr val="FFFFFF"/>
              </a:solidFill>
              <a:effectLst/>
              <a:uLnTx/>
              <a:uFillTx/>
              <a:latin typeface="Arial"/>
              <a:ea typeface="+mn-ea"/>
              <a:cs typeface="+mn-cs"/>
            </a:endParaRPr>
          </a:p>
        </p:txBody>
      </p:sp>
      <p:sp>
        <p:nvSpPr>
          <p:cNvPr id="47" name="Rectangle 46">
            <a:extLst>
              <a:ext uri="{FF2B5EF4-FFF2-40B4-BE49-F238E27FC236}">
                <a16:creationId xmlns:a16="http://schemas.microsoft.com/office/drawing/2014/main" id="{E055C040-64C1-C429-30B0-546288FBF38F}"/>
              </a:ext>
            </a:extLst>
          </p:cNvPr>
          <p:cNvSpPr/>
          <p:nvPr/>
        </p:nvSpPr>
        <p:spPr>
          <a:xfrm>
            <a:off x="997945" y="5060879"/>
            <a:ext cx="457203" cy="829558"/>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500" b="0" i="0" u="none" strike="noStrike" kern="1200" cap="none" spc="0" normalizeH="0" baseline="0" noProof="0" err="1">
              <a:ln>
                <a:noFill/>
              </a:ln>
              <a:solidFill>
                <a:schemeClr val="accent4">
                  <a:lumMod val="60000"/>
                  <a:lumOff val="40000"/>
                </a:schemeClr>
              </a:solidFill>
              <a:effectLst/>
              <a:uLnTx/>
              <a:uFillTx/>
              <a:latin typeface="Arial"/>
              <a:ea typeface="+mn-ea"/>
              <a:cs typeface="+mn-cs"/>
            </a:endParaRPr>
          </a:p>
        </p:txBody>
      </p:sp>
    </p:spTree>
    <p:extLst>
      <p:ext uri="{BB962C8B-B14F-4D97-AF65-F5344CB8AC3E}">
        <p14:creationId xmlns:p14="http://schemas.microsoft.com/office/powerpoint/2010/main" val="341663063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20AD6E5E-4F0F-532C-5268-E5CAED96A8A5}"/>
              </a:ext>
            </a:extLst>
          </p:cNvPr>
          <p:cNvSpPr>
            <a:spLocks noGrp="1"/>
          </p:cNvSpPr>
          <p:nvPr>
            <p:ph type="title"/>
          </p:nvPr>
        </p:nvSpPr>
        <p:spPr/>
        <p:txBody>
          <a:bodyPr/>
          <a:lstStyle/>
          <a:p>
            <a:r>
              <a:rPr lang="lv-LV" sz="4000" dirty="0"/>
              <a:t>Secinājumi</a:t>
            </a:r>
            <a:r>
              <a:rPr lang="en-GB" sz="4000" dirty="0"/>
              <a:t> – </a:t>
            </a:r>
            <a:r>
              <a:rPr lang="en-GB" sz="4000" dirty="0" err="1"/>
              <a:t>apkopojums</a:t>
            </a:r>
            <a:r>
              <a:rPr lang="lv-LV" sz="4000" dirty="0"/>
              <a:t> (2 no 2)</a:t>
            </a:r>
          </a:p>
        </p:txBody>
      </p:sp>
      <p:sp>
        <p:nvSpPr>
          <p:cNvPr id="17" name="Rectangle 16">
            <a:extLst>
              <a:ext uri="{FF2B5EF4-FFF2-40B4-BE49-F238E27FC236}">
                <a16:creationId xmlns:a16="http://schemas.microsoft.com/office/drawing/2014/main" id="{A2C9ED8D-33BE-3C72-15C3-67097D54E619}"/>
              </a:ext>
            </a:extLst>
          </p:cNvPr>
          <p:cNvSpPr/>
          <p:nvPr/>
        </p:nvSpPr>
        <p:spPr>
          <a:xfrm>
            <a:off x="997948" y="1176754"/>
            <a:ext cx="10345479" cy="124321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lv-LV" sz="1500" err="1">
              <a:solidFill>
                <a:schemeClr val="bg1"/>
              </a:solidFill>
            </a:endParaRPr>
          </a:p>
        </p:txBody>
      </p:sp>
      <p:sp>
        <p:nvSpPr>
          <p:cNvPr id="19" name="TextBox 18">
            <a:extLst>
              <a:ext uri="{FF2B5EF4-FFF2-40B4-BE49-F238E27FC236}">
                <a16:creationId xmlns:a16="http://schemas.microsoft.com/office/drawing/2014/main" id="{837FF907-AF0F-D152-4478-8E53B937E686}"/>
              </a:ext>
            </a:extLst>
          </p:cNvPr>
          <p:cNvSpPr txBox="1"/>
          <p:nvPr/>
        </p:nvSpPr>
        <p:spPr>
          <a:xfrm>
            <a:off x="1663438" y="1545357"/>
            <a:ext cx="9536376" cy="467623"/>
          </a:xfrm>
          <a:prstGeom prst="rect">
            <a:avLst/>
          </a:prstGeom>
        </p:spPr>
        <p:txBody>
          <a:bodyPr vert="horz" wrap="square" lIns="0" tIns="0" rIns="0" bIns="0" rtlCol="0" anchor="ctr" anchorCtr="0">
            <a:noAutofit/>
          </a:bodyPr>
          <a:lstStyle/>
          <a:p>
            <a:pPr lvl="0">
              <a:spcAft>
                <a:spcPts val="600"/>
              </a:spcAft>
              <a:defRPr/>
            </a:pPr>
            <a:r>
              <a:rPr lang="lv-LV" sz="1600">
                <a:solidFill>
                  <a:schemeClr val="tx2"/>
                </a:solidFill>
              </a:rPr>
              <a:t>Meža nozarei ir ievērojama loma valsts budžeta nodokļu ieņēmumu veidošanā – 1 162,1 milj. EUR tiešo, netiešo un saistīto nodokļu jeb 7,8% no kopbudžeta ieņēmumiem –, kas nodrošina veselības, izglītības, sociālās aizsardzības, infrastruktūras, transporta un citu valsts funkciju attīstību gan valsts, gan reģionālajā līmenī.</a:t>
            </a:r>
          </a:p>
        </p:txBody>
      </p:sp>
      <p:sp>
        <p:nvSpPr>
          <p:cNvPr id="21" name="Rectangle 20">
            <a:extLst>
              <a:ext uri="{FF2B5EF4-FFF2-40B4-BE49-F238E27FC236}">
                <a16:creationId xmlns:a16="http://schemas.microsoft.com/office/drawing/2014/main" id="{AD09B9E8-6D86-D6D3-DF34-27553DBEF2C3}"/>
              </a:ext>
            </a:extLst>
          </p:cNvPr>
          <p:cNvSpPr/>
          <p:nvPr/>
        </p:nvSpPr>
        <p:spPr>
          <a:xfrm>
            <a:off x="995365" y="1184010"/>
            <a:ext cx="457204" cy="1235953"/>
          </a:xfrm>
          <a:prstGeom prst="rect">
            <a:avLst/>
          </a:prstGeom>
          <a:solidFill>
            <a:srgbClr val="00338D"/>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500" b="0" i="0" u="none" strike="noStrike" kern="1200" cap="none" spc="0" normalizeH="0" baseline="0" noProof="0">
              <a:ln>
                <a:noFill/>
              </a:ln>
              <a:solidFill>
                <a:srgbClr val="FFFFFF"/>
              </a:solidFill>
              <a:effectLst/>
              <a:uLnTx/>
              <a:uFillTx/>
              <a:latin typeface="Arial"/>
              <a:ea typeface="+mn-ea"/>
              <a:cs typeface="+mn-cs"/>
            </a:endParaRPr>
          </a:p>
        </p:txBody>
      </p:sp>
      <p:sp>
        <p:nvSpPr>
          <p:cNvPr id="23" name="Rectangle 22">
            <a:extLst>
              <a:ext uri="{FF2B5EF4-FFF2-40B4-BE49-F238E27FC236}">
                <a16:creationId xmlns:a16="http://schemas.microsoft.com/office/drawing/2014/main" id="{B9B22672-F720-2915-7456-25FB32B9229C}"/>
              </a:ext>
            </a:extLst>
          </p:cNvPr>
          <p:cNvSpPr/>
          <p:nvPr/>
        </p:nvSpPr>
        <p:spPr>
          <a:xfrm>
            <a:off x="995364" y="2567609"/>
            <a:ext cx="10345479" cy="1119252"/>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lv-LV" sz="1500" err="1">
              <a:solidFill>
                <a:schemeClr val="bg1"/>
              </a:solidFill>
            </a:endParaRPr>
          </a:p>
        </p:txBody>
      </p:sp>
      <p:sp>
        <p:nvSpPr>
          <p:cNvPr id="25" name="Rectangle 24">
            <a:extLst>
              <a:ext uri="{FF2B5EF4-FFF2-40B4-BE49-F238E27FC236}">
                <a16:creationId xmlns:a16="http://schemas.microsoft.com/office/drawing/2014/main" id="{F2B240A2-9795-107E-FF4F-395C54680CC3}"/>
              </a:ext>
            </a:extLst>
          </p:cNvPr>
          <p:cNvSpPr/>
          <p:nvPr/>
        </p:nvSpPr>
        <p:spPr>
          <a:xfrm>
            <a:off x="999401" y="2574866"/>
            <a:ext cx="450583" cy="1119252"/>
          </a:xfrm>
          <a:prstGeom prst="rect">
            <a:avLst/>
          </a:prstGeom>
          <a:solidFill>
            <a:schemeClr val="accent4">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500" b="0" i="0" u="none" strike="noStrike" kern="1200" cap="none" spc="0" normalizeH="0" baseline="0" noProof="0">
              <a:ln>
                <a:noFill/>
              </a:ln>
              <a:solidFill>
                <a:srgbClr val="FFFFFF"/>
              </a:solidFill>
              <a:effectLst/>
              <a:uLnTx/>
              <a:uFillTx/>
              <a:latin typeface="Arial"/>
              <a:ea typeface="+mn-ea"/>
              <a:cs typeface="+mn-cs"/>
            </a:endParaRPr>
          </a:p>
        </p:txBody>
      </p:sp>
      <p:sp>
        <p:nvSpPr>
          <p:cNvPr id="31" name="TextBox 30">
            <a:extLst>
              <a:ext uri="{FF2B5EF4-FFF2-40B4-BE49-F238E27FC236}">
                <a16:creationId xmlns:a16="http://schemas.microsoft.com/office/drawing/2014/main" id="{E0215DCE-79A1-A085-1386-1E1DCBC95EFD}"/>
              </a:ext>
            </a:extLst>
          </p:cNvPr>
          <p:cNvSpPr txBox="1"/>
          <p:nvPr/>
        </p:nvSpPr>
        <p:spPr>
          <a:xfrm>
            <a:off x="1663438" y="2883011"/>
            <a:ext cx="9536376" cy="467623"/>
          </a:xfrm>
          <a:prstGeom prst="rect">
            <a:avLst/>
          </a:prstGeom>
        </p:spPr>
        <p:txBody>
          <a:bodyPr vert="horz" wrap="square" lIns="0" tIns="0" rIns="0" bIns="0" rtlCol="0" anchor="ctr" anchorCtr="0">
            <a:noAutofit/>
          </a:bodyPr>
          <a:lstStyle/>
          <a:p>
            <a:pPr lvl="0">
              <a:spcAft>
                <a:spcPts val="600"/>
              </a:spcAft>
              <a:defRPr/>
            </a:pPr>
            <a:r>
              <a:rPr lang="lv-LV" sz="1600">
                <a:solidFill>
                  <a:schemeClr val="tx2"/>
                </a:solidFill>
              </a:rPr>
              <a:t>Meža nozare ir starp Latvijas nozīmīgākajiem darba devējiem, nodrošinot 74,4 tūkst. tiešo, netiešo un saistīto darbvietu jeb 8,4% no valsts kopējā darbvietu skaita. Nozare tādējādi sekmē iedzīvotāju labklājību reģionos, mazinot depopulācijas riskus un veicinot iedzīvotāju palikšanu reģionos un lauku teritorijās.</a:t>
            </a:r>
          </a:p>
        </p:txBody>
      </p:sp>
      <p:sp>
        <p:nvSpPr>
          <p:cNvPr id="33" name="Rectangle 32">
            <a:extLst>
              <a:ext uri="{FF2B5EF4-FFF2-40B4-BE49-F238E27FC236}">
                <a16:creationId xmlns:a16="http://schemas.microsoft.com/office/drawing/2014/main" id="{A9309C58-E20C-3773-9591-4036883A149C}"/>
              </a:ext>
            </a:extLst>
          </p:cNvPr>
          <p:cNvSpPr/>
          <p:nvPr/>
        </p:nvSpPr>
        <p:spPr>
          <a:xfrm>
            <a:off x="999402" y="3826168"/>
            <a:ext cx="10345479" cy="1243210"/>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lv-LV" sz="1500" err="1">
              <a:solidFill>
                <a:schemeClr val="bg1"/>
              </a:solidFill>
            </a:endParaRPr>
          </a:p>
        </p:txBody>
      </p:sp>
      <p:sp>
        <p:nvSpPr>
          <p:cNvPr id="35" name="Rectangle 34">
            <a:extLst>
              <a:ext uri="{FF2B5EF4-FFF2-40B4-BE49-F238E27FC236}">
                <a16:creationId xmlns:a16="http://schemas.microsoft.com/office/drawing/2014/main" id="{FEA9C11B-D013-8500-1F57-079EF2195081}"/>
              </a:ext>
            </a:extLst>
          </p:cNvPr>
          <p:cNvSpPr/>
          <p:nvPr/>
        </p:nvSpPr>
        <p:spPr>
          <a:xfrm>
            <a:off x="996819" y="3833425"/>
            <a:ext cx="457204" cy="1235954"/>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500" b="0" i="0" u="none" strike="noStrike" kern="1200" cap="none" spc="0" normalizeH="0" baseline="0" noProof="0">
              <a:ln>
                <a:noFill/>
              </a:ln>
              <a:solidFill>
                <a:srgbClr val="FFFFFF"/>
              </a:solidFill>
              <a:effectLst/>
              <a:uLnTx/>
              <a:uFillTx/>
              <a:latin typeface="Arial"/>
              <a:ea typeface="+mn-ea"/>
              <a:cs typeface="+mn-cs"/>
            </a:endParaRPr>
          </a:p>
        </p:txBody>
      </p:sp>
      <p:sp>
        <p:nvSpPr>
          <p:cNvPr id="37" name="TextBox 36">
            <a:extLst>
              <a:ext uri="{FF2B5EF4-FFF2-40B4-BE49-F238E27FC236}">
                <a16:creationId xmlns:a16="http://schemas.microsoft.com/office/drawing/2014/main" id="{C540D352-7BB5-E439-8D71-971432B63EF1}"/>
              </a:ext>
            </a:extLst>
          </p:cNvPr>
          <p:cNvSpPr txBox="1"/>
          <p:nvPr/>
        </p:nvSpPr>
        <p:spPr>
          <a:xfrm>
            <a:off x="1663438" y="4214783"/>
            <a:ext cx="9536376" cy="467623"/>
          </a:xfrm>
          <a:prstGeom prst="rect">
            <a:avLst/>
          </a:prstGeom>
        </p:spPr>
        <p:txBody>
          <a:bodyPr vert="horz" wrap="square" lIns="0" tIns="0" rIns="0" bIns="0" rtlCol="0" anchor="ctr" anchorCtr="0">
            <a:noAutofit/>
          </a:bodyPr>
          <a:lstStyle/>
          <a:p>
            <a:pPr lvl="0">
              <a:spcAft>
                <a:spcPts val="600"/>
              </a:spcAft>
              <a:defRPr/>
            </a:pPr>
            <a:r>
              <a:rPr lang="lv-LV" sz="1600">
                <a:solidFill>
                  <a:schemeClr val="tx2"/>
                </a:solidFill>
              </a:rPr>
              <a:t>Meža nozares kopējās bruto pievienotās vērtības ietekmes koeficients (kopējās bruto pievienotās vērtības ietekmes attiecība pret tiešo bruto pievienoto vērtību), ietverot importa preces un pakalpojumus, 2024. gadā bija 1,99, taču valsts mērogā koeficients bija 1,65. Tas norāda, ka ievērojama daļa meža nozares radītās bruto pievienotās vērtības ietekmes veicina citu valstu, nevis Latvijas, saistīto nozaru izaugsmi.</a:t>
            </a:r>
          </a:p>
        </p:txBody>
      </p:sp>
      <p:sp>
        <p:nvSpPr>
          <p:cNvPr id="39" name="Rectangle 38">
            <a:extLst>
              <a:ext uri="{FF2B5EF4-FFF2-40B4-BE49-F238E27FC236}">
                <a16:creationId xmlns:a16="http://schemas.microsoft.com/office/drawing/2014/main" id="{FF54D07A-DA7D-1C6E-F0C1-9FE44BD7267F}"/>
              </a:ext>
            </a:extLst>
          </p:cNvPr>
          <p:cNvSpPr/>
          <p:nvPr/>
        </p:nvSpPr>
        <p:spPr>
          <a:xfrm>
            <a:off x="992781" y="5201427"/>
            <a:ext cx="10345479" cy="961147"/>
          </a:xfrm>
          <a:prstGeom prst="rect">
            <a:avLst/>
          </a:prstGeom>
          <a:solidFill>
            <a:schemeClr val="bg1">
              <a:lumMod val="9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algn="l"/>
            <a:endParaRPr lang="lv-LV" sz="1500" err="1">
              <a:solidFill>
                <a:schemeClr val="bg1"/>
              </a:solidFill>
            </a:endParaRPr>
          </a:p>
        </p:txBody>
      </p:sp>
      <p:sp>
        <p:nvSpPr>
          <p:cNvPr id="41" name="Rectangle 40">
            <a:extLst>
              <a:ext uri="{FF2B5EF4-FFF2-40B4-BE49-F238E27FC236}">
                <a16:creationId xmlns:a16="http://schemas.microsoft.com/office/drawing/2014/main" id="{816E48C7-709D-07A9-9221-FD081B18E019}"/>
              </a:ext>
            </a:extLst>
          </p:cNvPr>
          <p:cNvSpPr/>
          <p:nvPr/>
        </p:nvSpPr>
        <p:spPr>
          <a:xfrm>
            <a:off x="999402" y="5194172"/>
            <a:ext cx="457204" cy="968402"/>
          </a:xfrm>
          <a:prstGeom prst="rect">
            <a:avLst/>
          </a:prstGeom>
          <a:solidFill>
            <a:schemeClr val="tx2">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500" b="0" i="0" u="none" strike="noStrike" kern="1200" cap="none" spc="0" normalizeH="0" baseline="0" noProof="0">
              <a:ln>
                <a:noFill/>
              </a:ln>
              <a:solidFill>
                <a:srgbClr val="FFFFFF"/>
              </a:solidFill>
              <a:effectLst/>
              <a:uLnTx/>
              <a:uFillTx/>
              <a:latin typeface="Arial"/>
              <a:ea typeface="+mn-ea"/>
              <a:cs typeface="+mn-cs"/>
            </a:endParaRPr>
          </a:p>
        </p:txBody>
      </p:sp>
      <p:sp>
        <p:nvSpPr>
          <p:cNvPr id="43" name="TextBox 42">
            <a:extLst>
              <a:ext uri="{FF2B5EF4-FFF2-40B4-BE49-F238E27FC236}">
                <a16:creationId xmlns:a16="http://schemas.microsoft.com/office/drawing/2014/main" id="{FA4E3CEF-73D1-9795-4CBD-BD9DF303BB3C}"/>
              </a:ext>
            </a:extLst>
          </p:cNvPr>
          <p:cNvSpPr txBox="1"/>
          <p:nvPr/>
        </p:nvSpPr>
        <p:spPr>
          <a:xfrm>
            <a:off x="1652805" y="5444561"/>
            <a:ext cx="9536376" cy="467623"/>
          </a:xfrm>
          <a:prstGeom prst="rect">
            <a:avLst/>
          </a:prstGeom>
        </p:spPr>
        <p:txBody>
          <a:bodyPr vert="horz" wrap="square" lIns="0" tIns="0" rIns="0" bIns="0" rtlCol="0" anchor="ctr" anchorCtr="0">
            <a:noAutofit/>
          </a:bodyPr>
          <a:lstStyle/>
          <a:p>
            <a:pPr lvl="0">
              <a:spcAft>
                <a:spcPts val="600"/>
              </a:spcAft>
              <a:defRPr/>
            </a:pPr>
            <a:r>
              <a:rPr lang="lv-LV" sz="1600">
                <a:solidFill>
                  <a:schemeClr val="tx2"/>
                </a:solidFill>
              </a:rPr>
              <a:t>Pastāv iespējas attīstīt vietējo saistīto nozaru ražošanas kapacitāti meža nozarei nepieciešamo produktu un pakalpojumu nodrošināšanai, tostarp koka būvniecības un ķīmisko produktu ražošanā, vienlaikus attīstot koksnes ķīmiskās apstrādes sektoru.</a:t>
            </a:r>
          </a:p>
        </p:txBody>
      </p:sp>
    </p:spTree>
    <p:extLst>
      <p:ext uri="{BB962C8B-B14F-4D97-AF65-F5344CB8AC3E}">
        <p14:creationId xmlns:p14="http://schemas.microsoft.com/office/powerpoint/2010/main" val="2397007886"/>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 name="TextBox 57">
            <a:extLst>
              <a:ext uri="{FF2B5EF4-FFF2-40B4-BE49-F238E27FC236}">
                <a16:creationId xmlns:a16="http://schemas.microsoft.com/office/drawing/2014/main" id="{4E46B383-9924-4F10-EDBC-9AA8E0AB0A59}"/>
              </a:ext>
            </a:extLst>
          </p:cNvPr>
          <p:cNvSpPr txBox="1"/>
          <p:nvPr/>
        </p:nvSpPr>
        <p:spPr>
          <a:xfrm>
            <a:off x="7340767" y="2303054"/>
            <a:ext cx="4174847" cy="423672"/>
          </a:xfrm>
          <a:prstGeom prst="rect">
            <a:avLst/>
          </a:prstGeom>
          <a:solidFill>
            <a:schemeClr val="bg1">
              <a:lumMod val="95000"/>
            </a:schemeClr>
          </a:solidFill>
          <a:effectLst>
            <a:outerShdw sx="1000" sy="1000" algn="tl" rotWithShape="0">
              <a:prstClr val="black"/>
            </a:outerShdw>
          </a:effectLst>
        </p:spPr>
        <p:txBody>
          <a:bodyPr wrap="square" lIns="180000" tIns="468000" rIns="180000" bIns="180000" rtlCol="0">
            <a:noAutofit/>
          </a:bodyPr>
          <a:lstStyle/>
          <a:p>
            <a:pPr marL="0" marR="0" lvl="0" indent="0" algn="just" defTabSz="914400" rtl="0" eaLnBrk="1" fontAlgn="auto" latinLnBrk="0" hangingPunct="1">
              <a:lnSpc>
                <a:spcPct val="110000"/>
              </a:lnSpc>
              <a:spcBef>
                <a:spcPts val="0"/>
              </a:spcBef>
              <a:spcAft>
                <a:spcPts val="600"/>
              </a:spcAft>
              <a:buClrTx/>
              <a:buSzTx/>
              <a:buFontTx/>
              <a:buNone/>
              <a:tabLst/>
              <a:defRPr/>
            </a:pPr>
            <a:endParaRPr kumimoji="0" lang="lv-LV" sz="1000" b="0" i="0" u="none" strike="noStrike" kern="1200" cap="none" spc="0" normalizeH="0" baseline="0" noProof="0" dirty="0">
              <a:ln>
                <a:noFill/>
              </a:ln>
              <a:solidFill>
                <a:srgbClr val="00338D"/>
              </a:solidFill>
              <a:effectLst/>
              <a:uLnTx/>
              <a:uFillTx/>
              <a:latin typeface="Arial"/>
              <a:ea typeface="+mn-ea"/>
              <a:cs typeface="+mn-cs"/>
            </a:endParaRPr>
          </a:p>
        </p:txBody>
      </p:sp>
      <p:sp>
        <p:nvSpPr>
          <p:cNvPr id="55" name="TextBox 54">
            <a:extLst>
              <a:ext uri="{FF2B5EF4-FFF2-40B4-BE49-F238E27FC236}">
                <a16:creationId xmlns:a16="http://schemas.microsoft.com/office/drawing/2014/main" id="{EC750E81-4AD7-E870-CB21-4EB0FA7A3470}"/>
              </a:ext>
            </a:extLst>
          </p:cNvPr>
          <p:cNvSpPr txBox="1"/>
          <p:nvPr/>
        </p:nvSpPr>
        <p:spPr>
          <a:xfrm>
            <a:off x="7340768" y="1794433"/>
            <a:ext cx="4174847" cy="423672"/>
          </a:xfrm>
          <a:prstGeom prst="rect">
            <a:avLst/>
          </a:prstGeom>
          <a:solidFill>
            <a:schemeClr val="bg1">
              <a:lumMod val="95000"/>
            </a:schemeClr>
          </a:solidFill>
          <a:effectLst>
            <a:outerShdw sx="1000" sy="1000" algn="tl" rotWithShape="0">
              <a:prstClr val="black"/>
            </a:outerShdw>
          </a:effectLst>
        </p:spPr>
        <p:txBody>
          <a:bodyPr wrap="square" lIns="180000" tIns="468000" rIns="180000" bIns="180000" rtlCol="0">
            <a:noAutofit/>
          </a:bodyPr>
          <a:lstStyle/>
          <a:p>
            <a:pPr marL="0" marR="0" lvl="0" indent="0" algn="just" defTabSz="914400" rtl="0" eaLnBrk="1" fontAlgn="auto" latinLnBrk="0" hangingPunct="1">
              <a:lnSpc>
                <a:spcPct val="110000"/>
              </a:lnSpc>
              <a:spcBef>
                <a:spcPts val="0"/>
              </a:spcBef>
              <a:spcAft>
                <a:spcPts val="600"/>
              </a:spcAft>
              <a:buClrTx/>
              <a:buSzTx/>
              <a:buFontTx/>
              <a:buNone/>
              <a:tabLst/>
              <a:defRPr/>
            </a:pPr>
            <a:endParaRPr kumimoji="0" lang="lv-LV" sz="1000" b="0" i="0" u="none" strike="noStrike" kern="1200" cap="none" spc="0" normalizeH="0" baseline="0" noProof="0" dirty="0">
              <a:ln>
                <a:noFill/>
              </a:ln>
              <a:solidFill>
                <a:srgbClr val="00338D"/>
              </a:solidFill>
              <a:effectLst/>
              <a:uLnTx/>
              <a:uFillTx/>
              <a:latin typeface="Arial"/>
              <a:ea typeface="+mn-ea"/>
              <a:cs typeface="+mn-cs"/>
            </a:endParaRPr>
          </a:p>
        </p:txBody>
      </p:sp>
      <p:sp>
        <p:nvSpPr>
          <p:cNvPr id="53" name="TextBox 52">
            <a:extLst>
              <a:ext uri="{FF2B5EF4-FFF2-40B4-BE49-F238E27FC236}">
                <a16:creationId xmlns:a16="http://schemas.microsoft.com/office/drawing/2014/main" id="{BE119D9B-A7FB-8A77-F5D5-D8217124C14A}"/>
              </a:ext>
            </a:extLst>
          </p:cNvPr>
          <p:cNvSpPr txBox="1"/>
          <p:nvPr/>
        </p:nvSpPr>
        <p:spPr>
          <a:xfrm>
            <a:off x="1815155" y="5225056"/>
            <a:ext cx="4394342" cy="748084"/>
          </a:xfrm>
          <a:prstGeom prst="rect">
            <a:avLst/>
          </a:prstGeom>
          <a:solidFill>
            <a:schemeClr val="bg1">
              <a:lumMod val="95000"/>
            </a:schemeClr>
          </a:solidFill>
          <a:effectLst>
            <a:outerShdw dist="38100" sx="1000" sy="1000" algn="tl" rotWithShape="0">
              <a:prstClr val="black"/>
            </a:outerShdw>
          </a:effectLst>
        </p:spPr>
        <p:txBody>
          <a:bodyPr wrap="square" lIns="180000" tIns="468000" rIns="180000" bIns="180000" rtlCol="0">
            <a:noAutofit/>
          </a:bodyPr>
          <a:lstStyle/>
          <a:p>
            <a:pPr marL="0" marR="0" lvl="0" indent="0" algn="just" defTabSz="914400" rtl="0" eaLnBrk="1" fontAlgn="auto" latinLnBrk="0" hangingPunct="1">
              <a:lnSpc>
                <a:spcPct val="110000"/>
              </a:lnSpc>
              <a:spcBef>
                <a:spcPts val="0"/>
              </a:spcBef>
              <a:spcAft>
                <a:spcPts val="600"/>
              </a:spcAft>
              <a:buClrTx/>
              <a:buSzTx/>
              <a:buFontTx/>
              <a:buNone/>
              <a:tabLst/>
              <a:defRPr/>
            </a:pPr>
            <a:endParaRPr kumimoji="0" lang="lv-LV" sz="1000" b="0" i="0" u="none" strike="noStrike" kern="1200" cap="none" spc="0" normalizeH="0" baseline="0" noProof="0" dirty="0">
              <a:ln>
                <a:noFill/>
              </a:ln>
              <a:solidFill>
                <a:srgbClr val="00338D"/>
              </a:solidFill>
              <a:effectLst/>
              <a:uLnTx/>
              <a:uFillTx/>
              <a:latin typeface="Arial"/>
              <a:ea typeface="+mn-ea"/>
              <a:cs typeface="+mn-cs"/>
            </a:endParaRPr>
          </a:p>
        </p:txBody>
      </p:sp>
      <p:sp>
        <p:nvSpPr>
          <p:cNvPr id="20" name="TextBox 19">
            <a:extLst>
              <a:ext uri="{FF2B5EF4-FFF2-40B4-BE49-F238E27FC236}">
                <a16:creationId xmlns:a16="http://schemas.microsoft.com/office/drawing/2014/main" id="{E77E07DF-82E4-DE75-CE8E-16095BC342D4}"/>
              </a:ext>
            </a:extLst>
          </p:cNvPr>
          <p:cNvSpPr txBox="1"/>
          <p:nvPr/>
        </p:nvSpPr>
        <p:spPr>
          <a:xfrm>
            <a:off x="1815155" y="4649578"/>
            <a:ext cx="4394342" cy="467623"/>
          </a:xfrm>
          <a:prstGeom prst="rect">
            <a:avLst/>
          </a:prstGeom>
          <a:solidFill>
            <a:schemeClr val="bg1">
              <a:lumMod val="95000"/>
            </a:schemeClr>
          </a:solidFill>
          <a:effectLst>
            <a:outerShdw dist="38100" sx="1000" sy="1000" algn="tl" rotWithShape="0">
              <a:prstClr val="black"/>
            </a:outerShdw>
          </a:effectLst>
        </p:spPr>
        <p:txBody>
          <a:bodyPr wrap="square" lIns="180000" tIns="468000" rIns="180000" bIns="180000" rtlCol="0">
            <a:noAutofit/>
          </a:bodyPr>
          <a:lstStyle/>
          <a:p>
            <a:pPr marL="0" marR="0" lvl="0" indent="0" algn="just" defTabSz="914400" rtl="0" eaLnBrk="1" fontAlgn="auto" latinLnBrk="0" hangingPunct="1">
              <a:lnSpc>
                <a:spcPct val="110000"/>
              </a:lnSpc>
              <a:spcBef>
                <a:spcPts val="0"/>
              </a:spcBef>
              <a:spcAft>
                <a:spcPts val="600"/>
              </a:spcAft>
              <a:buClrTx/>
              <a:buSzTx/>
              <a:buFontTx/>
              <a:buNone/>
              <a:tabLst/>
              <a:defRPr/>
            </a:pPr>
            <a:endParaRPr kumimoji="0" lang="lv-LV" sz="1000" b="0" i="0" u="none" strike="noStrike" kern="1200" cap="none" spc="0" normalizeH="0" baseline="0" noProof="0" dirty="0">
              <a:ln>
                <a:noFill/>
              </a:ln>
              <a:solidFill>
                <a:srgbClr val="00338D"/>
              </a:solidFill>
              <a:effectLst/>
              <a:uLnTx/>
              <a:uFillTx/>
              <a:latin typeface="Arial"/>
              <a:ea typeface="+mn-ea"/>
              <a:cs typeface="+mn-cs"/>
            </a:endParaRPr>
          </a:p>
        </p:txBody>
      </p:sp>
      <p:sp>
        <p:nvSpPr>
          <p:cNvPr id="17" name="TextBox 16">
            <a:extLst>
              <a:ext uri="{FF2B5EF4-FFF2-40B4-BE49-F238E27FC236}">
                <a16:creationId xmlns:a16="http://schemas.microsoft.com/office/drawing/2014/main" id="{86D6404C-BDC7-D7F1-D781-11D01DD23630}"/>
              </a:ext>
            </a:extLst>
          </p:cNvPr>
          <p:cNvSpPr txBox="1"/>
          <p:nvPr/>
        </p:nvSpPr>
        <p:spPr>
          <a:xfrm>
            <a:off x="1815155" y="4074100"/>
            <a:ext cx="4394342" cy="467623"/>
          </a:xfrm>
          <a:prstGeom prst="rect">
            <a:avLst/>
          </a:prstGeom>
          <a:solidFill>
            <a:schemeClr val="bg1">
              <a:lumMod val="95000"/>
            </a:schemeClr>
          </a:solidFill>
          <a:effectLst>
            <a:outerShdw dist="38100" sx="1000" sy="1000" algn="tl" rotWithShape="0">
              <a:prstClr val="black"/>
            </a:outerShdw>
          </a:effectLst>
        </p:spPr>
        <p:txBody>
          <a:bodyPr wrap="square" lIns="180000" tIns="468000" rIns="180000" bIns="180000" rtlCol="0">
            <a:noAutofit/>
          </a:bodyPr>
          <a:lstStyle/>
          <a:p>
            <a:pPr marL="0" marR="0" lvl="0" indent="0" algn="just" defTabSz="914400" rtl="0" eaLnBrk="1" fontAlgn="auto" latinLnBrk="0" hangingPunct="1">
              <a:lnSpc>
                <a:spcPct val="110000"/>
              </a:lnSpc>
              <a:spcBef>
                <a:spcPts val="0"/>
              </a:spcBef>
              <a:spcAft>
                <a:spcPts val="600"/>
              </a:spcAft>
              <a:buClrTx/>
              <a:buSzTx/>
              <a:buFontTx/>
              <a:buNone/>
              <a:tabLst/>
              <a:defRPr/>
            </a:pPr>
            <a:endParaRPr kumimoji="0" lang="lv-LV" sz="1000" b="0" i="0" u="none" strike="noStrike" kern="1200" cap="none" spc="0" normalizeH="0" baseline="0" noProof="0" dirty="0">
              <a:ln>
                <a:noFill/>
              </a:ln>
              <a:solidFill>
                <a:srgbClr val="00338D"/>
              </a:solidFill>
              <a:effectLst/>
              <a:uLnTx/>
              <a:uFillTx/>
              <a:latin typeface="Arial"/>
              <a:ea typeface="+mn-ea"/>
              <a:cs typeface="+mn-cs"/>
            </a:endParaRPr>
          </a:p>
        </p:txBody>
      </p:sp>
      <p:sp>
        <p:nvSpPr>
          <p:cNvPr id="2" name="Title 1">
            <a:extLst>
              <a:ext uri="{FF2B5EF4-FFF2-40B4-BE49-F238E27FC236}">
                <a16:creationId xmlns:a16="http://schemas.microsoft.com/office/drawing/2014/main" id="{8150CA8E-77E8-A45C-9549-4EB1742509AA}"/>
              </a:ext>
            </a:extLst>
          </p:cNvPr>
          <p:cNvSpPr>
            <a:spLocks noGrp="1"/>
          </p:cNvSpPr>
          <p:nvPr>
            <p:ph type="title"/>
          </p:nvPr>
        </p:nvSpPr>
        <p:spPr/>
        <p:txBody>
          <a:bodyPr/>
          <a:lstStyle/>
          <a:p>
            <a:r>
              <a:rPr lang="lv-LV" sz="4000" dirty="0"/>
              <a:t>Rekomendācijas – apkopojums</a:t>
            </a:r>
          </a:p>
        </p:txBody>
      </p:sp>
      <p:grpSp>
        <p:nvGrpSpPr>
          <p:cNvPr id="3" name="Group 2">
            <a:extLst>
              <a:ext uri="{FF2B5EF4-FFF2-40B4-BE49-F238E27FC236}">
                <a16:creationId xmlns:a16="http://schemas.microsoft.com/office/drawing/2014/main" id="{F9BCEFA7-A0C9-F572-8334-D6E0FC98ABAD}"/>
              </a:ext>
            </a:extLst>
          </p:cNvPr>
          <p:cNvGrpSpPr/>
          <p:nvPr/>
        </p:nvGrpSpPr>
        <p:grpSpPr>
          <a:xfrm>
            <a:off x="1802895" y="1817901"/>
            <a:ext cx="4394343" cy="401727"/>
            <a:chOff x="995363" y="1330325"/>
            <a:chExt cx="4657477" cy="390871"/>
          </a:xfrm>
          <a:solidFill>
            <a:schemeClr val="bg1">
              <a:lumMod val="95000"/>
            </a:schemeClr>
          </a:solidFill>
        </p:grpSpPr>
        <p:sp>
          <p:nvSpPr>
            <p:cNvPr id="4" name="TextBox 3">
              <a:extLst>
                <a:ext uri="{FF2B5EF4-FFF2-40B4-BE49-F238E27FC236}">
                  <a16:creationId xmlns:a16="http://schemas.microsoft.com/office/drawing/2014/main" id="{CBDB7CF1-132C-D0F1-BA81-989368AC5A0A}"/>
                </a:ext>
              </a:extLst>
            </p:cNvPr>
            <p:cNvSpPr txBox="1"/>
            <p:nvPr/>
          </p:nvSpPr>
          <p:spPr>
            <a:xfrm>
              <a:off x="995363" y="1330325"/>
              <a:ext cx="4657477" cy="390871"/>
            </a:xfrm>
            <a:prstGeom prst="rect">
              <a:avLst/>
            </a:prstGeom>
            <a:grpFill/>
            <a:effectLst>
              <a:outerShdw sx="1000" sy="1000" algn="tl" rotWithShape="0">
                <a:prstClr val="black"/>
              </a:outerShdw>
            </a:effectLst>
          </p:spPr>
          <p:txBody>
            <a:bodyPr wrap="square" lIns="180000" tIns="468000" rIns="180000" bIns="180000" rtlCol="0">
              <a:noAutofit/>
            </a:bodyPr>
            <a:lstStyle/>
            <a:p>
              <a:pPr marL="0" marR="0" lvl="0" indent="0" algn="just" defTabSz="914400" rtl="0" eaLnBrk="1" fontAlgn="auto" latinLnBrk="0" hangingPunct="1">
                <a:lnSpc>
                  <a:spcPct val="110000"/>
                </a:lnSpc>
                <a:spcBef>
                  <a:spcPts val="0"/>
                </a:spcBef>
                <a:spcAft>
                  <a:spcPts val="600"/>
                </a:spcAft>
                <a:buClrTx/>
                <a:buSzTx/>
                <a:buFontTx/>
                <a:buNone/>
                <a:tabLst/>
                <a:defRPr/>
              </a:pPr>
              <a:endParaRPr kumimoji="0" lang="lv-LV" sz="1000" b="0" i="0" u="none" strike="noStrike" kern="1200" cap="none" spc="0" normalizeH="0" baseline="0" noProof="0" dirty="0">
                <a:ln>
                  <a:noFill/>
                </a:ln>
                <a:solidFill>
                  <a:srgbClr val="00338D"/>
                </a:solidFill>
                <a:effectLst/>
                <a:uLnTx/>
                <a:uFillTx/>
                <a:latin typeface="Arial"/>
                <a:ea typeface="+mn-ea"/>
                <a:cs typeface="+mn-cs"/>
              </a:endParaRPr>
            </a:p>
          </p:txBody>
        </p:sp>
        <p:sp>
          <p:nvSpPr>
            <p:cNvPr id="6" name="TextBox 5">
              <a:extLst>
                <a:ext uri="{FF2B5EF4-FFF2-40B4-BE49-F238E27FC236}">
                  <a16:creationId xmlns:a16="http://schemas.microsoft.com/office/drawing/2014/main" id="{F322DB93-2917-756D-750F-557CECB0E291}"/>
                </a:ext>
              </a:extLst>
            </p:cNvPr>
            <p:cNvSpPr txBox="1"/>
            <p:nvPr/>
          </p:nvSpPr>
          <p:spPr>
            <a:xfrm>
              <a:off x="1175595" y="1352225"/>
              <a:ext cx="4477245" cy="255639"/>
            </a:xfrm>
            <a:prstGeom prst="rect">
              <a:avLst/>
            </a:prstGeom>
            <a:grpFill/>
          </p:spPr>
          <p:txBody>
            <a:bodyPr vert="horz" wrap="none" lIns="0" tIns="0" rIns="0" bIns="0" rtlCol="0" anchor="t" anchorCtr="0">
              <a:no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lv-LV" sz="2000" b="0" i="0" u="none" strike="noStrike" kern="1200" cap="none" spc="0" normalizeH="0" baseline="0" noProof="0" dirty="0">
                  <a:ln>
                    <a:noFill/>
                  </a:ln>
                  <a:solidFill>
                    <a:srgbClr val="00338D"/>
                  </a:solidFill>
                  <a:effectLst/>
                  <a:uLnTx/>
                  <a:uFillTx/>
                  <a:latin typeface="KPMG Bold"/>
                  <a:ea typeface="+mn-ea"/>
                  <a:cs typeface="+mn-cs"/>
                </a:rPr>
                <a:t>01-1 Meža platību funkcionāla stratifikācija</a:t>
              </a:r>
            </a:p>
          </p:txBody>
        </p:sp>
      </p:grpSp>
      <p:grpSp>
        <p:nvGrpSpPr>
          <p:cNvPr id="7" name="Group 6">
            <a:extLst>
              <a:ext uri="{FF2B5EF4-FFF2-40B4-BE49-F238E27FC236}">
                <a16:creationId xmlns:a16="http://schemas.microsoft.com/office/drawing/2014/main" id="{0F83FDAF-BE0F-2DDA-FE5D-C5F6A6FDF7BB}"/>
              </a:ext>
            </a:extLst>
          </p:cNvPr>
          <p:cNvGrpSpPr/>
          <p:nvPr/>
        </p:nvGrpSpPr>
        <p:grpSpPr>
          <a:xfrm>
            <a:off x="995364" y="1206606"/>
            <a:ext cx="5203418" cy="538211"/>
            <a:chOff x="995363" y="1182985"/>
            <a:chExt cx="5000991" cy="538211"/>
          </a:xfrm>
        </p:grpSpPr>
        <p:sp>
          <p:nvSpPr>
            <p:cNvPr id="8" name="TextBox 7">
              <a:extLst>
                <a:ext uri="{FF2B5EF4-FFF2-40B4-BE49-F238E27FC236}">
                  <a16:creationId xmlns:a16="http://schemas.microsoft.com/office/drawing/2014/main" id="{278F8595-5D68-E18C-F4EB-D0DC94E3E821}"/>
                </a:ext>
              </a:extLst>
            </p:cNvPr>
            <p:cNvSpPr txBox="1"/>
            <p:nvPr/>
          </p:nvSpPr>
          <p:spPr>
            <a:xfrm>
              <a:off x="995363" y="1330325"/>
              <a:ext cx="5000991" cy="390871"/>
            </a:xfrm>
            <a:prstGeom prst="rect">
              <a:avLst/>
            </a:prstGeom>
            <a:solidFill>
              <a:schemeClr val="tx2"/>
            </a:solidFill>
            <a:effectLst>
              <a:outerShdw dist="38100" sx="1000" sy="1000" algn="tl" rotWithShape="0">
                <a:prstClr val="black"/>
              </a:outerShdw>
            </a:effectLst>
          </p:spPr>
          <p:txBody>
            <a:bodyPr wrap="square" lIns="180000" tIns="468000" rIns="180000" bIns="180000" rtlCol="0">
              <a:noAutofit/>
            </a:bodyPr>
            <a:lstStyle/>
            <a:p>
              <a:pPr marL="0" marR="0" lvl="0" indent="0" algn="just" defTabSz="914400" rtl="0" eaLnBrk="1" fontAlgn="auto" latinLnBrk="0" hangingPunct="1">
                <a:lnSpc>
                  <a:spcPct val="110000"/>
                </a:lnSpc>
                <a:spcBef>
                  <a:spcPts val="0"/>
                </a:spcBef>
                <a:spcAft>
                  <a:spcPts val="600"/>
                </a:spcAft>
                <a:buClrTx/>
                <a:buSzTx/>
                <a:buFontTx/>
                <a:buNone/>
                <a:tabLst/>
                <a:defRPr/>
              </a:pPr>
              <a:endParaRPr kumimoji="0" lang="lv-LV" sz="1000" b="0" i="0" u="none" strike="noStrike" kern="1200" cap="none" spc="0" normalizeH="0" baseline="0" noProof="0" dirty="0">
                <a:ln>
                  <a:noFill/>
                </a:ln>
                <a:solidFill>
                  <a:srgbClr val="FFFFFF"/>
                </a:solidFill>
                <a:effectLst/>
                <a:uLnTx/>
                <a:uFillTx/>
                <a:latin typeface="Arial"/>
                <a:ea typeface="+mn-ea"/>
                <a:cs typeface="+mn-cs"/>
              </a:endParaRPr>
            </a:p>
          </p:txBody>
        </p:sp>
        <p:sp>
          <p:nvSpPr>
            <p:cNvPr id="9" name="Rectangle 8">
              <a:extLst>
                <a:ext uri="{FF2B5EF4-FFF2-40B4-BE49-F238E27FC236}">
                  <a16:creationId xmlns:a16="http://schemas.microsoft.com/office/drawing/2014/main" id="{9C44DD4B-D1EE-3165-5E79-ABA409EB609E}"/>
                </a:ext>
              </a:extLst>
            </p:cNvPr>
            <p:cNvSpPr/>
            <p:nvPr/>
          </p:nvSpPr>
          <p:spPr>
            <a:xfrm>
              <a:off x="1166355" y="1182985"/>
              <a:ext cx="477807" cy="467623"/>
            </a:xfrm>
            <a:prstGeom prst="rect">
              <a:avLst/>
            </a:prstGeom>
            <a:solidFill>
              <a:srgbClr val="7213EA"/>
            </a:solidFill>
            <a:ln>
              <a:noFill/>
            </a:ln>
            <a:effectLst>
              <a:outerShdw sx="1000" sy="1000" algn="tl"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70000"/>
                </a:lnSpc>
                <a:spcBef>
                  <a:spcPts val="0"/>
                </a:spcBef>
                <a:spcAft>
                  <a:spcPts val="0"/>
                </a:spcAft>
                <a:buClrTx/>
                <a:buSzTx/>
                <a:buFontTx/>
                <a:buNone/>
                <a:tabLst/>
                <a:defRPr/>
              </a:pPr>
              <a:r>
                <a:rPr kumimoji="0" lang="lv-LV" sz="3200" b="0" i="0" u="none" strike="noStrike" kern="1200" cap="none" spc="0" normalizeH="0" baseline="0" noProof="0" dirty="0">
                  <a:ln>
                    <a:noFill/>
                  </a:ln>
                  <a:solidFill>
                    <a:srgbClr val="FFFFFF"/>
                  </a:solidFill>
                  <a:effectLst/>
                  <a:uLnTx/>
                  <a:uFillTx/>
                  <a:latin typeface="KPMG Bold"/>
                  <a:ea typeface="+mn-ea"/>
                  <a:cs typeface="+mn-cs"/>
                </a:rPr>
                <a:t>01</a:t>
              </a:r>
            </a:p>
          </p:txBody>
        </p:sp>
        <p:sp>
          <p:nvSpPr>
            <p:cNvPr id="10" name="TextBox 9">
              <a:extLst>
                <a:ext uri="{FF2B5EF4-FFF2-40B4-BE49-F238E27FC236}">
                  <a16:creationId xmlns:a16="http://schemas.microsoft.com/office/drawing/2014/main" id="{DFA7ED25-F383-BF91-0B1C-0786B872B834}"/>
                </a:ext>
              </a:extLst>
            </p:cNvPr>
            <p:cNvSpPr txBox="1"/>
            <p:nvPr/>
          </p:nvSpPr>
          <p:spPr>
            <a:xfrm>
              <a:off x="1813566" y="1343624"/>
              <a:ext cx="4182788" cy="255639"/>
            </a:xfrm>
            <a:prstGeom prst="rect">
              <a:avLst/>
            </a:prstGeom>
          </p:spPr>
          <p:txBody>
            <a:bodyPr vert="horz" wrap="none" lIns="0" tIns="0" rIns="0" bIns="0" rtlCol="0" anchor="t" anchorCtr="0">
              <a:no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lv-LV" sz="2000" b="0" i="0" u="none" strike="noStrike" kern="1200" cap="none" spc="0" normalizeH="0" baseline="0" noProof="0" dirty="0">
                  <a:ln>
                    <a:noFill/>
                  </a:ln>
                  <a:solidFill>
                    <a:srgbClr val="FFFFFF"/>
                  </a:solidFill>
                  <a:effectLst/>
                  <a:uLnTx/>
                  <a:uFillTx/>
                  <a:latin typeface="KPMG Bold"/>
                  <a:ea typeface="+mn-ea"/>
                  <a:cs typeface="+mn-cs"/>
                </a:rPr>
                <a:t>Mežsaimniecības normatīvā regulējuma pilnveidošana</a:t>
              </a:r>
            </a:p>
          </p:txBody>
        </p:sp>
      </p:grpSp>
      <p:grpSp>
        <p:nvGrpSpPr>
          <p:cNvPr id="11" name="Group 10">
            <a:extLst>
              <a:ext uri="{FF2B5EF4-FFF2-40B4-BE49-F238E27FC236}">
                <a16:creationId xmlns:a16="http://schemas.microsoft.com/office/drawing/2014/main" id="{5FC50264-4AD4-2B7A-BBDA-22047836F011}"/>
              </a:ext>
            </a:extLst>
          </p:cNvPr>
          <p:cNvGrpSpPr/>
          <p:nvPr/>
        </p:nvGrpSpPr>
        <p:grpSpPr>
          <a:xfrm>
            <a:off x="1802895" y="2308719"/>
            <a:ext cx="4394342" cy="467623"/>
            <a:chOff x="995363" y="1330325"/>
            <a:chExt cx="4657477" cy="390871"/>
          </a:xfrm>
          <a:solidFill>
            <a:schemeClr val="bg1">
              <a:lumMod val="95000"/>
            </a:schemeClr>
          </a:solidFill>
        </p:grpSpPr>
        <p:sp>
          <p:nvSpPr>
            <p:cNvPr id="12" name="TextBox 11">
              <a:extLst>
                <a:ext uri="{FF2B5EF4-FFF2-40B4-BE49-F238E27FC236}">
                  <a16:creationId xmlns:a16="http://schemas.microsoft.com/office/drawing/2014/main" id="{5B0C1248-65E7-3114-F488-13FD7CB03B6F}"/>
                </a:ext>
              </a:extLst>
            </p:cNvPr>
            <p:cNvSpPr txBox="1"/>
            <p:nvPr/>
          </p:nvSpPr>
          <p:spPr>
            <a:xfrm>
              <a:off x="995363" y="1330325"/>
              <a:ext cx="4657477" cy="390871"/>
            </a:xfrm>
            <a:prstGeom prst="rect">
              <a:avLst/>
            </a:prstGeom>
            <a:grpFill/>
            <a:effectLst>
              <a:outerShdw dist="38100" sx="1000" sy="1000" algn="tl" rotWithShape="0">
                <a:prstClr val="black"/>
              </a:outerShdw>
            </a:effectLst>
          </p:spPr>
          <p:txBody>
            <a:bodyPr wrap="square" lIns="180000" tIns="468000" rIns="180000" bIns="180000" rtlCol="0">
              <a:noAutofit/>
            </a:bodyPr>
            <a:lstStyle/>
            <a:p>
              <a:pPr marL="0" marR="0" lvl="0" indent="0" algn="just" defTabSz="914400" rtl="0" eaLnBrk="1" fontAlgn="auto" latinLnBrk="0" hangingPunct="1">
                <a:lnSpc>
                  <a:spcPct val="110000"/>
                </a:lnSpc>
                <a:spcBef>
                  <a:spcPts val="0"/>
                </a:spcBef>
                <a:spcAft>
                  <a:spcPts val="600"/>
                </a:spcAft>
                <a:buClrTx/>
                <a:buSzTx/>
                <a:buFontTx/>
                <a:buNone/>
                <a:tabLst/>
                <a:defRPr/>
              </a:pPr>
              <a:endParaRPr kumimoji="0" lang="lv-LV" sz="1000" b="0" i="0" u="none" strike="noStrike" kern="1200" cap="none" spc="0" normalizeH="0" baseline="0" noProof="0" dirty="0">
                <a:ln>
                  <a:noFill/>
                </a:ln>
                <a:solidFill>
                  <a:srgbClr val="00338D"/>
                </a:solidFill>
                <a:effectLst/>
                <a:uLnTx/>
                <a:uFillTx/>
                <a:latin typeface="Arial"/>
                <a:ea typeface="+mn-ea"/>
                <a:cs typeface="+mn-cs"/>
              </a:endParaRPr>
            </a:p>
          </p:txBody>
        </p:sp>
        <p:sp>
          <p:nvSpPr>
            <p:cNvPr id="13" name="TextBox 12">
              <a:extLst>
                <a:ext uri="{FF2B5EF4-FFF2-40B4-BE49-F238E27FC236}">
                  <a16:creationId xmlns:a16="http://schemas.microsoft.com/office/drawing/2014/main" id="{411F366A-2206-1FFA-1E3E-ED41956C4F7A}"/>
                </a:ext>
              </a:extLst>
            </p:cNvPr>
            <p:cNvSpPr txBox="1"/>
            <p:nvPr/>
          </p:nvSpPr>
          <p:spPr>
            <a:xfrm>
              <a:off x="1175595" y="1352225"/>
              <a:ext cx="4477245" cy="255639"/>
            </a:xfrm>
            <a:prstGeom prst="rect">
              <a:avLst/>
            </a:prstGeom>
            <a:grpFill/>
          </p:spPr>
          <p:txBody>
            <a:bodyPr vert="horz" wrap="none" lIns="0" tIns="0" rIns="0" bIns="0" rtlCol="0" anchor="t" anchorCtr="0">
              <a:no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lv-LV" sz="2000" b="0" i="0" u="none" strike="noStrike" kern="1200" cap="none" spc="0" normalizeH="0" baseline="0" noProof="0" dirty="0">
                  <a:ln>
                    <a:noFill/>
                  </a:ln>
                  <a:solidFill>
                    <a:srgbClr val="00338D"/>
                  </a:solidFill>
                  <a:effectLst/>
                  <a:uLnTx/>
                  <a:uFillTx/>
                  <a:latin typeface="KPMG Bold"/>
                  <a:ea typeface="+mn-ea"/>
                  <a:cs typeface="+mn-cs"/>
                </a:rPr>
                <a:t>01-2 Ātrāka apritīgā mežsaimniecība</a:t>
              </a:r>
            </a:p>
          </p:txBody>
        </p:sp>
      </p:grpSp>
      <p:grpSp>
        <p:nvGrpSpPr>
          <p:cNvPr id="14" name="Group 13">
            <a:extLst>
              <a:ext uri="{FF2B5EF4-FFF2-40B4-BE49-F238E27FC236}">
                <a16:creationId xmlns:a16="http://schemas.microsoft.com/office/drawing/2014/main" id="{DD29F661-E297-BB95-C148-073C2CF52AC4}"/>
              </a:ext>
            </a:extLst>
          </p:cNvPr>
          <p:cNvGrpSpPr/>
          <p:nvPr/>
        </p:nvGrpSpPr>
        <p:grpSpPr>
          <a:xfrm>
            <a:off x="1802895" y="2892735"/>
            <a:ext cx="4394342" cy="467623"/>
            <a:chOff x="995363" y="1330325"/>
            <a:chExt cx="4657477" cy="390871"/>
          </a:xfrm>
          <a:solidFill>
            <a:schemeClr val="bg1">
              <a:lumMod val="95000"/>
            </a:schemeClr>
          </a:solidFill>
        </p:grpSpPr>
        <p:sp>
          <p:nvSpPr>
            <p:cNvPr id="15" name="TextBox 14">
              <a:extLst>
                <a:ext uri="{FF2B5EF4-FFF2-40B4-BE49-F238E27FC236}">
                  <a16:creationId xmlns:a16="http://schemas.microsoft.com/office/drawing/2014/main" id="{A0D29402-D4DF-535D-D3BD-EB52DBF0BDC8}"/>
                </a:ext>
              </a:extLst>
            </p:cNvPr>
            <p:cNvSpPr txBox="1"/>
            <p:nvPr/>
          </p:nvSpPr>
          <p:spPr>
            <a:xfrm>
              <a:off x="995363" y="1330325"/>
              <a:ext cx="4657477" cy="390871"/>
            </a:xfrm>
            <a:prstGeom prst="rect">
              <a:avLst/>
            </a:prstGeom>
            <a:grpFill/>
            <a:effectLst>
              <a:outerShdw dist="38100" sx="1000" sy="1000" algn="tl" rotWithShape="0">
                <a:prstClr val="black"/>
              </a:outerShdw>
            </a:effectLst>
          </p:spPr>
          <p:txBody>
            <a:bodyPr wrap="square" lIns="180000" tIns="468000" rIns="180000" bIns="180000" rtlCol="0">
              <a:noAutofit/>
            </a:bodyPr>
            <a:lstStyle/>
            <a:p>
              <a:pPr marL="0" marR="0" lvl="0" indent="0" algn="just" defTabSz="914400" rtl="0" eaLnBrk="1" fontAlgn="auto" latinLnBrk="0" hangingPunct="1">
                <a:lnSpc>
                  <a:spcPct val="110000"/>
                </a:lnSpc>
                <a:spcBef>
                  <a:spcPts val="0"/>
                </a:spcBef>
                <a:spcAft>
                  <a:spcPts val="600"/>
                </a:spcAft>
                <a:buClrTx/>
                <a:buSzTx/>
                <a:buFontTx/>
                <a:buNone/>
                <a:tabLst/>
                <a:defRPr/>
              </a:pPr>
              <a:endParaRPr kumimoji="0" lang="lv-LV" sz="1000" b="0" i="0" u="none" strike="noStrike" kern="1200" cap="none" spc="0" normalizeH="0" baseline="0" noProof="0" dirty="0">
                <a:ln>
                  <a:noFill/>
                </a:ln>
                <a:solidFill>
                  <a:srgbClr val="00338D"/>
                </a:solidFill>
                <a:effectLst/>
                <a:uLnTx/>
                <a:uFillTx/>
                <a:latin typeface="Arial"/>
                <a:ea typeface="+mn-ea"/>
                <a:cs typeface="+mn-cs"/>
              </a:endParaRPr>
            </a:p>
          </p:txBody>
        </p:sp>
        <p:sp>
          <p:nvSpPr>
            <p:cNvPr id="16" name="TextBox 15">
              <a:extLst>
                <a:ext uri="{FF2B5EF4-FFF2-40B4-BE49-F238E27FC236}">
                  <a16:creationId xmlns:a16="http://schemas.microsoft.com/office/drawing/2014/main" id="{3145A4D1-5F10-9861-6D82-E1042C2AB2BE}"/>
                </a:ext>
              </a:extLst>
            </p:cNvPr>
            <p:cNvSpPr txBox="1"/>
            <p:nvPr/>
          </p:nvSpPr>
          <p:spPr>
            <a:xfrm>
              <a:off x="1175595" y="1352225"/>
              <a:ext cx="4477245" cy="255639"/>
            </a:xfrm>
            <a:prstGeom prst="rect">
              <a:avLst/>
            </a:prstGeom>
            <a:grpFill/>
          </p:spPr>
          <p:txBody>
            <a:bodyPr vert="horz" wrap="none" lIns="0" tIns="0" rIns="0" bIns="0" rtlCol="0" anchor="t" anchorCtr="0">
              <a:no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lv-LV" sz="2000" b="0" i="0" u="none" strike="noStrike" kern="1200" cap="none" spc="0" normalizeH="0" baseline="0" noProof="0" dirty="0">
                  <a:ln>
                    <a:noFill/>
                  </a:ln>
                  <a:solidFill>
                    <a:srgbClr val="00338D"/>
                  </a:solidFill>
                  <a:effectLst/>
                  <a:uLnTx/>
                  <a:uFillTx/>
                  <a:latin typeface="KPMG Bold"/>
                  <a:ea typeface="+mn-ea"/>
                  <a:cs typeface="+mn-cs"/>
                </a:rPr>
                <a:t>01-3 Meža platību produktivitāte</a:t>
              </a:r>
            </a:p>
          </p:txBody>
        </p:sp>
      </p:grpSp>
      <p:grpSp>
        <p:nvGrpSpPr>
          <p:cNvPr id="21" name="Group 20">
            <a:extLst>
              <a:ext uri="{FF2B5EF4-FFF2-40B4-BE49-F238E27FC236}">
                <a16:creationId xmlns:a16="http://schemas.microsoft.com/office/drawing/2014/main" id="{70B9D421-2004-6DF5-8A22-0BAB9B42ACAE}"/>
              </a:ext>
            </a:extLst>
          </p:cNvPr>
          <p:cNvGrpSpPr/>
          <p:nvPr/>
        </p:nvGrpSpPr>
        <p:grpSpPr>
          <a:xfrm>
            <a:off x="995364" y="3465583"/>
            <a:ext cx="5201873" cy="538211"/>
            <a:chOff x="995363" y="1182985"/>
            <a:chExt cx="5000991" cy="538211"/>
          </a:xfrm>
        </p:grpSpPr>
        <p:sp>
          <p:nvSpPr>
            <p:cNvPr id="22" name="TextBox 21">
              <a:extLst>
                <a:ext uri="{FF2B5EF4-FFF2-40B4-BE49-F238E27FC236}">
                  <a16:creationId xmlns:a16="http://schemas.microsoft.com/office/drawing/2014/main" id="{41FBCE5A-4D6A-DF78-6ABE-9F7CEC72794C}"/>
                </a:ext>
              </a:extLst>
            </p:cNvPr>
            <p:cNvSpPr txBox="1"/>
            <p:nvPr/>
          </p:nvSpPr>
          <p:spPr>
            <a:xfrm>
              <a:off x="995363" y="1330325"/>
              <a:ext cx="5000991" cy="390871"/>
            </a:xfrm>
            <a:prstGeom prst="rect">
              <a:avLst/>
            </a:prstGeom>
            <a:solidFill>
              <a:schemeClr val="tx2"/>
            </a:solidFill>
            <a:effectLst>
              <a:outerShdw dist="38100" sx="1000" sy="1000" algn="tl" rotWithShape="0">
                <a:prstClr val="black"/>
              </a:outerShdw>
            </a:effectLst>
          </p:spPr>
          <p:txBody>
            <a:bodyPr wrap="square" lIns="180000" tIns="468000" rIns="180000" bIns="180000" rtlCol="0">
              <a:noAutofit/>
            </a:bodyPr>
            <a:lstStyle/>
            <a:p>
              <a:pPr marL="0" marR="0" lvl="0" indent="0" algn="just" defTabSz="914400" rtl="0" eaLnBrk="1" fontAlgn="auto" latinLnBrk="0" hangingPunct="1">
                <a:lnSpc>
                  <a:spcPct val="110000"/>
                </a:lnSpc>
                <a:spcBef>
                  <a:spcPts val="0"/>
                </a:spcBef>
                <a:spcAft>
                  <a:spcPts val="600"/>
                </a:spcAft>
                <a:buClrTx/>
                <a:buSzTx/>
                <a:buFontTx/>
                <a:buNone/>
                <a:tabLst/>
                <a:defRPr/>
              </a:pPr>
              <a:endParaRPr kumimoji="0" lang="lv-LV" sz="1000" b="0" i="0" u="none" strike="noStrike" kern="1200" cap="none" spc="0" normalizeH="0" baseline="0" noProof="0" dirty="0">
                <a:ln>
                  <a:noFill/>
                </a:ln>
                <a:solidFill>
                  <a:srgbClr val="FFFFFF"/>
                </a:solidFill>
                <a:effectLst/>
                <a:uLnTx/>
                <a:uFillTx/>
                <a:latin typeface="Arial"/>
                <a:ea typeface="+mn-ea"/>
                <a:cs typeface="+mn-cs"/>
              </a:endParaRPr>
            </a:p>
          </p:txBody>
        </p:sp>
        <p:sp>
          <p:nvSpPr>
            <p:cNvPr id="23" name="Rectangle 22">
              <a:extLst>
                <a:ext uri="{FF2B5EF4-FFF2-40B4-BE49-F238E27FC236}">
                  <a16:creationId xmlns:a16="http://schemas.microsoft.com/office/drawing/2014/main" id="{249609A8-A326-2A99-3435-982A39E63AE8}"/>
                </a:ext>
              </a:extLst>
            </p:cNvPr>
            <p:cNvSpPr/>
            <p:nvPr/>
          </p:nvSpPr>
          <p:spPr>
            <a:xfrm>
              <a:off x="1166355" y="1182985"/>
              <a:ext cx="477807" cy="467623"/>
            </a:xfrm>
            <a:prstGeom prst="rect">
              <a:avLst/>
            </a:prstGeom>
            <a:solidFill>
              <a:schemeClr val="accent1"/>
            </a:solidFill>
            <a:ln>
              <a:noFill/>
            </a:ln>
            <a:effectLst>
              <a:outerShdw dist="38100" sx="1000" sy="1000" algn="tl"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70000"/>
                </a:lnSpc>
                <a:spcBef>
                  <a:spcPts val="0"/>
                </a:spcBef>
                <a:spcAft>
                  <a:spcPts val="0"/>
                </a:spcAft>
                <a:buClrTx/>
                <a:buSzTx/>
                <a:buFontTx/>
                <a:buNone/>
                <a:tabLst/>
                <a:defRPr/>
              </a:pPr>
              <a:r>
                <a:rPr kumimoji="0" lang="lv-LV" sz="3200" b="0" i="0" u="none" strike="noStrike" kern="1200" cap="none" spc="0" normalizeH="0" baseline="0" noProof="0" dirty="0">
                  <a:ln>
                    <a:noFill/>
                  </a:ln>
                  <a:solidFill>
                    <a:srgbClr val="FFFFFF"/>
                  </a:solidFill>
                  <a:effectLst/>
                  <a:uLnTx/>
                  <a:uFillTx/>
                  <a:latin typeface="KPMG Bold"/>
                  <a:ea typeface="+mn-ea"/>
                  <a:cs typeface="+mn-cs"/>
                </a:rPr>
                <a:t>02</a:t>
              </a:r>
            </a:p>
          </p:txBody>
        </p:sp>
        <p:sp>
          <p:nvSpPr>
            <p:cNvPr id="24" name="TextBox 23">
              <a:extLst>
                <a:ext uri="{FF2B5EF4-FFF2-40B4-BE49-F238E27FC236}">
                  <a16:creationId xmlns:a16="http://schemas.microsoft.com/office/drawing/2014/main" id="{30FA07B1-7340-A669-BCD4-B33E7E686858}"/>
                </a:ext>
              </a:extLst>
            </p:cNvPr>
            <p:cNvSpPr txBox="1"/>
            <p:nvPr/>
          </p:nvSpPr>
          <p:spPr>
            <a:xfrm>
              <a:off x="1815154" y="1335934"/>
              <a:ext cx="4181200" cy="255639"/>
            </a:xfrm>
            <a:prstGeom prst="rect">
              <a:avLst/>
            </a:prstGeom>
          </p:spPr>
          <p:txBody>
            <a:bodyPr vert="horz" wrap="none" lIns="0" tIns="0" rIns="0" bIns="0" rtlCol="0" anchor="t" anchorCtr="0">
              <a:no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lv-LV" sz="2000" b="0" i="0" u="none" strike="noStrike" kern="1200" cap="none" spc="0" normalizeH="0" baseline="0" noProof="0" dirty="0">
                  <a:ln>
                    <a:noFill/>
                  </a:ln>
                  <a:solidFill>
                    <a:srgbClr val="FFFFFF"/>
                  </a:solidFill>
                  <a:effectLst/>
                  <a:uLnTx/>
                  <a:uFillTx/>
                  <a:latin typeface="KPMG Bold"/>
                  <a:ea typeface="+mn-ea"/>
                  <a:cs typeface="+mn-cs"/>
                </a:rPr>
                <a:t>Tālākas pārstrādes produktu izstrādes veicināšana</a:t>
              </a:r>
            </a:p>
          </p:txBody>
        </p:sp>
      </p:grpSp>
      <p:sp>
        <p:nvSpPr>
          <p:cNvPr id="27" name="TextBox 26">
            <a:extLst>
              <a:ext uri="{FF2B5EF4-FFF2-40B4-BE49-F238E27FC236}">
                <a16:creationId xmlns:a16="http://schemas.microsoft.com/office/drawing/2014/main" id="{B8A99B64-8200-053E-6624-0AADB2DD3D20}"/>
              </a:ext>
            </a:extLst>
          </p:cNvPr>
          <p:cNvSpPr txBox="1"/>
          <p:nvPr/>
        </p:nvSpPr>
        <p:spPr>
          <a:xfrm>
            <a:off x="1988323" y="4120648"/>
            <a:ext cx="4221174" cy="325765"/>
          </a:xfrm>
          <a:prstGeom prst="rect">
            <a:avLst/>
          </a:prstGeom>
          <a:noFill/>
        </p:spPr>
        <p:txBody>
          <a:bodyPr vert="horz" wrap="none" lIns="0" tIns="0" rIns="0" bIns="0" rtlCol="0" anchor="t" anchorCtr="0">
            <a:no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lv-LV" sz="2000" b="0" i="0" u="none" strike="noStrike" kern="1200" cap="none" spc="0" normalizeH="0" baseline="0" noProof="0" dirty="0">
                <a:ln>
                  <a:noFill/>
                </a:ln>
                <a:solidFill>
                  <a:srgbClr val="00338D"/>
                </a:solidFill>
                <a:effectLst/>
                <a:uLnTx/>
                <a:uFillTx/>
                <a:latin typeface="KPMG Bold"/>
                <a:ea typeface="+mn-ea"/>
                <a:cs typeface="+mn-cs"/>
              </a:rPr>
              <a:t>02-1 Koksnes apstrādes klasteru izveide</a:t>
            </a:r>
          </a:p>
        </p:txBody>
      </p:sp>
      <p:sp>
        <p:nvSpPr>
          <p:cNvPr id="30" name="TextBox 29">
            <a:extLst>
              <a:ext uri="{FF2B5EF4-FFF2-40B4-BE49-F238E27FC236}">
                <a16:creationId xmlns:a16="http://schemas.microsoft.com/office/drawing/2014/main" id="{6D11F842-DFEF-CE19-ACD4-3F87D9047402}"/>
              </a:ext>
            </a:extLst>
          </p:cNvPr>
          <p:cNvSpPr txBox="1"/>
          <p:nvPr/>
        </p:nvSpPr>
        <p:spPr>
          <a:xfrm>
            <a:off x="1977369" y="4683298"/>
            <a:ext cx="4028069" cy="205257"/>
          </a:xfrm>
          <a:prstGeom prst="rect">
            <a:avLst/>
          </a:prstGeom>
          <a:noFill/>
        </p:spPr>
        <p:txBody>
          <a:bodyPr vert="horz" wrap="none" lIns="0" tIns="0" rIns="0" bIns="0" rtlCol="0" anchor="t" anchorCtr="0">
            <a:no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lv-LV" sz="2000" b="0" i="0" u="none" strike="noStrike" kern="1200" cap="none" spc="0" normalizeH="0" baseline="0" noProof="0" dirty="0">
                <a:ln>
                  <a:noFill/>
                </a:ln>
                <a:solidFill>
                  <a:srgbClr val="00338D"/>
                </a:solidFill>
                <a:effectLst/>
                <a:uLnTx/>
                <a:uFillTx/>
                <a:latin typeface="KPMG Bold"/>
                <a:ea typeface="+mn-ea"/>
                <a:cs typeface="+mn-cs"/>
              </a:rPr>
              <a:t>02-2 Meža attīstības fonda tvēruma paplašināšana</a:t>
            </a:r>
          </a:p>
        </p:txBody>
      </p:sp>
      <p:sp>
        <p:nvSpPr>
          <p:cNvPr id="33" name="TextBox 32">
            <a:extLst>
              <a:ext uri="{FF2B5EF4-FFF2-40B4-BE49-F238E27FC236}">
                <a16:creationId xmlns:a16="http://schemas.microsoft.com/office/drawing/2014/main" id="{82C431FB-CC51-EF20-6612-9F5E7B839166}"/>
              </a:ext>
            </a:extLst>
          </p:cNvPr>
          <p:cNvSpPr txBox="1"/>
          <p:nvPr/>
        </p:nvSpPr>
        <p:spPr>
          <a:xfrm>
            <a:off x="1976531" y="5253859"/>
            <a:ext cx="4028069" cy="719281"/>
          </a:xfrm>
          <a:prstGeom prst="rect">
            <a:avLst/>
          </a:prstGeom>
          <a:noFill/>
        </p:spPr>
        <p:txBody>
          <a:bodyPr vert="horz" wrap="none" lIns="0" tIns="0" rIns="0" bIns="0" rtlCol="0" anchor="t" anchorCtr="0">
            <a:no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lv-LV" sz="2000" b="0" i="0" u="none" strike="noStrike" kern="1200" cap="none" spc="0" normalizeH="0" baseline="0" noProof="0" dirty="0">
                <a:ln>
                  <a:noFill/>
                </a:ln>
                <a:solidFill>
                  <a:srgbClr val="00338D"/>
                </a:solidFill>
                <a:effectLst/>
                <a:uLnTx/>
                <a:uFillTx/>
                <a:latin typeface="KPMG Bold"/>
                <a:ea typeface="+mn-ea"/>
                <a:cs typeface="+mn-cs"/>
              </a:rPr>
              <a:t>02-3 Potenciālo investoru apzināšana un </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lv-LV" sz="2000" b="0" i="0" u="none" strike="noStrike" kern="1200" cap="none" spc="0" normalizeH="0" baseline="0" noProof="0" dirty="0">
                <a:ln>
                  <a:noFill/>
                </a:ln>
                <a:solidFill>
                  <a:srgbClr val="00338D"/>
                </a:solidFill>
                <a:effectLst/>
                <a:uLnTx/>
                <a:uFillTx/>
                <a:latin typeface="KPMG Bold"/>
                <a:ea typeface="+mn-ea"/>
                <a:cs typeface="+mn-cs"/>
              </a:rPr>
              <a:t>sarunu iniciēšana</a:t>
            </a:r>
          </a:p>
        </p:txBody>
      </p:sp>
      <p:grpSp>
        <p:nvGrpSpPr>
          <p:cNvPr id="34" name="Group 33">
            <a:extLst>
              <a:ext uri="{FF2B5EF4-FFF2-40B4-BE49-F238E27FC236}">
                <a16:creationId xmlns:a16="http://schemas.microsoft.com/office/drawing/2014/main" id="{6E6B85FD-55F4-5F52-514B-3825A88A2918}"/>
              </a:ext>
            </a:extLst>
          </p:cNvPr>
          <p:cNvGrpSpPr/>
          <p:nvPr/>
        </p:nvGrpSpPr>
        <p:grpSpPr>
          <a:xfrm>
            <a:off x="6520977" y="1206606"/>
            <a:ext cx="4999402" cy="538211"/>
            <a:chOff x="995363" y="1182985"/>
            <a:chExt cx="4999402" cy="538211"/>
          </a:xfrm>
        </p:grpSpPr>
        <p:sp>
          <p:nvSpPr>
            <p:cNvPr id="35" name="TextBox 34">
              <a:extLst>
                <a:ext uri="{FF2B5EF4-FFF2-40B4-BE49-F238E27FC236}">
                  <a16:creationId xmlns:a16="http://schemas.microsoft.com/office/drawing/2014/main" id="{241B5962-CE1C-7C81-F211-98532D02BD2D}"/>
                </a:ext>
              </a:extLst>
            </p:cNvPr>
            <p:cNvSpPr txBox="1"/>
            <p:nvPr/>
          </p:nvSpPr>
          <p:spPr>
            <a:xfrm>
              <a:off x="995363" y="1330325"/>
              <a:ext cx="4999402" cy="390871"/>
            </a:xfrm>
            <a:prstGeom prst="rect">
              <a:avLst/>
            </a:prstGeom>
            <a:solidFill>
              <a:schemeClr val="tx2"/>
            </a:solidFill>
            <a:effectLst>
              <a:outerShdw sx="1000" sy="1000" algn="tl" rotWithShape="0">
                <a:prstClr val="black"/>
              </a:outerShdw>
            </a:effectLst>
          </p:spPr>
          <p:txBody>
            <a:bodyPr wrap="square" lIns="180000" tIns="468000" rIns="180000" bIns="180000" rtlCol="0">
              <a:noAutofit/>
            </a:bodyPr>
            <a:lstStyle/>
            <a:p>
              <a:pPr marL="0" marR="0" lvl="0" indent="0" algn="just" defTabSz="914400" rtl="0" eaLnBrk="1" fontAlgn="auto" latinLnBrk="0" hangingPunct="1">
                <a:lnSpc>
                  <a:spcPct val="110000"/>
                </a:lnSpc>
                <a:spcBef>
                  <a:spcPts val="0"/>
                </a:spcBef>
                <a:spcAft>
                  <a:spcPts val="600"/>
                </a:spcAft>
                <a:buClrTx/>
                <a:buSzTx/>
                <a:buFontTx/>
                <a:buNone/>
                <a:tabLst/>
                <a:defRPr/>
              </a:pPr>
              <a:endParaRPr kumimoji="0" lang="lv-LV" sz="1000" b="0" i="0" u="none" strike="noStrike" kern="1200" cap="none" spc="0" normalizeH="0" baseline="0" noProof="0" dirty="0">
                <a:ln>
                  <a:noFill/>
                </a:ln>
                <a:solidFill>
                  <a:srgbClr val="FFFFFF"/>
                </a:solidFill>
                <a:effectLst/>
                <a:uLnTx/>
                <a:uFillTx/>
                <a:latin typeface="Arial"/>
                <a:ea typeface="+mn-ea"/>
                <a:cs typeface="+mn-cs"/>
              </a:endParaRPr>
            </a:p>
          </p:txBody>
        </p:sp>
        <p:sp>
          <p:nvSpPr>
            <p:cNvPr id="36" name="Rectangle 35">
              <a:extLst>
                <a:ext uri="{FF2B5EF4-FFF2-40B4-BE49-F238E27FC236}">
                  <a16:creationId xmlns:a16="http://schemas.microsoft.com/office/drawing/2014/main" id="{1932A022-6E04-6890-1ECE-EC6233CF9C6F}"/>
                </a:ext>
              </a:extLst>
            </p:cNvPr>
            <p:cNvSpPr/>
            <p:nvPr/>
          </p:nvSpPr>
          <p:spPr>
            <a:xfrm>
              <a:off x="1166355" y="1182985"/>
              <a:ext cx="477807" cy="467623"/>
            </a:xfrm>
            <a:prstGeom prst="rect">
              <a:avLst/>
            </a:prstGeom>
            <a:solidFill>
              <a:schemeClr val="accent4">
                <a:lumMod val="60000"/>
                <a:lumOff val="40000"/>
              </a:schemeClr>
            </a:solidFill>
            <a:ln>
              <a:noFill/>
            </a:ln>
            <a:effectLst>
              <a:outerShdw sx="1000" sy="1000" algn="tl"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70000"/>
                </a:lnSpc>
                <a:spcBef>
                  <a:spcPts val="0"/>
                </a:spcBef>
                <a:spcAft>
                  <a:spcPts val="0"/>
                </a:spcAft>
                <a:buClrTx/>
                <a:buSzTx/>
                <a:buFontTx/>
                <a:buNone/>
                <a:tabLst/>
                <a:defRPr/>
              </a:pPr>
              <a:r>
                <a:rPr kumimoji="0" lang="lv-LV" sz="3200" b="0" i="0" u="none" strike="noStrike" kern="1200" cap="none" spc="0" normalizeH="0" baseline="0" noProof="0" dirty="0">
                  <a:ln>
                    <a:noFill/>
                  </a:ln>
                  <a:solidFill>
                    <a:srgbClr val="FFFFFF"/>
                  </a:solidFill>
                  <a:effectLst/>
                  <a:uLnTx/>
                  <a:uFillTx/>
                  <a:latin typeface="KPMG Bold"/>
                  <a:ea typeface="+mn-ea"/>
                  <a:cs typeface="+mn-cs"/>
                </a:rPr>
                <a:t>03</a:t>
              </a:r>
            </a:p>
          </p:txBody>
        </p:sp>
        <p:sp>
          <p:nvSpPr>
            <p:cNvPr id="37" name="TextBox 36">
              <a:extLst>
                <a:ext uri="{FF2B5EF4-FFF2-40B4-BE49-F238E27FC236}">
                  <a16:creationId xmlns:a16="http://schemas.microsoft.com/office/drawing/2014/main" id="{C567094E-3CA1-BE4F-BEDF-70E67EEFE91C}"/>
                </a:ext>
              </a:extLst>
            </p:cNvPr>
            <p:cNvSpPr txBox="1"/>
            <p:nvPr/>
          </p:nvSpPr>
          <p:spPr>
            <a:xfrm>
              <a:off x="1815154" y="1346567"/>
              <a:ext cx="4174847" cy="255639"/>
            </a:xfrm>
            <a:prstGeom prst="rect">
              <a:avLst/>
            </a:prstGeom>
          </p:spPr>
          <p:txBody>
            <a:bodyPr vert="horz" wrap="none" lIns="0" tIns="0" rIns="0" bIns="0" rtlCol="0" anchor="t" anchorCtr="0">
              <a:no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lv-LV" sz="2000" b="0" i="0" u="none" strike="noStrike" kern="1200" cap="none" spc="0" normalizeH="0" baseline="0" noProof="0" dirty="0">
                  <a:ln>
                    <a:noFill/>
                  </a:ln>
                  <a:solidFill>
                    <a:srgbClr val="FFFFFF"/>
                  </a:solidFill>
                  <a:effectLst/>
                  <a:uLnTx/>
                  <a:uFillTx/>
                  <a:latin typeface="KPMG Bold"/>
                  <a:ea typeface="+mn-ea"/>
                  <a:cs typeface="+mn-cs"/>
                </a:rPr>
                <a:t>Saistīto nozaru attīstība</a:t>
              </a:r>
            </a:p>
          </p:txBody>
        </p:sp>
      </p:grpSp>
      <p:sp>
        <p:nvSpPr>
          <p:cNvPr id="40" name="TextBox 39">
            <a:extLst>
              <a:ext uri="{FF2B5EF4-FFF2-40B4-BE49-F238E27FC236}">
                <a16:creationId xmlns:a16="http://schemas.microsoft.com/office/drawing/2014/main" id="{FF89B6FD-D21E-BB72-600F-FC1770E5975C}"/>
              </a:ext>
            </a:extLst>
          </p:cNvPr>
          <p:cNvSpPr txBox="1"/>
          <p:nvPr/>
        </p:nvSpPr>
        <p:spPr>
          <a:xfrm>
            <a:off x="7501394" y="1815993"/>
            <a:ext cx="4018985" cy="205257"/>
          </a:xfrm>
          <a:prstGeom prst="rect">
            <a:avLst/>
          </a:prstGeom>
          <a:noFill/>
        </p:spPr>
        <p:txBody>
          <a:bodyPr vert="horz" wrap="none" lIns="0" tIns="0" rIns="0" bIns="0" rtlCol="0" anchor="t" anchorCtr="0">
            <a:no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lv-LV" sz="2000" b="0" i="0" u="none" strike="noStrike" kern="1200" cap="none" spc="0" normalizeH="0" baseline="0" noProof="0" dirty="0">
                <a:ln>
                  <a:noFill/>
                </a:ln>
                <a:solidFill>
                  <a:srgbClr val="00338D"/>
                </a:solidFill>
                <a:effectLst/>
                <a:uLnTx/>
                <a:uFillTx/>
                <a:latin typeface="KPMG Bold"/>
                <a:ea typeface="+mn-ea"/>
                <a:cs typeface="+mn-cs"/>
              </a:rPr>
              <a:t>03-1 Koksnes ķīmiskās apstrādes attīstība</a:t>
            </a:r>
          </a:p>
        </p:txBody>
      </p:sp>
      <p:sp>
        <p:nvSpPr>
          <p:cNvPr id="43" name="TextBox 42">
            <a:extLst>
              <a:ext uri="{FF2B5EF4-FFF2-40B4-BE49-F238E27FC236}">
                <a16:creationId xmlns:a16="http://schemas.microsoft.com/office/drawing/2014/main" id="{01AA0C7B-6B58-A1D9-1B60-F73F228E7142}"/>
              </a:ext>
            </a:extLst>
          </p:cNvPr>
          <p:cNvSpPr txBox="1"/>
          <p:nvPr/>
        </p:nvSpPr>
        <p:spPr>
          <a:xfrm>
            <a:off x="7516294" y="2329782"/>
            <a:ext cx="4018985" cy="205257"/>
          </a:xfrm>
          <a:prstGeom prst="rect">
            <a:avLst/>
          </a:prstGeom>
          <a:noFill/>
        </p:spPr>
        <p:txBody>
          <a:bodyPr vert="horz" wrap="none" lIns="0" tIns="0" rIns="0" bIns="0" rtlCol="0" anchor="t" anchorCtr="0">
            <a:no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lv-LV" sz="2000" b="0" i="0" u="none" strike="noStrike" kern="1200" cap="none" spc="0" normalizeH="0" baseline="0" noProof="0" dirty="0">
                <a:ln>
                  <a:noFill/>
                </a:ln>
                <a:solidFill>
                  <a:srgbClr val="00338D"/>
                </a:solidFill>
                <a:effectLst/>
                <a:uLnTx/>
                <a:uFillTx/>
                <a:latin typeface="KPMG Bold"/>
                <a:ea typeface="+mn-ea"/>
                <a:cs typeface="+mn-cs"/>
              </a:rPr>
              <a:t>03-2 Koka būvniecības attīstība</a:t>
            </a:r>
          </a:p>
        </p:txBody>
      </p:sp>
      <p:grpSp>
        <p:nvGrpSpPr>
          <p:cNvPr id="44" name="Group 43">
            <a:extLst>
              <a:ext uri="{FF2B5EF4-FFF2-40B4-BE49-F238E27FC236}">
                <a16:creationId xmlns:a16="http://schemas.microsoft.com/office/drawing/2014/main" id="{10880AD2-EEF1-A133-893F-3198A4F4C709}"/>
              </a:ext>
            </a:extLst>
          </p:cNvPr>
          <p:cNvGrpSpPr/>
          <p:nvPr/>
        </p:nvGrpSpPr>
        <p:grpSpPr>
          <a:xfrm>
            <a:off x="6520977" y="3027948"/>
            <a:ext cx="4999402" cy="538211"/>
            <a:chOff x="995363" y="1182985"/>
            <a:chExt cx="4999402" cy="538211"/>
          </a:xfrm>
        </p:grpSpPr>
        <p:sp>
          <p:nvSpPr>
            <p:cNvPr id="45" name="TextBox 44">
              <a:extLst>
                <a:ext uri="{FF2B5EF4-FFF2-40B4-BE49-F238E27FC236}">
                  <a16:creationId xmlns:a16="http://schemas.microsoft.com/office/drawing/2014/main" id="{4B114570-FDC4-D4BA-F8C9-A8CE4B272B6D}"/>
                </a:ext>
              </a:extLst>
            </p:cNvPr>
            <p:cNvSpPr txBox="1"/>
            <p:nvPr/>
          </p:nvSpPr>
          <p:spPr>
            <a:xfrm>
              <a:off x="995363" y="1330325"/>
              <a:ext cx="4999402" cy="390871"/>
            </a:xfrm>
            <a:prstGeom prst="rect">
              <a:avLst/>
            </a:prstGeom>
            <a:solidFill>
              <a:schemeClr val="tx2"/>
            </a:solidFill>
            <a:effectLst>
              <a:outerShdw sx="1000" sy="1000" algn="tl" rotWithShape="0">
                <a:prstClr val="black"/>
              </a:outerShdw>
            </a:effectLst>
          </p:spPr>
          <p:txBody>
            <a:bodyPr wrap="square" lIns="180000" tIns="468000" rIns="180000" bIns="180000" rtlCol="0">
              <a:noAutofit/>
            </a:bodyPr>
            <a:lstStyle/>
            <a:p>
              <a:pPr marL="0" marR="0" lvl="0" indent="0" algn="just" defTabSz="914400" rtl="0" eaLnBrk="1" fontAlgn="auto" latinLnBrk="0" hangingPunct="1">
                <a:lnSpc>
                  <a:spcPct val="110000"/>
                </a:lnSpc>
                <a:spcBef>
                  <a:spcPts val="0"/>
                </a:spcBef>
                <a:spcAft>
                  <a:spcPts val="600"/>
                </a:spcAft>
                <a:buClrTx/>
                <a:buSzTx/>
                <a:buFontTx/>
                <a:buNone/>
                <a:tabLst/>
                <a:defRPr/>
              </a:pPr>
              <a:endParaRPr kumimoji="0" lang="lv-LV" sz="1000" b="0" i="0" u="none" strike="noStrike" kern="1200" cap="none" spc="0" normalizeH="0" baseline="0" noProof="0" dirty="0">
                <a:ln>
                  <a:noFill/>
                </a:ln>
                <a:solidFill>
                  <a:srgbClr val="FFFFFF"/>
                </a:solidFill>
                <a:effectLst/>
                <a:uLnTx/>
                <a:uFillTx/>
                <a:latin typeface="Arial"/>
                <a:ea typeface="+mn-ea"/>
                <a:cs typeface="+mn-cs"/>
              </a:endParaRPr>
            </a:p>
          </p:txBody>
        </p:sp>
        <p:sp>
          <p:nvSpPr>
            <p:cNvPr id="46" name="Rectangle 45">
              <a:extLst>
                <a:ext uri="{FF2B5EF4-FFF2-40B4-BE49-F238E27FC236}">
                  <a16:creationId xmlns:a16="http://schemas.microsoft.com/office/drawing/2014/main" id="{D9A93B92-629A-E18E-3B56-6FC5CC4D70C1}"/>
                </a:ext>
              </a:extLst>
            </p:cNvPr>
            <p:cNvSpPr/>
            <p:nvPr/>
          </p:nvSpPr>
          <p:spPr>
            <a:xfrm>
              <a:off x="1166355" y="1182985"/>
              <a:ext cx="477807" cy="467623"/>
            </a:xfrm>
            <a:prstGeom prst="rect">
              <a:avLst/>
            </a:prstGeom>
            <a:solidFill>
              <a:schemeClr val="accent3">
                <a:lumMod val="50000"/>
                <a:lumOff val="50000"/>
              </a:schemeClr>
            </a:solidFill>
            <a:ln>
              <a:noFill/>
            </a:ln>
            <a:effectLst>
              <a:outerShdw dist="38100" sx="1000" sy="1000" algn="tl"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70000"/>
                </a:lnSpc>
                <a:spcBef>
                  <a:spcPts val="0"/>
                </a:spcBef>
                <a:spcAft>
                  <a:spcPts val="0"/>
                </a:spcAft>
                <a:buClrTx/>
                <a:buSzTx/>
                <a:buFontTx/>
                <a:buNone/>
                <a:tabLst/>
                <a:defRPr/>
              </a:pPr>
              <a:r>
                <a:rPr kumimoji="0" lang="lv-LV" sz="3200" b="0" i="0" u="none" strike="noStrike" kern="1200" cap="none" spc="0" normalizeH="0" baseline="0" noProof="0" dirty="0">
                  <a:ln>
                    <a:noFill/>
                  </a:ln>
                  <a:solidFill>
                    <a:srgbClr val="FFFFFF"/>
                  </a:solidFill>
                  <a:effectLst/>
                  <a:uLnTx/>
                  <a:uFillTx/>
                  <a:latin typeface="KPMG Bold"/>
                  <a:ea typeface="+mn-ea"/>
                  <a:cs typeface="+mn-cs"/>
                </a:rPr>
                <a:t>04</a:t>
              </a:r>
            </a:p>
          </p:txBody>
        </p:sp>
        <p:sp>
          <p:nvSpPr>
            <p:cNvPr id="47" name="TextBox 46">
              <a:extLst>
                <a:ext uri="{FF2B5EF4-FFF2-40B4-BE49-F238E27FC236}">
                  <a16:creationId xmlns:a16="http://schemas.microsoft.com/office/drawing/2014/main" id="{D75D04D1-56A2-7348-B877-CD0A62E26201}"/>
                </a:ext>
              </a:extLst>
            </p:cNvPr>
            <p:cNvSpPr txBox="1"/>
            <p:nvPr/>
          </p:nvSpPr>
          <p:spPr>
            <a:xfrm>
              <a:off x="1815154" y="1335934"/>
              <a:ext cx="4179611" cy="255639"/>
            </a:xfrm>
            <a:prstGeom prst="rect">
              <a:avLst/>
            </a:prstGeom>
          </p:spPr>
          <p:txBody>
            <a:bodyPr vert="horz" wrap="none" lIns="0" tIns="0" rIns="0" bIns="0" rtlCol="0" anchor="t" anchorCtr="0">
              <a:no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lv-LV" sz="2000" b="0" i="0" u="none" strike="noStrike" kern="1200" cap="none" spc="0" normalizeH="0" baseline="0" noProof="0" dirty="0">
                  <a:ln>
                    <a:noFill/>
                  </a:ln>
                  <a:solidFill>
                    <a:srgbClr val="FFFFFF"/>
                  </a:solidFill>
                  <a:effectLst/>
                  <a:uLnTx/>
                  <a:uFillTx/>
                  <a:latin typeface="KPMG Bold"/>
                  <a:ea typeface="+mn-ea"/>
                  <a:cs typeface="+mn-cs"/>
                </a:rPr>
                <a:t>Atbalsts meža nozares mazajiem uzņēmumiem</a:t>
              </a:r>
            </a:p>
          </p:txBody>
        </p:sp>
      </p:grpSp>
      <p:grpSp>
        <p:nvGrpSpPr>
          <p:cNvPr id="48" name="Group 47">
            <a:extLst>
              <a:ext uri="{FF2B5EF4-FFF2-40B4-BE49-F238E27FC236}">
                <a16:creationId xmlns:a16="http://schemas.microsoft.com/office/drawing/2014/main" id="{15C0C298-64B2-D9D1-9B63-7B731663FC77}"/>
              </a:ext>
            </a:extLst>
          </p:cNvPr>
          <p:cNvGrpSpPr/>
          <p:nvPr/>
        </p:nvGrpSpPr>
        <p:grpSpPr>
          <a:xfrm>
            <a:off x="6520977" y="3636747"/>
            <a:ext cx="4999402" cy="538211"/>
            <a:chOff x="995363" y="1182985"/>
            <a:chExt cx="4999402" cy="538211"/>
          </a:xfrm>
        </p:grpSpPr>
        <p:sp>
          <p:nvSpPr>
            <p:cNvPr id="49" name="TextBox 48">
              <a:extLst>
                <a:ext uri="{FF2B5EF4-FFF2-40B4-BE49-F238E27FC236}">
                  <a16:creationId xmlns:a16="http://schemas.microsoft.com/office/drawing/2014/main" id="{DC2A485A-6038-838F-19F5-E5AA7D5D1AF0}"/>
                </a:ext>
              </a:extLst>
            </p:cNvPr>
            <p:cNvSpPr txBox="1"/>
            <p:nvPr/>
          </p:nvSpPr>
          <p:spPr>
            <a:xfrm>
              <a:off x="995363" y="1330325"/>
              <a:ext cx="4999402" cy="390871"/>
            </a:xfrm>
            <a:prstGeom prst="rect">
              <a:avLst/>
            </a:prstGeom>
            <a:solidFill>
              <a:schemeClr val="tx2"/>
            </a:solidFill>
            <a:effectLst>
              <a:outerShdw sx="1000" sy="1000" algn="tl" rotWithShape="0">
                <a:prstClr val="black"/>
              </a:outerShdw>
            </a:effectLst>
          </p:spPr>
          <p:txBody>
            <a:bodyPr wrap="square" lIns="180000" tIns="468000" rIns="180000" bIns="180000" rtlCol="0">
              <a:noAutofit/>
            </a:bodyPr>
            <a:lstStyle/>
            <a:p>
              <a:pPr marL="0" marR="0" lvl="0" indent="0" algn="just" defTabSz="914400" rtl="0" eaLnBrk="1" fontAlgn="auto" latinLnBrk="0" hangingPunct="1">
                <a:lnSpc>
                  <a:spcPct val="110000"/>
                </a:lnSpc>
                <a:spcBef>
                  <a:spcPts val="0"/>
                </a:spcBef>
                <a:spcAft>
                  <a:spcPts val="600"/>
                </a:spcAft>
                <a:buClrTx/>
                <a:buSzTx/>
                <a:buFontTx/>
                <a:buNone/>
                <a:tabLst/>
                <a:defRPr/>
              </a:pPr>
              <a:endParaRPr kumimoji="0" lang="lv-LV" sz="1000" b="0" i="0" u="none" strike="noStrike" kern="1200" cap="none" spc="0" normalizeH="0" baseline="0" noProof="0" dirty="0">
                <a:ln>
                  <a:noFill/>
                </a:ln>
                <a:solidFill>
                  <a:srgbClr val="FFFFFF"/>
                </a:solidFill>
                <a:effectLst/>
                <a:uLnTx/>
                <a:uFillTx/>
                <a:latin typeface="Arial"/>
                <a:ea typeface="+mn-ea"/>
                <a:cs typeface="+mn-cs"/>
              </a:endParaRPr>
            </a:p>
          </p:txBody>
        </p:sp>
        <p:sp>
          <p:nvSpPr>
            <p:cNvPr id="50" name="Rectangle 49">
              <a:extLst>
                <a:ext uri="{FF2B5EF4-FFF2-40B4-BE49-F238E27FC236}">
                  <a16:creationId xmlns:a16="http://schemas.microsoft.com/office/drawing/2014/main" id="{DBA63814-BDE4-BAED-A291-581E908FFA49}"/>
                </a:ext>
              </a:extLst>
            </p:cNvPr>
            <p:cNvSpPr/>
            <p:nvPr/>
          </p:nvSpPr>
          <p:spPr>
            <a:xfrm>
              <a:off x="1166355" y="1182985"/>
              <a:ext cx="477807" cy="467623"/>
            </a:xfrm>
            <a:prstGeom prst="rect">
              <a:avLst/>
            </a:prstGeom>
            <a:solidFill>
              <a:schemeClr val="accent3">
                <a:lumMod val="75000"/>
                <a:lumOff val="25000"/>
              </a:schemeClr>
            </a:solidFill>
            <a:ln>
              <a:noFill/>
            </a:ln>
            <a:effectLst>
              <a:outerShdw sx="1000" sy="1000" algn="tl" rotWithShape="0">
                <a:prstClr val="black"/>
              </a:outerShdw>
            </a:effectLst>
          </p:spPr>
          <p:style>
            <a:lnRef idx="2">
              <a:schemeClr val="accent1">
                <a:shade val="50000"/>
              </a:schemeClr>
            </a:lnRef>
            <a:fillRef idx="1">
              <a:schemeClr val="accent1"/>
            </a:fillRef>
            <a:effectRef idx="0">
              <a:schemeClr val="accent1"/>
            </a:effectRef>
            <a:fontRef idx="minor">
              <a:schemeClr val="lt1"/>
            </a:fontRef>
          </p:style>
          <p:txBody>
            <a:bodyPr lIns="54610" tIns="54610" rIns="54610" bIns="54610" rtlCol="0" anchor="ctr"/>
            <a:lstStyle/>
            <a:p>
              <a:pPr marL="0" marR="0" lvl="0" indent="0" algn="ctr" defTabSz="914400" rtl="0" eaLnBrk="1" fontAlgn="auto" latinLnBrk="0" hangingPunct="1">
                <a:lnSpc>
                  <a:spcPct val="70000"/>
                </a:lnSpc>
                <a:spcBef>
                  <a:spcPts val="0"/>
                </a:spcBef>
                <a:spcAft>
                  <a:spcPts val="0"/>
                </a:spcAft>
                <a:buClrTx/>
                <a:buSzTx/>
                <a:buFontTx/>
                <a:buNone/>
                <a:tabLst/>
                <a:defRPr/>
              </a:pPr>
              <a:r>
                <a:rPr kumimoji="0" lang="lv-LV" sz="3200" b="0" i="0" u="none" strike="noStrike" kern="1200" cap="none" spc="0" normalizeH="0" baseline="0" noProof="0" dirty="0">
                  <a:ln>
                    <a:noFill/>
                  </a:ln>
                  <a:solidFill>
                    <a:srgbClr val="FFFFFF"/>
                  </a:solidFill>
                  <a:effectLst/>
                  <a:uLnTx/>
                  <a:uFillTx/>
                  <a:latin typeface="KPMG Bold"/>
                  <a:ea typeface="+mn-ea"/>
                  <a:cs typeface="+mn-cs"/>
                </a:rPr>
                <a:t>0</a:t>
              </a:r>
              <a:r>
                <a:rPr lang="lv-LV" sz="3200" dirty="0">
                  <a:solidFill>
                    <a:srgbClr val="FFFFFF"/>
                  </a:solidFill>
                  <a:latin typeface="KPMG Bold"/>
                </a:rPr>
                <a:t>5</a:t>
              </a:r>
              <a:endParaRPr kumimoji="0" lang="lv-LV" sz="3200" b="0" i="0" u="none" strike="noStrike" kern="1200" cap="none" spc="0" normalizeH="0" baseline="0" noProof="0" dirty="0">
                <a:ln>
                  <a:noFill/>
                </a:ln>
                <a:solidFill>
                  <a:srgbClr val="FFFFFF"/>
                </a:solidFill>
                <a:effectLst/>
                <a:uLnTx/>
                <a:uFillTx/>
                <a:latin typeface="KPMG Bold"/>
                <a:ea typeface="+mn-ea"/>
                <a:cs typeface="+mn-cs"/>
              </a:endParaRPr>
            </a:p>
          </p:txBody>
        </p:sp>
        <p:sp>
          <p:nvSpPr>
            <p:cNvPr id="51" name="TextBox 50">
              <a:extLst>
                <a:ext uri="{FF2B5EF4-FFF2-40B4-BE49-F238E27FC236}">
                  <a16:creationId xmlns:a16="http://schemas.microsoft.com/office/drawing/2014/main" id="{84D4A87E-7799-9FB4-A272-6E3EB83BB2CD}"/>
                </a:ext>
              </a:extLst>
            </p:cNvPr>
            <p:cNvSpPr txBox="1"/>
            <p:nvPr/>
          </p:nvSpPr>
          <p:spPr>
            <a:xfrm>
              <a:off x="1815154" y="1335934"/>
              <a:ext cx="4179611" cy="255639"/>
            </a:xfrm>
            <a:prstGeom prst="rect">
              <a:avLst/>
            </a:prstGeom>
          </p:spPr>
          <p:txBody>
            <a:bodyPr vert="horz" wrap="none" lIns="0" tIns="0" rIns="0" bIns="0" rtlCol="0" anchor="t" anchorCtr="0">
              <a:no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lv-LV" sz="2000" b="0" i="0" u="none" strike="noStrike" kern="1200" cap="none" spc="0" normalizeH="0" baseline="0" noProof="0" dirty="0">
                  <a:ln>
                    <a:noFill/>
                  </a:ln>
                  <a:solidFill>
                    <a:srgbClr val="FFFFFF"/>
                  </a:solidFill>
                  <a:effectLst/>
                  <a:uLnTx/>
                  <a:uFillTx/>
                  <a:latin typeface="KPMG Bold"/>
                  <a:ea typeface="+mn-ea"/>
                  <a:cs typeface="+mn-cs"/>
                </a:rPr>
                <a:t>Meža nozares investīciju programmu izstrāde</a:t>
              </a:r>
            </a:p>
          </p:txBody>
        </p:sp>
      </p:grpSp>
    </p:spTree>
    <p:extLst>
      <p:ext uri="{BB962C8B-B14F-4D97-AF65-F5344CB8AC3E}">
        <p14:creationId xmlns:p14="http://schemas.microsoft.com/office/powerpoint/2010/main" val="47819867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EAC3A608-224D-4FC1-B44C-38C1118C998E}"/>
              </a:ext>
            </a:extLst>
          </p:cNvPr>
          <p:cNvSpPr>
            <a:spLocks noGrp="1"/>
          </p:cNvSpPr>
          <p:nvPr>
            <p:ph type="body" sz="quarter" idx="10"/>
          </p:nvPr>
        </p:nvSpPr>
        <p:spPr>
          <a:xfrm>
            <a:off x="995363" y="3821425"/>
            <a:ext cx="6660000" cy="1843088"/>
          </a:xfrm>
        </p:spPr>
        <p:txBody>
          <a:bodyPr/>
          <a:lstStyle/>
          <a:p>
            <a:r>
              <a:rPr lang="lv-LV" noProof="0" dirty="0"/>
              <a:t>Šajā dokumentā apkopotā informācija ir vispārīga un nav domāta kādas konkrētas fiziskas vai juridiskas personas situācijas aprakstam. Lai arī mūsu mērķis ir sniegt precīzu un savlaicīgu informāciju, nav iespējams garantēt, ka informācijas saņemšanas brīdī tā vēl arvien būs precīza vai ka tā būs precīza nākotnē. Nevienam savā rīcībā nevajadzētu paļauties uz šo informāciju bez atbilstošas profesionālas konsultācijas, rūpīgi izpētot konkrēto situāciju.</a:t>
            </a:r>
          </a:p>
          <a:p>
            <a:endParaRPr lang="lv-LV" noProof="0" dirty="0"/>
          </a:p>
          <a:p>
            <a:r>
              <a:rPr lang="lv-LV" noProof="0" dirty="0"/>
              <a:t>© KPMG Baltics SIA, Latvijā reģistrēta sabiedrība ar ierobežotu atbildību un KPMG neatkarīgu dalībfirmu, kuras saistītas ar Apvienotajā Karalistē reģistrētu privātu garantiju sabiedrību “KPMG International Limited", globālās organizācijas dalībfirma.</a:t>
            </a:r>
          </a:p>
          <a:p>
            <a:r>
              <a:rPr lang="lv-LV" noProof="0" dirty="0"/>
              <a:t>KPMG nosaukums un logo ir reģistrētas preču zīmes vai KPMG International preču zīmes.</a:t>
            </a:r>
          </a:p>
        </p:txBody>
      </p:sp>
      <p:sp>
        <p:nvSpPr>
          <p:cNvPr id="8" name="TextBox 7">
            <a:extLst>
              <a:ext uri="{FF2B5EF4-FFF2-40B4-BE49-F238E27FC236}">
                <a16:creationId xmlns:a16="http://schemas.microsoft.com/office/drawing/2014/main" id="{0D4DFBFB-E2F8-46F3-B60E-213E605AD832}"/>
              </a:ext>
            </a:extLst>
          </p:cNvPr>
          <p:cNvSpPr txBox="1"/>
          <p:nvPr/>
        </p:nvSpPr>
        <p:spPr>
          <a:xfrm>
            <a:off x="995363" y="1330325"/>
            <a:ext cx="6119812" cy="1260475"/>
          </a:xfrm>
          <a:prstGeom prst="rect">
            <a:avLst/>
          </a:prstGeom>
        </p:spPr>
        <p:txBody>
          <a:bodyPr vert="horz" wrap="square" lIns="0" tIns="0" rIns="0" bIns="0" rtlCol="0" anchor="t" anchorCtr="0">
            <a:noAutofit/>
          </a:bodyPr>
          <a:lstStyle/>
          <a:p>
            <a:pPr algn="l">
              <a:spcAft>
                <a:spcPts val="600"/>
              </a:spcAft>
            </a:pPr>
            <a:endParaRPr lang="lv-LV" b="1" noProof="0">
              <a:solidFill>
                <a:schemeClr val="bg1"/>
              </a:solidFill>
            </a:endParaRPr>
          </a:p>
        </p:txBody>
      </p:sp>
      <p:sp>
        <p:nvSpPr>
          <p:cNvPr id="11" name="TextBox 10">
            <a:extLst>
              <a:ext uri="{FF2B5EF4-FFF2-40B4-BE49-F238E27FC236}">
                <a16:creationId xmlns:a16="http://schemas.microsoft.com/office/drawing/2014/main" id="{DD5F206B-6203-46A1-949C-00AF814F57E4}"/>
              </a:ext>
            </a:extLst>
          </p:cNvPr>
          <p:cNvSpPr txBox="1"/>
          <p:nvPr/>
        </p:nvSpPr>
        <p:spPr>
          <a:xfrm>
            <a:off x="989012" y="1330325"/>
            <a:ext cx="5634037" cy="1260475"/>
          </a:xfrm>
          <a:prstGeom prst="rect">
            <a:avLst/>
          </a:prstGeom>
        </p:spPr>
        <p:txBody>
          <a:bodyPr vert="horz" wrap="square" lIns="0" tIns="0" rIns="0" bIns="0" rtlCol="0" anchor="t" anchorCtr="0">
            <a:noAutofit/>
          </a:bodyPr>
          <a:lstStyle/>
          <a:p>
            <a:pPr algn="l">
              <a:spcAft>
                <a:spcPts val="600"/>
              </a:spcAft>
            </a:pPr>
            <a:endParaRPr lang="lv-LV" sz="1500" b="1" noProof="0">
              <a:solidFill>
                <a:schemeClr val="bg1"/>
              </a:solidFill>
            </a:endParaRPr>
          </a:p>
          <a:p>
            <a:pPr algn="l">
              <a:spcAft>
                <a:spcPts val="600"/>
              </a:spcAft>
            </a:pPr>
            <a:endParaRPr lang="lv-LV" sz="1500" b="1" noProof="0">
              <a:solidFill>
                <a:schemeClr val="bg1"/>
              </a:solidFill>
            </a:endParaRPr>
          </a:p>
        </p:txBody>
      </p:sp>
      <p:sp>
        <p:nvSpPr>
          <p:cNvPr id="12" name="TextBox 11">
            <a:extLst>
              <a:ext uri="{FF2B5EF4-FFF2-40B4-BE49-F238E27FC236}">
                <a16:creationId xmlns:a16="http://schemas.microsoft.com/office/drawing/2014/main" id="{811BD0EE-7082-4021-A8A0-EA378E852474}"/>
              </a:ext>
            </a:extLst>
          </p:cNvPr>
          <p:cNvSpPr txBox="1"/>
          <p:nvPr/>
        </p:nvSpPr>
        <p:spPr>
          <a:xfrm>
            <a:off x="995363" y="1235266"/>
            <a:ext cx="8674568" cy="3584806"/>
          </a:xfrm>
          <a:prstGeom prst="rect">
            <a:avLst/>
          </a:prstGeom>
        </p:spPr>
        <p:txBody>
          <a:bodyPr vert="horz" wrap="square" lIns="0" tIns="0" rIns="0" bIns="0" rtlCol="0" anchor="t" anchorCtr="0">
            <a:noAutofit/>
          </a:bodyPr>
          <a:lstStyle/>
          <a:p>
            <a:pPr algn="l"/>
            <a:r>
              <a:rPr lang="lv-LV" b="1" noProof="0">
                <a:solidFill>
                  <a:schemeClr val="bg1"/>
                </a:solidFill>
              </a:rPr>
              <a:t>Kontaktinformācija:</a:t>
            </a:r>
          </a:p>
        </p:txBody>
      </p:sp>
      <p:sp>
        <p:nvSpPr>
          <p:cNvPr id="5" name="object 9">
            <a:extLst>
              <a:ext uri="{FF2B5EF4-FFF2-40B4-BE49-F238E27FC236}">
                <a16:creationId xmlns:a16="http://schemas.microsoft.com/office/drawing/2014/main" id="{21BB9085-523A-5895-EE78-26D3C588E739}"/>
              </a:ext>
            </a:extLst>
          </p:cNvPr>
          <p:cNvSpPr txBox="1"/>
          <p:nvPr/>
        </p:nvSpPr>
        <p:spPr>
          <a:xfrm>
            <a:off x="995363" y="1672761"/>
            <a:ext cx="2625653" cy="1446550"/>
          </a:xfrm>
          <a:prstGeom prst="rect">
            <a:avLst/>
          </a:prstGeom>
        </p:spPr>
        <p:txBody>
          <a:bodyPr vert="horz" wrap="square" lIns="0" tIns="0" rIns="0" bIns="0" rtlCol="0">
            <a:spAutoFit/>
          </a:bodyPr>
          <a:lstStyle/>
          <a:p>
            <a:pPr marL="11723" marR="4689" defTabSz="844083"/>
            <a:r>
              <a:rPr lang="lv-LV" sz="2400" b="1" spc="-5" noProof="0">
                <a:solidFill>
                  <a:schemeClr val="bg1"/>
                </a:solidFill>
                <a:latin typeface="+mj-lt"/>
                <a:cs typeface="Arial"/>
              </a:rPr>
              <a:t>Līvis Lāma</a:t>
            </a:r>
          </a:p>
          <a:p>
            <a:pPr marL="11723" marR="4689" defTabSz="844083"/>
            <a:r>
              <a:rPr lang="lv-LV" sz="1400" spc="-5" noProof="0">
                <a:solidFill>
                  <a:schemeClr val="bg1"/>
                </a:solidFill>
                <a:latin typeface="Arial"/>
                <a:cs typeface="Arial"/>
              </a:rPr>
              <a:t>Projektu vadītājs, Vadības konsultācijas</a:t>
            </a:r>
          </a:p>
          <a:p>
            <a:pPr marL="11723" marR="4689" defTabSz="844083"/>
            <a:r>
              <a:rPr lang="lv-LV" sz="1400" spc="-5" noProof="0">
                <a:solidFill>
                  <a:schemeClr val="bg1"/>
                </a:solidFill>
                <a:latin typeface="Arial"/>
                <a:cs typeface="Arial"/>
              </a:rPr>
              <a:t>KPMG Baltics SIA</a:t>
            </a:r>
          </a:p>
          <a:p>
            <a:pPr marL="11723" marR="4689" defTabSz="844083"/>
            <a:r>
              <a:rPr lang="lv-LV" sz="1400" spc="-5">
                <a:solidFill>
                  <a:schemeClr val="bg1"/>
                </a:solidFill>
                <a:latin typeface="Arial"/>
                <a:cs typeface="Arial"/>
              </a:rPr>
              <a:t>llama</a:t>
            </a:r>
            <a:r>
              <a:rPr lang="lv-LV" sz="1400" spc="-5" noProof="0">
                <a:solidFill>
                  <a:schemeClr val="bg1"/>
                </a:solidFill>
                <a:latin typeface="Arial"/>
                <a:cs typeface="Arial"/>
              </a:rPr>
              <a:t>@kpmg.com</a:t>
            </a:r>
          </a:p>
          <a:p>
            <a:pPr marL="11723" marR="4689" defTabSz="844083"/>
            <a:r>
              <a:rPr lang="lv-LV" sz="1400" spc="-5" noProof="0">
                <a:solidFill>
                  <a:schemeClr val="bg1"/>
                </a:solidFill>
                <a:latin typeface="Arial"/>
                <a:cs typeface="Arial"/>
              </a:rPr>
              <a:t>+371 27878867</a:t>
            </a:r>
          </a:p>
        </p:txBody>
      </p:sp>
      <p:sp>
        <p:nvSpPr>
          <p:cNvPr id="2" name="object 9">
            <a:extLst>
              <a:ext uri="{FF2B5EF4-FFF2-40B4-BE49-F238E27FC236}">
                <a16:creationId xmlns:a16="http://schemas.microsoft.com/office/drawing/2014/main" id="{7AE8AA9C-537E-3197-D236-3A76E243A03A}"/>
              </a:ext>
            </a:extLst>
          </p:cNvPr>
          <p:cNvSpPr txBox="1"/>
          <p:nvPr/>
        </p:nvSpPr>
        <p:spPr>
          <a:xfrm>
            <a:off x="3984675" y="1672761"/>
            <a:ext cx="2625653" cy="1231106"/>
          </a:xfrm>
          <a:prstGeom prst="rect">
            <a:avLst/>
          </a:prstGeom>
        </p:spPr>
        <p:txBody>
          <a:bodyPr vert="horz" wrap="square" lIns="0" tIns="0" rIns="0" bIns="0" rtlCol="0">
            <a:spAutoFit/>
          </a:bodyPr>
          <a:lstStyle/>
          <a:p>
            <a:pPr marL="11723" marR="4689" defTabSz="844083"/>
            <a:r>
              <a:rPr lang="lv-LV" sz="2400" b="1" spc="-5" noProof="0">
                <a:solidFill>
                  <a:schemeClr val="bg1"/>
                </a:solidFill>
                <a:latin typeface="+mj-lt"/>
                <a:cs typeface="Arial"/>
              </a:rPr>
              <a:t>Kristaps Kovaļevskis</a:t>
            </a:r>
            <a:endParaRPr lang="lv-LV" sz="2400" b="1" noProof="0">
              <a:solidFill>
                <a:schemeClr val="bg1"/>
              </a:solidFill>
              <a:latin typeface="+mj-lt"/>
              <a:cs typeface="Arial"/>
            </a:endParaRPr>
          </a:p>
          <a:p>
            <a:pPr marL="11723" marR="4689" defTabSz="844083"/>
            <a:r>
              <a:rPr lang="lv-LV" sz="1400" spc="-5" noProof="0">
                <a:solidFill>
                  <a:schemeClr val="bg1"/>
                </a:solidFill>
                <a:cs typeface="Arial"/>
              </a:rPr>
              <a:t>Direktors, Vadības konsultācijas</a:t>
            </a:r>
          </a:p>
          <a:p>
            <a:pPr marL="11723" marR="4689" defTabSz="844083"/>
            <a:r>
              <a:rPr lang="lv-LV" sz="1400" spc="-5" noProof="0">
                <a:solidFill>
                  <a:schemeClr val="bg1"/>
                </a:solidFill>
                <a:cs typeface="Arial"/>
              </a:rPr>
              <a:t>KPMG Baltics SIA</a:t>
            </a:r>
            <a:r>
              <a:rPr lang="lv-LV" sz="1400" noProof="0">
                <a:solidFill>
                  <a:schemeClr val="bg1"/>
                </a:solidFill>
              </a:rPr>
              <a:t> </a:t>
            </a:r>
          </a:p>
          <a:p>
            <a:pPr marL="11723" marR="4689" defTabSz="844083"/>
            <a:r>
              <a:rPr lang="lv-LV" sz="1400" noProof="0">
                <a:solidFill>
                  <a:schemeClr val="bg1"/>
                </a:solidFill>
              </a:rPr>
              <a:t>kkovalevskis@kpmg.com</a:t>
            </a:r>
          </a:p>
          <a:p>
            <a:pPr marL="11723" marR="4689" defTabSz="844083"/>
            <a:r>
              <a:rPr lang="lv-LV" sz="1400" noProof="0">
                <a:solidFill>
                  <a:schemeClr val="bg1"/>
                </a:solidFill>
              </a:rPr>
              <a:t>+371 28447273</a:t>
            </a:r>
            <a:endParaRPr lang="lv-LV" sz="1400" noProof="0">
              <a:solidFill>
                <a:schemeClr val="bg1"/>
              </a:solidFill>
              <a:cs typeface="Arial"/>
            </a:endParaRPr>
          </a:p>
        </p:txBody>
      </p:sp>
      <p:grpSp>
        <p:nvGrpSpPr>
          <p:cNvPr id="9" name="Group 8">
            <a:extLst>
              <a:ext uri="{FF2B5EF4-FFF2-40B4-BE49-F238E27FC236}">
                <a16:creationId xmlns:a16="http://schemas.microsoft.com/office/drawing/2014/main" id="{9B684DC1-3403-3270-5B67-33696B0ABAAA}"/>
              </a:ext>
            </a:extLst>
          </p:cNvPr>
          <p:cNvGrpSpPr/>
          <p:nvPr/>
        </p:nvGrpSpPr>
        <p:grpSpPr>
          <a:xfrm>
            <a:off x="989012" y="3428721"/>
            <a:ext cx="2699424" cy="546657"/>
            <a:chOff x="989019" y="2880757"/>
            <a:chExt cx="2699424" cy="546657"/>
          </a:xfrm>
        </p:grpSpPr>
        <p:sp>
          <p:nvSpPr>
            <p:cNvPr id="10" name="Graphic 17">
              <a:extLst>
                <a:ext uri="{FF2B5EF4-FFF2-40B4-BE49-F238E27FC236}">
                  <a16:creationId xmlns:a16="http://schemas.microsoft.com/office/drawing/2014/main" id="{B228AC0B-ED27-BD21-7ED6-B51BB81E5A37}"/>
                </a:ext>
              </a:extLst>
            </p:cNvPr>
            <p:cNvSpPr/>
            <p:nvPr/>
          </p:nvSpPr>
          <p:spPr>
            <a:xfrm>
              <a:off x="1953421" y="2887028"/>
              <a:ext cx="287297" cy="287300"/>
            </a:xfrm>
            <a:custGeom>
              <a:avLst/>
              <a:gdLst>
                <a:gd name="connsiteX0" fmla="*/ 1434762 w 2869496"/>
                <a:gd name="connsiteY0" fmla="*/ 0 h 2869524"/>
                <a:gd name="connsiteX1" fmla="*/ 0 w 2869496"/>
                <a:gd name="connsiteY1" fmla="*/ 1434762 h 2869524"/>
                <a:gd name="connsiteX2" fmla="*/ 1434762 w 2869496"/>
                <a:gd name="connsiteY2" fmla="*/ 2869525 h 2869524"/>
                <a:gd name="connsiteX3" fmla="*/ 2869496 w 2869496"/>
                <a:gd name="connsiteY3" fmla="*/ 1434762 h 2869524"/>
                <a:gd name="connsiteX4" fmla="*/ 1434762 w 2869496"/>
                <a:gd name="connsiteY4" fmla="*/ 0 h 2869524"/>
                <a:gd name="connsiteX5" fmla="*/ 1434762 w 2869496"/>
                <a:gd name="connsiteY5" fmla="*/ 0 h 2869524"/>
                <a:gd name="connsiteX6" fmla="*/ 1768146 w 2869496"/>
                <a:gd name="connsiteY6" fmla="*/ 1047132 h 2869524"/>
                <a:gd name="connsiteX7" fmla="*/ 1768117 w 2869496"/>
                <a:gd name="connsiteY7" fmla="*/ 1093316 h 2869524"/>
                <a:gd name="connsiteX8" fmla="*/ 1768051 w 2869496"/>
                <a:gd name="connsiteY8" fmla="*/ 1093316 h 2869524"/>
                <a:gd name="connsiteX9" fmla="*/ 1768051 w 2869496"/>
                <a:gd name="connsiteY9" fmla="*/ 1714003 h 2869524"/>
                <a:gd name="connsiteX10" fmla="*/ 1605139 w 2869496"/>
                <a:gd name="connsiteY10" fmla="*/ 2107358 h 2869524"/>
                <a:gd name="connsiteX11" fmla="*/ 1211822 w 2869496"/>
                <a:gd name="connsiteY11" fmla="*/ 2270241 h 2869524"/>
                <a:gd name="connsiteX12" fmla="*/ 818515 w 2869496"/>
                <a:gd name="connsiteY12" fmla="*/ 2107358 h 2869524"/>
                <a:gd name="connsiteX13" fmla="*/ 655594 w 2869496"/>
                <a:gd name="connsiteY13" fmla="*/ 1714003 h 2869524"/>
                <a:gd name="connsiteX14" fmla="*/ 818515 w 2869496"/>
                <a:gd name="connsiteY14" fmla="*/ 1320696 h 2869524"/>
                <a:gd name="connsiteX15" fmla="*/ 1211822 w 2869496"/>
                <a:gd name="connsiteY15" fmla="*/ 1157775 h 2869524"/>
                <a:gd name="connsiteX16" fmla="*/ 1315039 w 2869496"/>
                <a:gd name="connsiteY16" fmla="*/ 1157775 h 2869524"/>
                <a:gd name="connsiteX17" fmla="*/ 1315039 w 2869496"/>
                <a:gd name="connsiteY17" fmla="*/ 1450186 h 2869524"/>
                <a:gd name="connsiteX18" fmla="*/ 1211822 w 2869496"/>
                <a:gd name="connsiteY18" fmla="*/ 1450186 h 2869524"/>
                <a:gd name="connsiteX19" fmla="*/ 1025253 w 2869496"/>
                <a:gd name="connsiteY19" fmla="*/ 1527472 h 2869524"/>
                <a:gd name="connsiteX20" fmla="*/ 948004 w 2869496"/>
                <a:gd name="connsiteY20" fmla="*/ 1714003 h 2869524"/>
                <a:gd name="connsiteX21" fmla="*/ 1025253 w 2869496"/>
                <a:gd name="connsiteY21" fmla="*/ 1900573 h 2869524"/>
                <a:gd name="connsiteX22" fmla="*/ 1211822 w 2869496"/>
                <a:gd name="connsiteY22" fmla="*/ 1977850 h 2869524"/>
                <a:gd name="connsiteX23" fmla="*/ 1398392 w 2869496"/>
                <a:gd name="connsiteY23" fmla="*/ 1900573 h 2869524"/>
                <a:gd name="connsiteX24" fmla="*/ 1475640 w 2869496"/>
                <a:gd name="connsiteY24" fmla="*/ 1714612 h 2869524"/>
                <a:gd name="connsiteX25" fmla="*/ 1475640 w 2869496"/>
                <a:gd name="connsiteY25" fmla="*/ 599293 h 2869524"/>
                <a:gd name="connsiteX26" fmla="*/ 1766834 w 2869496"/>
                <a:gd name="connsiteY26" fmla="*/ 599293 h 2869524"/>
                <a:gd name="connsiteX27" fmla="*/ 1781420 w 2869496"/>
                <a:gd name="connsiteY27" fmla="*/ 626288 h 2869524"/>
                <a:gd name="connsiteX28" fmla="*/ 1963748 w 2869496"/>
                <a:gd name="connsiteY28" fmla="*/ 848753 h 2869524"/>
                <a:gd name="connsiteX29" fmla="*/ 2162071 w 2869496"/>
                <a:gd name="connsiteY29" fmla="*/ 939142 h 2869524"/>
                <a:gd name="connsiteX30" fmla="*/ 2213903 w 2869496"/>
                <a:gd name="connsiteY30" fmla="*/ 948233 h 2869524"/>
                <a:gd name="connsiteX31" fmla="*/ 2158277 w 2869496"/>
                <a:gd name="connsiteY31" fmla="*/ 1230136 h 2869524"/>
                <a:gd name="connsiteX32" fmla="*/ 2108470 w 2869496"/>
                <a:gd name="connsiteY32" fmla="*/ 1221236 h 2869524"/>
                <a:gd name="connsiteX33" fmla="*/ 1936364 w 2869496"/>
                <a:gd name="connsiteY33" fmla="*/ 1166932 h 2869524"/>
                <a:gd name="connsiteX34" fmla="*/ 1768146 w 2869496"/>
                <a:gd name="connsiteY34" fmla="*/ 1047132 h 286952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2869496" h="2869524">
                  <a:moveTo>
                    <a:pt x="1434762" y="0"/>
                  </a:moveTo>
                  <a:cubicBezTo>
                    <a:pt x="642348" y="0"/>
                    <a:pt x="0" y="642348"/>
                    <a:pt x="0" y="1434762"/>
                  </a:cubicBezTo>
                  <a:cubicBezTo>
                    <a:pt x="0" y="2227177"/>
                    <a:pt x="642348" y="2869525"/>
                    <a:pt x="1434762" y="2869525"/>
                  </a:cubicBezTo>
                  <a:cubicBezTo>
                    <a:pt x="2227177" y="2869525"/>
                    <a:pt x="2869496" y="2227148"/>
                    <a:pt x="2869496" y="1434762"/>
                  </a:cubicBezTo>
                  <a:cubicBezTo>
                    <a:pt x="2869496" y="642377"/>
                    <a:pt x="2227148" y="0"/>
                    <a:pt x="1434762" y="0"/>
                  </a:cubicBezTo>
                  <a:lnTo>
                    <a:pt x="1434762" y="0"/>
                  </a:lnTo>
                  <a:close/>
                  <a:moveTo>
                    <a:pt x="1768146" y="1047132"/>
                  </a:moveTo>
                  <a:lnTo>
                    <a:pt x="1768117" y="1093316"/>
                  </a:lnTo>
                  <a:lnTo>
                    <a:pt x="1768051" y="1093316"/>
                  </a:lnTo>
                  <a:lnTo>
                    <a:pt x="1768051" y="1714003"/>
                  </a:lnTo>
                  <a:cubicBezTo>
                    <a:pt x="1768051" y="1861977"/>
                    <a:pt x="1709763" y="2002724"/>
                    <a:pt x="1605139" y="2107358"/>
                  </a:cubicBezTo>
                  <a:cubicBezTo>
                    <a:pt x="1500505" y="2211982"/>
                    <a:pt x="1359758" y="2270241"/>
                    <a:pt x="1211822" y="2270241"/>
                  </a:cubicBezTo>
                  <a:cubicBezTo>
                    <a:pt x="1063887" y="2270241"/>
                    <a:pt x="923130" y="2211982"/>
                    <a:pt x="818515" y="2107358"/>
                  </a:cubicBezTo>
                  <a:cubicBezTo>
                    <a:pt x="713882" y="2002734"/>
                    <a:pt x="655594" y="1861987"/>
                    <a:pt x="655594" y="1714003"/>
                  </a:cubicBezTo>
                  <a:cubicBezTo>
                    <a:pt x="655594" y="1566020"/>
                    <a:pt x="713882" y="1425320"/>
                    <a:pt x="818515" y="1320696"/>
                  </a:cubicBezTo>
                  <a:cubicBezTo>
                    <a:pt x="923139" y="1216063"/>
                    <a:pt x="1063858" y="1157775"/>
                    <a:pt x="1211822" y="1157775"/>
                  </a:cubicBezTo>
                  <a:lnTo>
                    <a:pt x="1315039" y="1157775"/>
                  </a:lnTo>
                  <a:lnTo>
                    <a:pt x="1315039" y="1450186"/>
                  </a:lnTo>
                  <a:lnTo>
                    <a:pt x="1211822" y="1450186"/>
                  </a:lnTo>
                  <a:cubicBezTo>
                    <a:pt x="1141572" y="1450186"/>
                    <a:pt x="1074936" y="1477789"/>
                    <a:pt x="1025253" y="1527472"/>
                  </a:cubicBezTo>
                  <a:cubicBezTo>
                    <a:pt x="975580" y="1577145"/>
                    <a:pt x="948004" y="1643763"/>
                    <a:pt x="948004" y="1714003"/>
                  </a:cubicBezTo>
                  <a:cubicBezTo>
                    <a:pt x="948004" y="1784244"/>
                    <a:pt x="975580" y="1850890"/>
                    <a:pt x="1025253" y="1900573"/>
                  </a:cubicBezTo>
                  <a:cubicBezTo>
                    <a:pt x="1074936" y="1950218"/>
                    <a:pt x="1141582" y="1977850"/>
                    <a:pt x="1211822" y="1977850"/>
                  </a:cubicBezTo>
                  <a:cubicBezTo>
                    <a:pt x="1282063" y="1977850"/>
                    <a:pt x="1348709" y="1950218"/>
                    <a:pt x="1398392" y="1900573"/>
                  </a:cubicBezTo>
                  <a:cubicBezTo>
                    <a:pt x="1448037" y="1850890"/>
                    <a:pt x="1475640" y="1784282"/>
                    <a:pt x="1475640" y="1714612"/>
                  </a:cubicBezTo>
                  <a:lnTo>
                    <a:pt x="1475640" y="599293"/>
                  </a:lnTo>
                  <a:lnTo>
                    <a:pt x="1766834" y="599293"/>
                  </a:lnTo>
                  <a:lnTo>
                    <a:pt x="1781420" y="626288"/>
                  </a:lnTo>
                  <a:cubicBezTo>
                    <a:pt x="1826757" y="710316"/>
                    <a:pt x="1887907" y="789980"/>
                    <a:pt x="1963748" y="848753"/>
                  </a:cubicBezTo>
                  <a:cubicBezTo>
                    <a:pt x="2022388" y="894214"/>
                    <a:pt x="2088749" y="926287"/>
                    <a:pt x="2162071" y="939142"/>
                  </a:cubicBezTo>
                  <a:lnTo>
                    <a:pt x="2213903" y="948233"/>
                  </a:lnTo>
                  <a:lnTo>
                    <a:pt x="2158277" y="1230136"/>
                  </a:lnTo>
                  <a:lnTo>
                    <a:pt x="2108470" y="1221236"/>
                  </a:lnTo>
                  <a:cubicBezTo>
                    <a:pt x="2049146" y="1210634"/>
                    <a:pt x="1990896" y="1192634"/>
                    <a:pt x="1936364" y="1166932"/>
                  </a:cubicBezTo>
                  <a:cubicBezTo>
                    <a:pt x="1873768" y="1137398"/>
                    <a:pt x="1815708" y="1097557"/>
                    <a:pt x="1768146" y="1047132"/>
                  </a:cubicBezTo>
                  <a:close/>
                </a:path>
              </a:pathLst>
            </a:custGeom>
            <a:solidFill>
              <a:schemeClr val="bg1"/>
            </a:solidFill>
            <a:ln w="950" cap="flat">
              <a:noFill/>
              <a:prstDash val="solid"/>
              <a:miter/>
            </a:ln>
          </p:spPr>
          <p:txBody>
            <a:bodyPr rtlCol="0" anchor="ctr"/>
            <a:lstStyle/>
            <a:p>
              <a:endParaRPr lang="en-GB"/>
            </a:p>
          </p:txBody>
        </p:sp>
        <p:grpSp>
          <p:nvGrpSpPr>
            <p:cNvPr id="13" name="Group 12">
              <a:extLst>
                <a:ext uri="{FF2B5EF4-FFF2-40B4-BE49-F238E27FC236}">
                  <a16:creationId xmlns:a16="http://schemas.microsoft.com/office/drawing/2014/main" id="{4146364D-DED5-BC4D-4CD9-E0A6A0E3B0BB}"/>
                </a:ext>
              </a:extLst>
            </p:cNvPr>
            <p:cNvGrpSpPr/>
            <p:nvPr/>
          </p:nvGrpSpPr>
          <p:grpSpPr>
            <a:xfrm>
              <a:off x="989019" y="2880757"/>
              <a:ext cx="2699424" cy="546657"/>
              <a:chOff x="8305794" y="7333588"/>
              <a:chExt cx="3652886" cy="739746"/>
            </a:xfrm>
          </p:grpSpPr>
          <p:sp>
            <p:nvSpPr>
              <p:cNvPr id="14" name="Freeform: Shape 13">
                <a:hlinkClick r:id="rId3"/>
                <a:extLst>
                  <a:ext uri="{FF2B5EF4-FFF2-40B4-BE49-F238E27FC236}">
                    <a16:creationId xmlns:a16="http://schemas.microsoft.com/office/drawing/2014/main" id="{DCC1F352-0598-B8EC-A495-5FA7BAD7FD54}"/>
                  </a:ext>
                </a:extLst>
              </p:cNvPr>
              <p:cNvSpPr/>
              <p:nvPr/>
            </p:nvSpPr>
            <p:spPr>
              <a:xfrm>
                <a:off x="8312345" y="7340139"/>
                <a:ext cx="393071" cy="393071"/>
              </a:xfrm>
              <a:custGeom>
                <a:avLst/>
                <a:gdLst>
                  <a:gd name="connsiteX0" fmla="*/ 196536 w 393071"/>
                  <a:gd name="connsiteY0" fmla="*/ 0 h 393071"/>
                  <a:gd name="connsiteX1" fmla="*/ 0 w 393071"/>
                  <a:gd name="connsiteY1" fmla="*/ 196536 h 393071"/>
                  <a:gd name="connsiteX2" fmla="*/ 196536 w 393071"/>
                  <a:gd name="connsiteY2" fmla="*/ 393072 h 393071"/>
                  <a:gd name="connsiteX3" fmla="*/ 393072 w 393071"/>
                  <a:gd name="connsiteY3" fmla="*/ 196536 h 393071"/>
                  <a:gd name="connsiteX4" fmla="*/ 196536 w 393071"/>
                  <a:gd name="connsiteY4" fmla="*/ 0 h 393071"/>
                  <a:gd name="connsiteX5" fmla="*/ 146943 w 393071"/>
                  <a:gd name="connsiteY5" fmla="*/ 285042 h 393071"/>
                  <a:gd name="connsiteX6" fmla="*/ 107702 w 393071"/>
                  <a:gd name="connsiteY6" fmla="*/ 285042 h 393071"/>
                  <a:gd name="connsiteX7" fmla="*/ 107702 w 393071"/>
                  <a:gd name="connsiteY7" fmla="*/ 158997 h 393071"/>
                  <a:gd name="connsiteX8" fmla="*/ 146943 w 393071"/>
                  <a:gd name="connsiteY8" fmla="*/ 158997 h 393071"/>
                  <a:gd name="connsiteX9" fmla="*/ 146943 w 393071"/>
                  <a:gd name="connsiteY9" fmla="*/ 285108 h 393071"/>
                  <a:gd name="connsiteX10" fmla="*/ 146943 w 393071"/>
                  <a:gd name="connsiteY10" fmla="*/ 285108 h 393071"/>
                  <a:gd name="connsiteX11" fmla="*/ 127093 w 393071"/>
                  <a:gd name="connsiteY11" fmla="*/ 143340 h 393071"/>
                  <a:gd name="connsiteX12" fmla="*/ 106719 w 393071"/>
                  <a:gd name="connsiteY12" fmla="*/ 123752 h 393071"/>
                  <a:gd name="connsiteX13" fmla="*/ 127617 w 393071"/>
                  <a:gd name="connsiteY13" fmla="*/ 104164 h 393071"/>
                  <a:gd name="connsiteX14" fmla="*/ 148254 w 393071"/>
                  <a:gd name="connsiteY14" fmla="*/ 123752 h 393071"/>
                  <a:gd name="connsiteX15" fmla="*/ 127093 w 393071"/>
                  <a:gd name="connsiteY15" fmla="*/ 143340 h 393071"/>
                  <a:gd name="connsiteX16" fmla="*/ 290152 w 393071"/>
                  <a:gd name="connsiteY16" fmla="*/ 284977 h 393071"/>
                  <a:gd name="connsiteX17" fmla="*/ 250911 w 393071"/>
                  <a:gd name="connsiteY17" fmla="*/ 284977 h 393071"/>
                  <a:gd name="connsiteX18" fmla="*/ 250911 w 393071"/>
                  <a:gd name="connsiteY18" fmla="*/ 215076 h 393071"/>
                  <a:gd name="connsiteX19" fmla="*/ 231061 w 393071"/>
                  <a:gd name="connsiteY19" fmla="*/ 187757 h 393071"/>
                  <a:gd name="connsiteX20" fmla="*/ 210948 w 393071"/>
                  <a:gd name="connsiteY20" fmla="*/ 202432 h 393071"/>
                  <a:gd name="connsiteX21" fmla="*/ 209638 w 393071"/>
                  <a:gd name="connsiteY21" fmla="*/ 212259 h 393071"/>
                  <a:gd name="connsiteX22" fmla="*/ 209638 w 393071"/>
                  <a:gd name="connsiteY22" fmla="*/ 284977 h 393071"/>
                  <a:gd name="connsiteX23" fmla="*/ 170397 w 393071"/>
                  <a:gd name="connsiteY23" fmla="*/ 284977 h 393071"/>
                  <a:gd name="connsiteX24" fmla="*/ 170397 w 393071"/>
                  <a:gd name="connsiteY24" fmla="*/ 199091 h 393071"/>
                  <a:gd name="connsiteX25" fmla="*/ 169348 w 393071"/>
                  <a:gd name="connsiteY25" fmla="*/ 158866 h 393071"/>
                  <a:gd name="connsiteX26" fmla="*/ 203415 w 393071"/>
                  <a:gd name="connsiteY26" fmla="*/ 158866 h 393071"/>
                  <a:gd name="connsiteX27" fmla="*/ 205249 w 393071"/>
                  <a:gd name="connsiteY27" fmla="*/ 176424 h 393071"/>
                  <a:gd name="connsiteX28" fmla="*/ 206035 w 393071"/>
                  <a:gd name="connsiteY28" fmla="*/ 176424 h 393071"/>
                  <a:gd name="connsiteX29" fmla="*/ 245015 w 393071"/>
                  <a:gd name="connsiteY29" fmla="*/ 156049 h 393071"/>
                  <a:gd name="connsiteX30" fmla="*/ 290152 w 393071"/>
                  <a:gd name="connsiteY30" fmla="*/ 210424 h 393071"/>
                  <a:gd name="connsiteX31" fmla="*/ 290152 w 393071"/>
                  <a:gd name="connsiteY31" fmla="*/ 284977 h 39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93071" h="393071">
                    <a:moveTo>
                      <a:pt x="196536" y="0"/>
                    </a:moveTo>
                    <a:cubicBezTo>
                      <a:pt x="87983" y="0"/>
                      <a:pt x="0" y="87983"/>
                      <a:pt x="0" y="196536"/>
                    </a:cubicBezTo>
                    <a:cubicBezTo>
                      <a:pt x="0" y="305089"/>
                      <a:pt x="87983" y="393072"/>
                      <a:pt x="196536" y="393072"/>
                    </a:cubicBezTo>
                    <a:cubicBezTo>
                      <a:pt x="305089" y="393072"/>
                      <a:pt x="393072" y="305089"/>
                      <a:pt x="393072" y="196536"/>
                    </a:cubicBezTo>
                    <a:cubicBezTo>
                      <a:pt x="393072" y="87983"/>
                      <a:pt x="305089" y="0"/>
                      <a:pt x="196536" y="0"/>
                    </a:cubicBezTo>
                    <a:close/>
                    <a:moveTo>
                      <a:pt x="146943" y="285042"/>
                    </a:moveTo>
                    <a:lnTo>
                      <a:pt x="107702" y="285042"/>
                    </a:lnTo>
                    <a:lnTo>
                      <a:pt x="107702" y="158997"/>
                    </a:lnTo>
                    <a:lnTo>
                      <a:pt x="146943" y="158997"/>
                    </a:lnTo>
                    <a:lnTo>
                      <a:pt x="146943" y="285108"/>
                    </a:lnTo>
                    <a:lnTo>
                      <a:pt x="146943" y="285108"/>
                    </a:lnTo>
                    <a:close/>
                    <a:moveTo>
                      <a:pt x="127093" y="143340"/>
                    </a:moveTo>
                    <a:cubicBezTo>
                      <a:pt x="114711" y="143340"/>
                      <a:pt x="106719" y="134562"/>
                      <a:pt x="106719" y="123752"/>
                    </a:cubicBezTo>
                    <a:cubicBezTo>
                      <a:pt x="106719" y="112943"/>
                      <a:pt x="114973" y="104164"/>
                      <a:pt x="127617" y="104164"/>
                    </a:cubicBezTo>
                    <a:cubicBezTo>
                      <a:pt x="140261" y="104164"/>
                      <a:pt x="147991" y="112681"/>
                      <a:pt x="148254" y="123752"/>
                    </a:cubicBezTo>
                    <a:cubicBezTo>
                      <a:pt x="148254" y="134562"/>
                      <a:pt x="140261" y="143340"/>
                      <a:pt x="127093" y="143340"/>
                    </a:cubicBezTo>
                    <a:close/>
                    <a:moveTo>
                      <a:pt x="290152" y="284977"/>
                    </a:moveTo>
                    <a:lnTo>
                      <a:pt x="250911" y="284977"/>
                    </a:lnTo>
                    <a:lnTo>
                      <a:pt x="250911" y="215076"/>
                    </a:lnTo>
                    <a:cubicBezTo>
                      <a:pt x="250911" y="198829"/>
                      <a:pt x="245211" y="187757"/>
                      <a:pt x="231061" y="187757"/>
                    </a:cubicBezTo>
                    <a:cubicBezTo>
                      <a:pt x="220251" y="187757"/>
                      <a:pt x="213765" y="195226"/>
                      <a:pt x="210948" y="202432"/>
                    </a:cubicBezTo>
                    <a:cubicBezTo>
                      <a:pt x="209900" y="204987"/>
                      <a:pt x="209638" y="208656"/>
                      <a:pt x="209638" y="212259"/>
                    </a:cubicBezTo>
                    <a:lnTo>
                      <a:pt x="209638" y="284977"/>
                    </a:lnTo>
                    <a:lnTo>
                      <a:pt x="170397" y="284977"/>
                    </a:lnTo>
                    <a:lnTo>
                      <a:pt x="170397" y="199091"/>
                    </a:lnTo>
                    <a:cubicBezTo>
                      <a:pt x="170397" y="183368"/>
                      <a:pt x="169872" y="170200"/>
                      <a:pt x="169348" y="158866"/>
                    </a:cubicBezTo>
                    <a:lnTo>
                      <a:pt x="203415" y="158866"/>
                    </a:lnTo>
                    <a:lnTo>
                      <a:pt x="205249" y="176424"/>
                    </a:lnTo>
                    <a:lnTo>
                      <a:pt x="206035" y="176424"/>
                    </a:lnTo>
                    <a:cubicBezTo>
                      <a:pt x="211210" y="168169"/>
                      <a:pt x="223854" y="156049"/>
                      <a:pt x="245015" y="156049"/>
                    </a:cubicBezTo>
                    <a:cubicBezTo>
                      <a:pt x="270826" y="156049"/>
                      <a:pt x="290152" y="173345"/>
                      <a:pt x="290152" y="210424"/>
                    </a:cubicBezTo>
                    <a:lnTo>
                      <a:pt x="290152" y="284977"/>
                    </a:lnTo>
                    <a:close/>
                  </a:path>
                </a:pathLst>
              </a:custGeom>
              <a:solidFill>
                <a:schemeClr val="bg1"/>
              </a:solidFill>
              <a:ln w="645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a:ea typeface="+mn-ea"/>
                  <a:cs typeface="+mn-cs"/>
                </a:endParaRPr>
              </a:p>
            </p:txBody>
          </p:sp>
          <p:sp>
            <p:nvSpPr>
              <p:cNvPr id="15" name="Freeform: Shape 14">
                <a:extLst>
                  <a:ext uri="{FF2B5EF4-FFF2-40B4-BE49-F238E27FC236}">
                    <a16:creationId xmlns:a16="http://schemas.microsoft.com/office/drawing/2014/main" id="{E26DA9DC-83A1-9F13-F1B9-AD0AB8BF35E3}"/>
                  </a:ext>
                </a:extLst>
              </p:cNvPr>
              <p:cNvSpPr/>
              <p:nvPr/>
            </p:nvSpPr>
            <p:spPr>
              <a:xfrm>
                <a:off x="8305794" y="7333588"/>
                <a:ext cx="406174" cy="406174"/>
              </a:xfrm>
              <a:custGeom>
                <a:avLst/>
                <a:gdLst>
                  <a:gd name="connsiteX0" fmla="*/ 0 w 406174"/>
                  <a:gd name="connsiteY0" fmla="*/ 0 h 406174"/>
                  <a:gd name="connsiteX1" fmla="*/ 406174 w 406174"/>
                  <a:gd name="connsiteY1" fmla="*/ 0 h 406174"/>
                  <a:gd name="connsiteX2" fmla="*/ 406174 w 406174"/>
                  <a:gd name="connsiteY2" fmla="*/ 406174 h 406174"/>
                  <a:gd name="connsiteX3" fmla="*/ 0 w 406174"/>
                  <a:gd name="connsiteY3" fmla="*/ 406174 h 406174"/>
                </a:gdLst>
                <a:ahLst/>
                <a:cxnLst>
                  <a:cxn ang="0">
                    <a:pos x="connsiteX0" y="connsiteY0"/>
                  </a:cxn>
                  <a:cxn ang="0">
                    <a:pos x="connsiteX1" y="connsiteY1"/>
                  </a:cxn>
                  <a:cxn ang="0">
                    <a:pos x="connsiteX2" y="connsiteY2"/>
                  </a:cxn>
                  <a:cxn ang="0">
                    <a:pos x="connsiteX3" y="connsiteY3"/>
                  </a:cxn>
                </a:cxnLst>
                <a:rect l="l" t="t" r="r" b="b"/>
                <a:pathLst>
                  <a:path w="406174" h="406174">
                    <a:moveTo>
                      <a:pt x="0" y="0"/>
                    </a:moveTo>
                    <a:lnTo>
                      <a:pt x="406174" y="0"/>
                    </a:lnTo>
                    <a:lnTo>
                      <a:pt x="406174" y="406174"/>
                    </a:lnTo>
                    <a:lnTo>
                      <a:pt x="0" y="406174"/>
                    </a:lnTo>
                    <a:close/>
                  </a:path>
                </a:pathLst>
              </a:custGeom>
              <a:noFill/>
              <a:ln w="645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a:ea typeface="+mn-ea"/>
                  <a:cs typeface="+mn-cs"/>
                </a:endParaRPr>
              </a:p>
            </p:txBody>
          </p:sp>
          <p:sp>
            <p:nvSpPr>
              <p:cNvPr id="16" name="Freeform: Shape 15">
                <a:extLst>
                  <a:ext uri="{FF2B5EF4-FFF2-40B4-BE49-F238E27FC236}">
                    <a16:creationId xmlns:a16="http://schemas.microsoft.com/office/drawing/2014/main" id="{2C79B897-764E-ACB0-A7CE-6FA7E4BB750F}"/>
                  </a:ext>
                </a:extLst>
              </p:cNvPr>
              <p:cNvSpPr/>
              <p:nvPr/>
            </p:nvSpPr>
            <p:spPr>
              <a:xfrm>
                <a:off x="8744873" y="7340139"/>
                <a:ext cx="393071" cy="393071"/>
              </a:xfrm>
              <a:custGeom>
                <a:avLst/>
                <a:gdLst>
                  <a:gd name="connsiteX0" fmla="*/ 393072 w 393071"/>
                  <a:gd name="connsiteY0" fmla="*/ 196536 h 393071"/>
                  <a:gd name="connsiteX1" fmla="*/ 196536 w 393071"/>
                  <a:gd name="connsiteY1" fmla="*/ 393072 h 393071"/>
                  <a:gd name="connsiteX2" fmla="*/ 0 w 393071"/>
                  <a:gd name="connsiteY2" fmla="*/ 196536 h 393071"/>
                  <a:gd name="connsiteX3" fmla="*/ 196536 w 393071"/>
                  <a:gd name="connsiteY3" fmla="*/ 0 h 393071"/>
                  <a:gd name="connsiteX4" fmla="*/ 393072 w 393071"/>
                  <a:gd name="connsiteY4" fmla="*/ 196536 h 3930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3071" h="393071">
                    <a:moveTo>
                      <a:pt x="393072" y="196536"/>
                    </a:moveTo>
                    <a:cubicBezTo>
                      <a:pt x="393072" y="305080"/>
                      <a:pt x="305080" y="393072"/>
                      <a:pt x="196536" y="393072"/>
                    </a:cubicBezTo>
                    <a:cubicBezTo>
                      <a:pt x="87992" y="393072"/>
                      <a:pt x="0" y="305080"/>
                      <a:pt x="0" y="196536"/>
                    </a:cubicBezTo>
                    <a:cubicBezTo>
                      <a:pt x="0" y="87992"/>
                      <a:pt x="87992" y="0"/>
                      <a:pt x="196536" y="0"/>
                    </a:cubicBezTo>
                    <a:cubicBezTo>
                      <a:pt x="305080" y="0"/>
                      <a:pt x="393072" y="87992"/>
                      <a:pt x="393072" y="196536"/>
                    </a:cubicBezTo>
                    <a:close/>
                  </a:path>
                </a:pathLst>
              </a:custGeom>
              <a:noFill/>
              <a:ln w="645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a:ea typeface="+mn-ea"/>
                  <a:cs typeface="+mn-cs"/>
                </a:endParaRPr>
              </a:p>
            </p:txBody>
          </p:sp>
          <p:sp>
            <p:nvSpPr>
              <p:cNvPr id="17" name="Freeform: Shape 16">
                <a:hlinkClick r:id="rId4"/>
                <a:extLst>
                  <a:ext uri="{FF2B5EF4-FFF2-40B4-BE49-F238E27FC236}">
                    <a16:creationId xmlns:a16="http://schemas.microsoft.com/office/drawing/2014/main" id="{1BE3F6D1-46AB-D5CF-99F8-F3A0F4C704ED}"/>
                  </a:ext>
                </a:extLst>
              </p:cNvPr>
              <p:cNvSpPr/>
              <p:nvPr/>
            </p:nvSpPr>
            <p:spPr>
              <a:xfrm>
                <a:off x="8744873" y="7340139"/>
                <a:ext cx="393071" cy="390713"/>
              </a:xfrm>
              <a:custGeom>
                <a:avLst/>
                <a:gdLst>
                  <a:gd name="connsiteX0" fmla="*/ 393072 w 393071"/>
                  <a:gd name="connsiteY0" fmla="*/ 196536 h 390713"/>
                  <a:gd name="connsiteX1" fmla="*/ 196536 w 393071"/>
                  <a:gd name="connsiteY1" fmla="*/ 0 h 390713"/>
                  <a:gd name="connsiteX2" fmla="*/ 0 w 393071"/>
                  <a:gd name="connsiteY2" fmla="*/ 196536 h 390713"/>
                  <a:gd name="connsiteX3" fmla="*/ 165811 w 393071"/>
                  <a:gd name="connsiteY3" fmla="*/ 390713 h 390713"/>
                  <a:gd name="connsiteX4" fmla="*/ 165811 w 393071"/>
                  <a:gd name="connsiteY4" fmla="*/ 253400 h 390713"/>
                  <a:gd name="connsiteX5" fmla="*/ 115891 w 393071"/>
                  <a:gd name="connsiteY5" fmla="*/ 253400 h 390713"/>
                  <a:gd name="connsiteX6" fmla="*/ 115891 w 393071"/>
                  <a:gd name="connsiteY6" fmla="*/ 196601 h 390713"/>
                  <a:gd name="connsiteX7" fmla="*/ 165811 w 393071"/>
                  <a:gd name="connsiteY7" fmla="*/ 196601 h 390713"/>
                  <a:gd name="connsiteX8" fmla="*/ 165811 w 393071"/>
                  <a:gd name="connsiteY8" fmla="*/ 153298 h 390713"/>
                  <a:gd name="connsiteX9" fmla="*/ 240036 w 393071"/>
                  <a:gd name="connsiteY9" fmla="*/ 76846 h 390713"/>
                  <a:gd name="connsiteX10" fmla="*/ 284060 w 393071"/>
                  <a:gd name="connsiteY10" fmla="*/ 80711 h 390713"/>
                  <a:gd name="connsiteX11" fmla="*/ 284060 w 393071"/>
                  <a:gd name="connsiteY11" fmla="*/ 129059 h 390713"/>
                  <a:gd name="connsiteX12" fmla="*/ 259296 w 393071"/>
                  <a:gd name="connsiteY12" fmla="*/ 129059 h 390713"/>
                  <a:gd name="connsiteX13" fmla="*/ 227261 w 393071"/>
                  <a:gd name="connsiteY13" fmla="*/ 159718 h 390713"/>
                  <a:gd name="connsiteX14" fmla="*/ 227261 w 393071"/>
                  <a:gd name="connsiteY14" fmla="*/ 196601 h 390713"/>
                  <a:gd name="connsiteX15" fmla="*/ 281767 w 393071"/>
                  <a:gd name="connsiteY15" fmla="*/ 196601 h 390713"/>
                  <a:gd name="connsiteX16" fmla="*/ 273054 w 393071"/>
                  <a:gd name="connsiteY16" fmla="*/ 253400 h 390713"/>
                  <a:gd name="connsiteX17" fmla="*/ 227261 w 393071"/>
                  <a:gd name="connsiteY17" fmla="*/ 253400 h 390713"/>
                  <a:gd name="connsiteX18" fmla="*/ 227261 w 393071"/>
                  <a:gd name="connsiteY18" fmla="*/ 390713 h 390713"/>
                  <a:gd name="connsiteX19" fmla="*/ 393072 w 393071"/>
                  <a:gd name="connsiteY19" fmla="*/ 196536 h 3907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393071" h="390713">
                    <a:moveTo>
                      <a:pt x="393072" y="196536"/>
                    </a:moveTo>
                    <a:cubicBezTo>
                      <a:pt x="393072" y="87983"/>
                      <a:pt x="305089" y="0"/>
                      <a:pt x="196536" y="0"/>
                    </a:cubicBezTo>
                    <a:cubicBezTo>
                      <a:pt x="87983" y="0"/>
                      <a:pt x="0" y="87983"/>
                      <a:pt x="0" y="196536"/>
                    </a:cubicBezTo>
                    <a:cubicBezTo>
                      <a:pt x="0" y="294607"/>
                      <a:pt x="71867" y="375908"/>
                      <a:pt x="165811" y="390713"/>
                    </a:cubicBezTo>
                    <a:lnTo>
                      <a:pt x="165811" y="253400"/>
                    </a:lnTo>
                    <a:lnTo>
                      <a:pt x="115891" y="253400"/>
                    </a:lnTo>
                    <a:lnTo>
                      <a:pt x="115891" y="196601"/>
                    </a:lnTo>
                    <a:lnTo>
                      <a:pt x="165811" y="196601"/>
                    </a:lnTo>
                    <a:lnTo>
                      <a:pt x="165811" y="153298"/>
                    </a:lnTo>
                    <a:cubicBezTo>
                      <a:pt x="165811" y="104033"/>
                      <a:pt x="195160" y="76846"/>
                      <a:pt x="240036" y="76846"/>
                    </a:cubicBezTo>
                    <a:cubicBezTo>
                      <a:pt x="261524" y="76846"/>
                      <a:pt x="284060" y="80711"/>
                      <a:pt x="284060" y="80711"/>
                    </a:cubicBezTo>
                    <a:lnTo>
                      <a:pt x="284060" y="129059"/>
                    </a:lnTo>
                    <a:lnTo>
                      <a:pt x="259296" y="129059"/>
                    </a:lnTo>
                    <a:cubicBezTo>
                      <a:pt x="234860" y="129059"/>
                      <a:pt x="227261" y="144192"/>
                      <a:pt x="227261" y="159718"/>
                    </a:cubicBezTo>
                    <a:lnTo>
                      <a:pt x="227261" y="196601"/>
                    </a:lnTo>
                    <a:lnTo>
                      <a:pt x="281767" y="196601"/>
                    </a:lnTo>
                    <a:lnTo>
                      <a:pt x="273054" y="253400"/>
                    </a:lnTo>
                    <a:lnTo>
                      <a:pt x="227261" y="253400"/>
                    </a:lnTo>
                    <a:lnTo>
                      <a:pt x="227261" y="390713"/>
                    </a:lnTo>
                    <a:cubicBezTo>
                      <a:pt x="321205" y="375973"/>
                      <a:pt x="393072" y="294673"/>
                      <a:pt x="393072" y="196536"/>
                    </a:cubicBezTo>
                    <a:close/>
                  </a:path>
                </a:pathLst>
              </a:custGeom>
              <a:solidFill>
                <a:schemeClr val="bg1"/>
              </a:solidFill>
              <a:ln w="645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a:ea typeface="+mn-ea"/>
                  <a:cs typeface="+mn-cs"/>
                </a:endParaRPr>
              </a:p>
            </p:txBody>
          </p:sp>
          <p:sp>
            <p:nvSpPr>
              <p:cNvPr id="18" name="Freeform: Shape 17">
                <a:extLst>
                  <a:ext uri="{FF2B5EF4-FFF2-40B4-BE49-F238E27FC236}">
                    <a16:creationId xmlns:a16="http://schemas.microsoft.com/office/drawing/2014/main" id="{D5FBAFDA-37A5-3005-F300-5BB531926E8D}"/>
                  </a:ext>
                </a:extLst>
              </p:cNvPr>
              <p:cNvSpPr/>
              <p:nvPr/>
            </p:nvSpPr>
            <p:spPr>
              <a:xfrm>
                <a:off x="8738322" y="7333588"/>
                <a:ext cx="406174" cy="406174"/>
              </a:xfrm>
              <a:custGeom>
                <a:avLst/>
                <a:gdLst>
                  <a:gd name="connsiteX0" fmla="*/ 0 w 406174"/>
                  <a:gd name="connsiteY0" fmla="*/ 0 h 406174"/>
                  <a:gd name="connsiteX1" fmla="*/ 406174 w 406174"/>
                  <a:gd name="connsiteY1" fmla="*/ 0 h 406174"/>
                  <a:gd name="connsiteX2" fmla="*/ 406174 w 406174"/>
                  <a:gd name="connsiteY2" fmla="*/ 406174 h 406174"/>
                  <a:gd name="connsiteX3" fmla="*/ 0 w 406174"/>
                  <a:gd name="connsiteY3" fmla="*/ 406174 h 406174"/>
                </a:gdLst>
                <a:ahLst/>
                <a:cxnLst>
                  <a:cxn ang="0">
                    <a:pos x="connsiteX0" y="connsiteY0"/>
                  </a:cxn>
                  <a:cxn ang="0">
                    <a:pos x="connsiteX1" y="connsiteY1"/>
                  </a:cxn>
                  <a:cxn ang="0">
                    <a:pos x="connsiteX2" y="connsiteY2"/>
                  </a:cxn>
                  <a:cxn ang="0">
                    <a:pos x="connsiteX3" y="connsiteY3"/>
                  </a:cxn>
                </a:cxnLst>
                <a:rect l="l" t="t" r="r" b="b"/>
                <a:pathLst>
                  <a:path w="406174" h="406174">
                    <a:moveTo>
                      <a:pt x="0" y="0"/>
                    </a:moveTo>
                    <a:lnTo>
                      <a:pt x="406174" y="0"/>
                    </a:lnTo>
                    <a:lnTo>
                      <a:pt x="406174" y="406174"/>
                    </a:lnTo>
                    <a:lnTo>
                      <a:pt x="0" y="406174"/>
                    </a:lnTo>
                    <a:close/>
                  </a:path>
                </a:pathLst>
              </a:custGeom>
              <a:noFill/>
              <a:ln w="645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a:ea typeface="+mn-ea"/>
                  <a:cs typeface="+mn-cs"/>
                </a:endParaRPr>
              </a:p>
            </p:txBody>
          </p:sp>
          <p:grpSp>
            <p:nvGrpSpPr>
              <p:cNvPr id="19" name="Group 18">
                <a:extLst>
                  <a:ext uri="{FF2B5EF4-FFF2-40B4-BE49-F238E27FC236}">
                    <a16:creationId xmlns:a16="http://schemas.microsoft.com/office/drawing/2014/main" id="{19129106-6482-1A22-BA00-A9A834351F4A}"/>
                  </a:ext>
                </a:extLst>
              </p:cNvPr>
              <p:cNvGrpSpPr/>
              <p:nvPr/>
            </p:nvGrpSpPr>
            <p:grpSpPr>
              <a:xfrm>
                <a:off x="9174583" y="7333588"/>
                <a:ext cx="406174" cy="406174"/>
                <a:chOff x="2300413" y="2890889"/>
                <a:chExt cx="406174" cy="406174"/>
              </a:xfrm>
            </p:grpSpPr>
            <p:sp>
              <p:nvSpPr>
                <p:cNvPr id="21" name="Freeform: Shape 20">
                  <a:extLst>
                    <a:ext uri="{FF2B5EF4-FFF2-40B4-BE49-F238E27FC236}">
                      <a16:creationId xmlns:a16="http://schemas.microsoft.com/office/drawing/2014/main" id="{07A4FEF1-5B93-07DD-F5FA-68EFE49E6606}"/>
                    </a:ext>
                  </a:extLst>
                </p:cNvPr>
                <p:cNvSpPr/>
                <p:nvPr/>
              </p:nvSpPr>
              <p:spPr>
                <a:xfrm>
                  <a:off x="2465306" y="3055716"/>
                  <a:ext cx="76387" cy="76387"/>
                </a:xfrm>
                <a:custGeom>
                  <a:avLst/>
                  <a:gdLst>
                    <a:gd name="connsiteX0" fmla="*/ 38128 w 76387"/>
                    <a:gd name="connsiteY0" fmla="*/ 0 h 76387"/>
                    <a:gd name="connsiteX1" fmla="*/ 0 w 76387"/>
                    <a:gd name="connsiteY1" fmla="*/ 38259 h 76387"/>
                    <a:gd name="connsiteX2" fmla="*/ 38259 w 76387"/>
                    <a:gd name="connsiteY2" fmla="*/ 76387 h 76387"/>
                    <a:gd name="connsiteX3" fmla="*/ 76387 w 76387"/>
                    <a:gd name="connsiteY3" fmla="*/ 38128 h 76387"/>
                    <a:gd name="connsiteX4" fmla="*/ 38128 w 76387"/>
                    <a:gd name="connsiteY4" fmla="*/ 0 h 76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387" h="76387">
                      <a:moveTo>
                        <a:pt x="38128" y="0"/>
                      </a:moveTo>
                      <a:cubicBezTo>
                        <a:pt x="17033" y="0"/>
                        <a:pt x="0" y="17164"/>
                        <a:pt x="0" y="38259"/>
                      </a:cubicBezTo>
                      <a:cubicBezTo>
                        <a:pt x="0" y="59354"/>
                        <a:pt x="17164" y="76453"/>
                        <a:pt x="38259" y="76387"/>
                      </a:cubicBezTo>
                      <a:cubicBezTo>
                        <a:pt x="59354" y="76387"/>
                        <a:pt x="76452" y="59223"/>
                        <a:pt x="76387" y="38128"/>
                      </a:cubicBezTo>
                      <a:cubicBezTo>
                        <a:pt x="76387" y="17033"/>
                        <a:pt x="59223" y="-65"/>
                        <a:pt x="38128" y="0"/>
                      </a:cubicBezTo>
                      <a:close/>
                    </a:path>
                  </a:pathLst>
                </a:custGeom>
                <a:solidFill>
                  <a:schemeClr val="bg1"/>
                </a:solidFill>
                <a:ln w="645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a:ea typeface="+mn-ea"/>
                    <a:cs typeface="+mn-cs"/>
                  </a:endParaRPr>
                </a:p>
              </p:txBody>
            </p:sp>
            <p:sp>
              <p:nvSpPr>
                <p:cNvPr id="22" name="Freeform: Shape 21">
                  <a:hlinkClick r:id="rId5"/>
                  <a:extLst>
                    <a:ext uri="{FF2B5EF4-FFF2-40B4-BE49-F238E27FC236}">
                      <a16:creationId xmlns:a16="http://schemas.microsoft.com/office/drawing/2014/main" id="{EA0DF496-47F5-2D65-EAF6-15F8B123891F}"/>
                    </a:ext>
                  </a:extLst>
                </p:cNvPr>
                <p:cNvSpPr/>
                <p:nvPr/>
              </p:nvSpPr>
              <p:spPr>
                <a:xfrm>
                  <a:off x="2306964" y="2897440"/>
                  <a:ext cx="393071" cy="393071"/>
                </a:xfrm>
                <a:custGeom>
                  <a:avLst/>
                  <a:gdLst>
                    <a:gd name="connsiteX0" fmla="*/ 196536 w 393071"/>
                    <a:gd name="connsiteY0" fmla="*/ 0 h 393071"/>
                    <a:gd name="connsiteX1" fmla="*/ 0 w 393071"/>
                    <a:gd name="connsiteY1" fmla="*/ 196536 h 393071"/>
                    <a:gd name="connsiteX2" fmla="*/ 196536 w 393071"/>
                    <a:gd name="connsiteY2" fmla="*/ 393072 h 393071"/>
                    <a:gd name="connsiteX3" fmla="*/ 393072 w 393071"/>
                    <a:gd name="connsiteY3" fmla="*/ 196536 h 393071"/>
                    <a:gd name="connsiteX4" fmla="*/ 196536 w 393071"/>
                    <a:gd name="connsiteY4" fmla="*/ 0 h 393071"/>
                    <a:gd name="connsiteX5" fmla="*/ 310592 w 393071"/>
                    <a:gd name="connsiteY5" fmla="*/ 243639 h 393071"/>
                    <a:gd name="connsiteX6" fmla="*/ 305351 w 393071"/>
                    <a:gd name="connsiteY6" fmla="*/ 271481 h 393071"/>
                    <a:gd name="connsiteX7" fmla="*/ 292183 w 393071"/>
                    <a:gd name="connsiteY7" fmla="*/ 291790 h 393071"/>
                    <a:gd name="connsiteX8" fmla="*/ 271875 w 393071"/>
                    <a:gd name="connsiteY8" fmla="*/ 305024 h 393071"/>
                    <a:gd name="connsiteX9" fmla="*/ 244032 w 393071"/>
                    <a:gd name="connsiteY9" fmla="*/ 310396 h 393071"/>
                    <a:gd name="connsiteX10" fmla="*/ 196732 w 393071"/>
                    <a:gd name="connsiteY10" fmla="*/ 311182 h 393071"/>
                    <a:gd name="connsiteX11" fmla="*/ 149433 w 393071"/>
                    <a:gd name="connsiteY11" fmla="*/ 310592 h 393071"/>
                    <a:gd name="connsiteX12" fmla="*/ 121590 w 393071"/>
                    <a:gd name="connsiteY12" fmla="*/ 305351 h 393071"/>
                    <a:gd name="connsiteX13" fmla="*/ 101281 w 393071"/>
                    <a:gd name="connsiteY13" fmla="*/ 292183 h 393071"/>
                    <a:gd name="connsiteX14" fmla="*/ 88048 w 393071"/>
                    <a:gd name="connsiteY14" fmla="*/ 271875 h 393071"/>
                    <a:gd name="connsiteX15" fmla="*/ 82676 w 393071"/>
                    <a:gd name="connsiteY15" fmla="*/ 244032 h 393071"/>
                    <a:gd name="connsiteX16" fmla="*/ 81890 w 393071"/>
                    <a:gd name="connsiteY16" fmla="*/ 196732 h 393071"/>
                    <a:gd name="connsiteX17" fmla="*/ 82480 w 393071"/>
                    <a:gd name="connsiteY17" fmla="*/ 149433 h 393071"/>
                    <a:gd name="connsiteX18" fmla="*/ 87720 w 393071"/>
                    <a:gd name="connsiteY18" fmla="*/ 121590 h 393071"/>
                    <a:gd name="connsiteX19" fmla="*/ 100888 w 393071"/>
                    <a:gd name="connsiteY19" fmla="*/ 101281 h 393071"/>
                    <a:gd name="connsiteX20" fmla="*/ 121197 w 393071"/>
                    <a:gd name="connsiteY20" fmla="*/ 88048 h 393071"/>
                    <a:gd name="connsiteX21" fmla="*/ 149040 w 393071"/>
                    <a:gd name="connsiteY21" fmla="*/ 82676 h 393071"/>
                    <a:gd name="connsiteX22" fmla="*/ 149040 w 393071"/>
                    <a:gd name="connsiteY22" fmla="*/ 82676 h 393071"/>
                    <a:gd name="connsiteX23" fmla="*/ 196339 w 393071"/>
                    <a:gd name="connsiteY23" fmla="*/ 81955 h 393071"/>
                    <a:gd name="connsiteX24" fmla="*/ 243639 w 393071"/>
                    <a:gd name="connsiteY24" fmla="*/ 82545 h 393071"/>
                    <a:gd name="connsiteX25" fmla="*/ 271481 w 393071"/>
                    <a:gd name="connsiteY25" fmla="*/ 87786 h 393071"/>
                    <a:gd name="connsiteX26" fmla="*/ 291790 w 393071"/>
                    <a:gd name="connsiteY26" fmla="*/ 100954 h 393071"/>
                    <a:gd name="connsiteX27" fmla="*/ 305024 w 393071"/>
                    <a:gd name="connsiteY27" fmla="*/ 121263 h 393071"/>
                    <a:gd name="connsiteX28" fmla="*/ 310396 w 393071"/>
                    <a:gd name="connsiteY28" fmla="*/ 149105 h 393071"/>
                    <a:gd name="connsiteX29" fmla="*/ 311182 w 393071"/>
                    <a:gd name="connsiteY29" fmla="*/ 196405 h 393071"/>
                    <a:gd name="connsiteX30" fmla="*/ 310592 w 393071"/>
                    <a:gd name="connsiteY30" fmla="*/ 243704 h 393071"/>
                    <a:gd name="connsiteX31" fmla="*/ 310592 w 393071"/>
                    <a:gd name="connsiteY31" fmla="*/ 243704 h 3930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393071" h="393071">
                      <a:moveTo>
                        <a:pt x="196536" y="0"/>
                      </a:moveTo>
                      <a:cubicBezTo>
                        <a:pt x="87983" y="0"/>
                        <a:pt x="0" y="87983"/>
                        <a:pt x="0" y="196536"/>
                      </a:cubicBezTo>
                      <a:cubicBezTo>
                        <a:pt x="0" y="305089"/>
                        <a:pt x="87983" y="393072"/>
                        <a:pt x="196536" y="393072"/>
                      </a:cubicBezTo>
                      <a:cubicBezTo>
                        <a:pt x="305089" y="393072"/>
                        <a:pt x="393072" y="305089"/>
                        <a:pt x="393072" y="196536"/>
                      </a:cubicBezTo>
                      <a:cubicBezTo>
                        <a:pt x="393072" y="87983"/>
                        <a:pt x="305089" y="0"/>
                        <a:pt x="196536" y="0"/>
                      </a:cubicBezTo>
                      <a:close/>
                      <a:moveTo>
                        <a:pt x="310592" y="243639"/>
                      </a:moveTo>
                      <a:cubicBezTo>
                        <a:pt x="310068" y="255824"/>
                        <a:pt x="308168" y="264144"/>
                        <a:pt x="305351" y="271481"/>
                      </a:cubicBezTo>
                      <a:cubicBezTo>
                        <a:pt x="302469" y="279015"/>
                        <a:pt x="298538" y="285436"/>
                        <a:pt x="292183" y="291790"/>
                      </a:cubicBezTo>
                      <a:cubicBezTo>
                        <a:pt x="285829" y="298145"/>
                        <a:pt x="279408" y="302076"/>
                        <a:pt x="271875" y="305024"/>
                      </a:cubicBezTo>
                      <a:cubicBezTo>
                        <a:pt x="264603" y="307906"/>
                        <a:pt x="256217" y="309806"/>
                        <a:pt x="244032" y="310396"/>
                      </a:cubicBezTo>
                      <a:cubicBezTo>
                        <a:pt x="231781" y="310985"/>
                        <a:pt x="227916" y="311051"/>
                        <a:pt x="196732" y="311182"/>
                      </a:cubicBezTo>
                      <a:cubicBezTo>
                        <a:pt x="165614" y="311182"/>
                        <a:pt x="161683" y="311182"/>
                        <a:pt x="149433" y="310592"/>
                      </a:cubicBezTo>
                      <a:cubicBezTo>
                        <a:pt x="137248" y="310068"/>
                        <a:pt x="128927" y="308168"/>
                        <a:pt x="121590" y="305351"/>
                      </a:cubicBezTo>
                      <a:cubicBezTo>
                        <a:pt x="114056" y="302469"/>
                        <a:pt x="107636" y="298538"/>
                        <a:pt x="101281" y="292183"/>
                      </a:cubicBezTo>
                      <a:cubicBezTo>
                        <a:pt x="94927" y="285829"/>
                        <a:pt x="90996" y="279408"/>
                        <a:pt x="88048" y="271875"/>
                      </a:cubicBezTo>
                      <a:cubicBezTo>
                        <a:pt x="85166" y="264603"/>
                        <a:pt x="83266" y="256217"/>
                        <a:pt x="82676" y="244032"/>
                      </a:cubicBezTo>
                      <a:cubicBezTo>
                        <a:pt x="82086" y="231781"/>
                        <a:pt x="82021" y="227916"/>
                        <a:pt x="81890" y="196732"/>
                      </a:cubicBezTo>
                      <a:cubicBezTo>
                        <a:pt x="81890" y="165614"/>
                        <a:pt x="81955" y="161683"/>
                        <a:pt x="82480" y="149433"/>
                      </a:cubicBezTo>
                      <a:cubicBezTo>
                        <a:pt x="83004" y="137182"/>
                        <a:pt x="84903" y="128862"/>
                        <a:pt x="87720" y="121590"/>
                      </a:cubicBezTo>
                      <a:cubicBezTo>
                        <a:pt x="90603" y="114056"/>
                        <a:pt x="94534" y="107636"/>
                        <a:pt x="100888" y="101281"/>
                      </a:cubicBezTo>
                      <a:cubicBezTo>
                        <a:pt x="107243" y="94927"/>
                        <a:pt x="113663" y="90996"/>
                        <a:pt x="121197" y="88048"/>
                      </a:cubicBezTo>
                      <a:cubicBezTo>
                        <a:pt x="128469" y="85166"/>
                        <a:pt x="136854" y="83266"/>
                        <a:pt x="149040" y="82676"/>
                      </a:cubicBezTo>
                      <a:lnTo>
                        <a:pt x="149040" y="82676"/>
                      </a:lnTo>
                      <a:cubicBezTo>
                        <a:pt x="161290" y="82152"/>
                        <a:pt x="165156" y="82021"/>
                        <a:pt x="196339" y="81955"/>
                      </a:cubicBezTo>
                      <a:cubicBezTo>
                        <a:pt x="227457" y="81955"/>
                        <a:pt x="231388" y="82021"/>
                        <a:pt x="243639" y="82545"/>
                      </a:cubicBezTo>
                      <a:cubicBezTo>
                        <a:pt x="255824" y="83069"/>
                        <a:pt x="264144" y="84969"/>
                        <a:pt x="271481" y="87786"/>
                      </a:cubicBezTo>
                      <a:cubicBezTo>
                        <a:pt x="279015" y="90669"/>
                        <a:pt x="285436" y="94599"/>
                        <a:pt x="291790" y="100954"/>
                      </a:cubicBezTo>
                      <a:cubicBezTo>
                        <a:pt x="298145" y="107309"/>
                        <a:pt x="302076" y="113729"/>
                        <a:pt x="305024" y="121263"/>
                      </a:cubicBezTo>
                      <a:cubicBezTo>
                        <a:pt x="307906" y="128534"/>
                        <a:pt x="309806" y="136920"/>
                        <a:pt x="310396" y="149105"/>
                      </a:cubicBezTo>
                      <a:cubicBezTo>
                        <a:pt x="310985" y="161356"/>
                        <a:pt x="311051" y="165221"/>
                        <a:pt x="311182" y="196405"/>
                      </a:cubicBezTo>
                      <a:cubicBezTo>
                        <a:pt x="311182" y="227523"/>
                        <a:pt x="311182" y="231454"/>
                        <a:pt x="310592" y="243704"/>
                      </a:cubicBezTo>
                      <a:lnTo>
                        <a:pt x="310592" y="243704"/>
                      </a:lnTo>
                      <a:close/>
                    </a:path>
                  </a:pathLst>
                </a:custGeom>
                <a:solidFill>
                  <a:schemeClr val="bg1"/>
                </a:solidFill>
                <a:ln w="645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a:ea typeface="+mn-ea"/>
                    <a:cs typeface="+mn-cs"/>
                  </a:endParaRPr>
                </a:p>
              </p:txBody>
            </p:sp>
            <p:sp>
              <p:nvSpPr>
                <p:cNvPr id="23" name="Freeform: Shape 22">
                  <a:extLst>
                    <a:ext uri="{FF2B5EF4-FFF2-40B4-BE49-F238E27FC236}">
                      <a16:creationId xmlns:a16="http://schemas.microsoft.com/office/drawing/2014/main" id="{F5358DBC-9D60-CACC-E97E-DBE2A86B2F81}"/>
                    </a:ext>
                  </a:extLst>
                </p:cNvPr>
                <p:cNvSpPr/>
                <p:nvPr/>
              </p:nvSpPr>
              <p:spPr>
                <a:xfrm>
                  <a:off x="2409540" y="3000016"/>
                  <a:ext cx="187984" cy="187989"/>
                </a:xfrm>
                <a:custGeom>
                  <a:avLst/>
                  <a:gdLst>
                    <a:gd name="connsiteX0" fmla="*/ 187183 w 187984"/>
                    <a:gd name="connsiteY0" fmla="*/ 47512 h 187989"/>
                    <a:gd name="connsiteX1" fmla="*/ 183187 w 187984"/>
                    <a:gd name="connsiteY1" fmla="*/ 26220 h 187989"/>
                    <a:gd name="connsiteX2" fmla="*/ 174605 w 187984"/>
                    <a:gd name="connsiteY2" fmla="*/ 13052 h 187989"/>
                    <a:gd name="connsiteX3" fmla="*/ 161437 w 187984"/>
                    <a:gd name="connsiteY3" fmla="*/ 4470 h 187989"/>
                    <a:gd name="connsiteX4" fmla="*/ 140146 w 187984"/>
                    <a:gd name="connsiteY4" fmla="*/ 605 h 187989"/>
                    <a:gd name="connsiteX5" fmla="*/ 93829 w 187984"/>
                    <a:gd name="connsiteY5" fmla="*/ 16 h 187989"/>
                    <a:gd name="connsiteX6" fmla="*/ 47512 w 187984"/>
                    <a:gd name="connsiteY6" fmla="*/ 802 h 187989"/>
                    <a:gd name="connsiteX7" fmla="*/ 26220 w 187984"/>
                    <a:gd name="connsiteY7" fmla="*/ 4798 h 187989"/>
                    <a:gd name="connsiteX8" fmla="*/ 13052 w 187984"/>
                    <a:gd name="connsiteY8" fmla="*/ 13380 h 187989"/>
                    <a:gd name="connsiteX9" fmla="*/ 4470 w 187984"/>
                    <a:gd name="connsiteY9" fmla="*/ 26548 h 187989"/>
                    <a:gd name="connsiteX10" fmla="*/ 605 w 187984"/>
                    <a:gd name="connsiteY10" fmla="*/ 47839 h 187989"/>
                    <a:gd name="connsiteX11" fmla="*/ 16 w 187984"/>
                    <a:gd name="connsiteY11" fmla="*/ 94156 h 187989"/>
                    <a:gd name="connsiteX12" fmla="*/ 802 w 187984"/>
                    <a:gd name="connsiteY12" fmla="*/ 140473 h 187989"/>
                    <a:gd name="connsiteX13" fmla="*/ 4798 w 187984"/>
                    <a:gd name="connsiteY13" fmla="*/ 161765 h 187989"/>
                    <a:gd name="connsiteX14" fmla="*/ 13380 w 187984"/>
                    <a:gd name="connsiteY14" fmla="*/ 174932 h 187989"/>
                    <a:gd name="connsiteX15" fmla="*/ 26548 w 187984"/>
                    <a:gd name="connsiteY15" fmla="*/ 183514 h 187989"/>
                    <a:gd name="connsiteX16" fmla="*/ 47839 w 187984"/>
                    <a:gd name="connsiteY16" fmla="*/ 187380 h 187989"/>
                    <a:gd name="connsiteX17" fmla="*/ 47839 w 187984"/>
                    <a:gd name="connsiteY17" fmla="*/ 187380 h 187989"/>
                    <a:gd name="connsiteX18" fmla="*/ 94156 w 187984"/>
                    <a:gd name="connsiteY18" fmla="*/ 187969 h 187989"/>
                    <a:gd name="connsiteX19" fmla="*/ 140473 w 187984"/>
                    <a:gd name="connsiteY19" fmla="*/ 187183 h 187989"/>
                    <a:gd name="connsiteX20" fmla="*/ 161765 w 187984"/>
                    <a:gd name="connsiteY20" fmla="*/ 183187 h 187989"/>
                    <a:gd name="connsiteX21" fmla="*/ 174932 w 187984"/>
                    <a:gd name="connsiteY21" fmla="*/ 174605 h 187989"/>
                    <a:gd name="connsiteX22" fmla="*/ 183514 w 187984"/>
                    <a:gd name="connsiteY22" fmla="*/ 161437 h 187989"/>
                    <a:gd name="connsiteX23" fmla="*/ 187380 w 187984"/>
                    <a:gd name="connsiteY23" fmla="*/ 140146 h 187989"/>
                    <a:gd name="connsiteX24" fmla="*/ 187969 w 187984"/>
                    <a:gd name="connsiteY24" fmla="*/ 93829 h 187989"/>
                    <a:gd name="connsiteX25" fmla="*/ 187183 w 187984"/>
                    <a:gd name="connsiteY25" fmla="*/ 47512 h 187989"/>
                    <a:gd name="connsiteX26" fmla="*/ 94025 w 187984"/>
                    <a:gd name="connsiteY26" fmla="*/ 152724 h 187989"/>
                    <a:gd name="connsiteX27" fmla="*/ 35064 w 187984"/>
                    <a:gd name="connsiteY27" fmla="*/ 93960 h 187989"/>
                    <a:gd name="connsiteX28" fmla="*/ 93829 w 187984"/>
                    <a:gd name="connsiteY28" fmla="*/ 34999 h 187989"/>
                    <a:gd name="connsiteX29" fmla="*/ 152855 w 187984"/>
                    <a:gd name="connsiteY29" fmla="*/ 93763 h 187989"/>
                    <a:gd name="connsiteX30" fmla="*/ 94091 w 187984"/>
                    <a:gd name="connsiteY30" fmla="*/ 152724 h 187989"/>
                    <a:gd name="connsiteX31" fmla="*/ 94091 w 187984"/>
                    <a:gd name="connsiteY31" fmla="*/ 152724 h 187989"/>
                    <a:gd name="connsiteX32" fmla="*/ 155017 w 187984"/>
                    <a:gd name="connsiteY32" fmla="*/ 46333 h 187989"/>
                    <a:gd name="connsiteX33" fmla="*/ 141194 w 187984"/>
                    <a:gd name="connsiteY33" fmla="*/ 32641 h 187989"/>
                    <a:gd name="connsiteX34" fmla="*/ 154886 w 187984"/>
                    <a:gd name="connsiteY34" fmla="*/ 18817 h 187989"/>
                    <a:gd name="connsiteX35" fmla="*/ 168709 w 187984"/>
                    <a:gd name="connsiteY35" fmla="*/ 32509 h 187989"/>
                    <a:gd name="connsiteX36" fmla="*/ 155017 w 187984"/>
                    <a:gd name="connsiteY36" fmla="*/ 46333 h 1879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87984" h="187989">
                      <a:moveTo>
                        <a:pt x="187183" y="47512"/>
                      </a:moveTo>
                      <a:cubicBezTo>
                        <a:pt x="186659" y="36309"/>
                        <a:pt x="184759" y="30217"/>
                        <a:pt x="183187" y="26220"/>
                      </a:cubicBezTo>
                      <a:cubicBezTo>
                        <a:pt x="181091" y="20848"/>
                        <a:pt x="178601" y="17049"/>
                        <a:pt x="174605" y="13052"/>
                      </a:cubicBezTo>
                      <a:cubicBezTo>
                        <a:pt x="170609" y="9056"/>
                        <a:pt x="166743" y="6567"/>
                        <a:pt x="161437" y="4470"/>
                      </a:cubicBezTo>
                      <a:cubicBezTo>
                        <a:pt x="157375" y="2898"/>
                        <a:pt x="151283" y="1064"/>
                        <a:pt x="140146" y="605"/>
                      </a:cubicBezTo>
                      <a:cubicBezTo>
                        <a:pt x="128091" y="81"/>
                        <a:pt x="124423" y="-50"/>
                        <a:pt x="93829" y="16"/>
                      </a:cubicBezTo>
                      <a:cubicBezTo>
                        <a:pt x="63235" y="81"/>
                        <a:pt x="59566" y="212"/>
                        <a:pt x="47512" y="802"/>
                      </a:cubicBezTo>
                      <a:cubicBezTo>
                        <a:pt x="36309" y="1326"/>
                        <a:pt x="30282" y="3226"/>
                        <a:pt x="26220" y="4798"/>
                      </a:cubicBezTo>
                      <a:cubicBezTo>
                        <a:pt x="20848" y="6894"/>
                        <a:pt x="17049" y="9384"/>
                        <a:pt x="13052" y="13380"/>
                      </a:cubicBezTo>
                      <a:cubicBezTo>
                        <a:pt x="9056" y="17376"/>
                        <a:pt x="6567" y="21241"/>
                        <a:pt x="4470" y="26548"/>
                      </a:cubicBezTo>
                      <a:cubicBezTo>
                        <a:pt x="2898" y="30610"/>
                        <a:pt x="1064" y="36702"/>
                        <a:pt x="605" y="47839"/>
                      </a:cubicBezTo>
                      <a:cubicBezTo>
                        <a:pt x="81" y="59893"/>
                        <a:pt x="-50" y="63562"/>
                        <a:pt x="16" y="94156"/>
                      </a:cubicBezTo>
                      <a:cubicBezTo>
                        <a:pt x="81" y="124750"/>
                        <a:pt x="212" y="128419"/>
                        <a:pt x="802" y="140473"/>
                      </a:cubicBezTo>
                      <a:cubicBezTo>
                        <a:pt x="1326" y="151676"/>
                        <a:pt x="3226" y="157703"/>
                        <a:pt x="4798" y="161765"/>
                      </a:cubicBezTo>
                      <a:cubicBezTo>
                        <a:pt x="6894" y="167071"/>
                        <a:pt x="9384" y="170871"/>
                        <a:pt x="13380" y="174932"/>
                      </a:cubicBezTo>
                      <a:cubicBezTo>
                        <a:pt x="17376" y="178929"/>
                        <a:pt x="21241" y="181418"/>
                        <a:pt x="26548" y="183514"/>
                      </a:cubicBezTo>
                      <a:cubicBezTo>
                        <a:pt x="30610" y="185087"/>
                        <a:pt x="36702" y="186921"/>
                        <a:pt x="47839" y="187380"/>
                      </a:cubicBezTo>
                      <a:lnTo>
                        <a:pt x="47839" y="187380"/>
                      </a:lnTo>
                      <a:cubicBezTo>
                        <a:pt x="59893" y="187969"/>
                        <a:pt x="63562" y="188035"/>
                        <a:pt x="94156" y="187969"/>
                      </a:cubicBezTo>
                      <a:cubicBezTo>
                        <a:pt x="124750" y="187969"/>
                        <a:pt x="128419" y="187773"/>
                        <a:pt x="140473" y="187183"/>
                      </a:cubicBezTo>
                      <a:cubicBezTo>
                        <a:pt x="151676" y="186659"/>
                        <a:pt x="157703" y="184759"/>
                        <a:pt x="161765" y="183187"/>
                      </a:cubicBezTo>
                      <a:cubicBezTo>
                        <a:pt x="167137" y="181091"/>
                        <a:pt x="170936" y="178601"/>
                        <a:pt x="174932" y="174605"/>
                      </a:cubicBezTo>
                      <a:cubicBezTo>
                        <a:pt x="178929" y="170609"/>
                        <a:pt x="181418" y="166743"/>
                        <a:pt x="183514" y="161437"/>
                      </a:cubicBezTo>
                      <a:cubicBezTo>
                        <a:pt x="185087" y="157375"/>
                        <a:pt x="186921" y="151283"/>
                        <a:pt x="187380" y="140146"/>
                      </a:cubicBezTo>
                      <a:cubicBezTo>
                        <a:pt x="187904" y="128091"/>
                        <a:pt x="188035" y="124423"/>
                        <a:pt x="187969" y="93829"/>
                      </a:cubicBezTo>
                      <a:cubicBezTo>
                        <a:pt x="187969" y="63235"/>
                        <a:pt x="187773" y="59566"/>
                        <a:pt x="187183" y="47512"/>
                      </a:cubicBezTo>
                      <a:close/>
                      <a:moveTo>
                        <a:pt x="94025" y="152724"/>
                      </a:moveTo>
                      <a:cubicBezTo>
                        <a:pt x="61531" y="152724"/>
                        <a:pt x="35130" y="126519"/>
                        <a:pt x="35064" y="93960"/>
                      </a:cubicBezTo>
                      <a:cubicBezTo>
                        <a:pt x="34999" y="61466"/>
                        <a:pt x="61269" y="35064"/>
                        <a:pt x="93829" y="34999"/>
                      </a:cubicBezTo>
                      <a:cubicBezTo>
                        <a:pt x="126388" y="34933"/>
                        <a:pt x="152724" y="61204"/>
                        <a:pt x="152855" y="93763"/>
                      </a:cubicBezTo>
                      <a:cubicBezTo>
                        <a:pt x="152855" y="126257"/>
                        <a:pt x="126585" y="152658"/>
                        <a:pt x="94091" y="152724"/>
                      </a:cubicBezTo>
                      <a:lnTo>
                        <a:pt x="94091" y="152724"/>
                      </a:lnTo>
                      <a:close/>
                      <a:moveTo>
                        <a:pt x="155017" y="46333"/>
                      </a:moveTo>
                      <a:cubicBezTo>
                        <a:pt x="147417" y="46333"/>
                        <a:pt x="141194" y="40240"/>
                        <a:pt x="141194" y="32641"/>
                      </a:cubicBezTo>
                      <a:cubicBezTo>
                        <a:pt x="141194" y="25041"/>
                        <a:pt x="147286" y="18817"/>
                        <a:pt x="154886" y="18817"/>
                      </a:cubicBezTo>
                      <a:cubicBezTo>
                        <a:pt x="162485" y="18817"/>
                        <a:pt x="168709" y="24910"/>
                        <a:pt x="168709" y="32509"/>
                      </a:cubicBezTo>
                      <a:cubicBezTo>
                        <a:pt x="168709" y="40109"/>
                        <a:pt x="162616" y="46333"/>
                        <a:pt x="155017" y="46333"/>
                      </a:cubicBezTo>
                      <a:close/>
                    </a:path>
                  </a:pathLst>
                </a:custGeom>
                <a:solidFill>
                  <a:schemeClr val="bg1"/>
                </a:solidFill>
                <a:ln w="645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a:ea typeface="+mn-ea"/>
                    <a:cs typeface="+mn-cs"/>
                  </a:endParaRPr>
                </a:p>
              </p:txBody>
            </p:sp>
            <p:sp>
              <p:nvSpPr>
                <p:cNvPr id="24" name="Freeform: Shape 23">
                  <a:extLst>
                    <a:ext uri="{FF2B5EF4-FFF2-40B4-BE49-F238E27FC236}">
                      <a16:creationId xmlns:a16="http://schemas.microsoft.com/office/drawing/2014/main" id="{3926757B-56CE-0FAF-AB29-70261098A042}"/>
                    </a:ext>
                  </a:extLst>
                </p:cNvPr>
                <p:cNvSpPr/>
                <p:nvPr/>
              </p:nvSpPr>
              <p:spPr>
                <a:xfrm>
                  <a:off x="2300413" y="2890889"/>
                  <a:ext cx="406174" cy="406174"/>
                </a:xfrm>
                <a:custGeom>
                  <a:avLst/>
                  <a:gdLst>
                    <a:gd name="connsiteX0" fmla="*/ 0 w 406174"/>
                    <a:gd name="connsiteY0" fmla="*/ 0 h 406174"/>
                    <a:gd name="connsiteX1" fmla="*/ 406174 w 406174"/>
                    <a:gd name="connsiteY1" fmla="*/ 0 h 406174"/>
                    <a:gd name="connsiteX2" fmla="*/ 406174 w 406174"/>
                    <a:gd name="connsiteY2" fmla="*/ 406174 h 406174"/>
                    <a:gd name="connsiteX3" fmla="*/ 0 w 406174"/>
                    <a:gd name="connsiteY3" fmla="*/ 406174 h 406174"/>
                  </a:gdLst>
                  <a:ahLst/>
                  <a:cxnLst>
                    <a:cxn ang="0">
                      <a:pos x="connsiteX0" y="connsiteY0"/>
                    </a:cxn>
                    <a:cxn ang="0">
                      <a:pos x="connsiteX1" y="connsiteY1"/>
                    </a:cxn>
                    <a:cxn ang="0">
                      <a:pos x="connsiteX2" y="connsiteY2"/>
                    </a:cxn>
                    <a:cxn ang="0">
                      <a:pos x="connsiteX3" y="connsiteY3"/>
                    </a:cxn>
                  </a:cxnLst>
                  <a:rect l="l" t="t" r="r" b="b"/>
                  <a:pathLst>
                    <a:path w="406174" h="406174">
                      <a:moveTo>
                        <a:pt x="0" y="0"/>
                      </a:moveTo>
                      <a:lnTo>
                        <a:pt x="406174" y="0"/>
                      </a:lnTo>
                      <a:lnTo>
                        <a:pt x="406174" y="406174"/>
                      </a:lnTo>
                      <a:lnTo>
                        <a:pt x="0" y="406174"/>
                      </a:lnTo>
                      <a:close/>
                    </a:path>
                  </a:pathLst>
                </a:custGeom>
                <a:noFill/>
                <a:ln w="6452" cap="flat">
                  <a:noFill/>
                  <a:prstDash val="solid"/>
                  <a:miter/>
                </a:ln>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000000"/>
                    </a:solidFill>
                    <a:effectLst/>
                    <a:uLnTx/>
                    <a:uFillTx/>
                    <a:latin typeface="Arial"/>
                    <a:ea typeface="+mn-ea"/>
                    <a:cs typeface="+mn-cs"/>
                  </a:endParaRPr>
                </a:p>
              </p:txBody>
            </p:sp>
          </p:grpSp>
          <p:sp>
            <p:nvSpPr>
              <p:cNvPr id="20" name="TextBox 6">
                <a:extLst>
                  <a:ext uri="{FF2B5EF4-FFF2-40B4-BE49-F238E27FC236}">
                    <a16:creationId xmlns:a16="http://schemas.microsoft.com/office/drawing/2014/main" id="{B9E0F194-CFCC-0492-762F-E8B0BB7262EC}"/>
                  </a:ext>
                </a:extLst>
              </p:cNvPr>
              <p:cNvSpPr txBox="1"/>
              <p:nvPr/>
            </p:nvSpPr>
            <p:spPr>
              <a:xfrm>
                <a:off x="8348319" y="7865002"/>
                <a:ext cx="3610361" cy="208332"/>
              </a:xfrm>
              <a:prstGeom prst="rect">
                <a:avLst/>
              </a:prstGeom>
              <a:noFill/>
            </p:spPr>
            <p:txBody>
              <a:bodyPr vert="horz" wrap="square" lIns="0" tIns="0" rIns="0" bIns="0" rtlCol="0" anchor="t" anchorCtr="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70000"/>
                  </a:lnSpc>
                  <a:spcBef>
                    <a:spcPts val="0"/>
                  </a:spcBef>
                  <a:spcAft>
                    <a:spcPts val="300"/>
                  </a:spcAft>
                  <a:buClrTx/>
                  <a:buSzTx/>
                  <a:buFontTx/>
                  <a:buNone/>
                  <a:tabLst/>
                  <a:defRPr/>
                </a:pPr>
                <a:r>
                  <a:rPr kumimoji="0" lang="lv-LV" sz="1400" b="0" i="0" u="none" strike="noStrike" kern="1200" cap="none" spc="0" normalizeH="0" baseline="0" noProof="0">
                    <a:ln>
                      <a:noFill/>
                    </a:ln>
                    <a:solidFill>
                      <a:srgbClr val="FFFFFF"/>
                    </a:solidFill>
                    <a:effectLst/>
                    <a:uLnTx/>
                    <a:uFillTx/>
                    <a:latin typeface="Arial"/>
                    <a:ea typeface="+mn-ea"/>
                    <a:cs typeface="+mn-cs"/>
                  </a:rPr>
                  <a:t>@kpmglatvia </a:t>
                </a:r>
                <a:endParaRPr kumimoji="0" lang="lv-LV" sz="1600" b="0" i="0" u="none" strike="noStrike" kern="1200" cap="none" spc="0" normalizeH="0" baseline="0" noProof="0">
                  <a:ln>
                    <a:noFill/>
                  </a:ln>
                  <a:solidFill>
                    <a:srgbClr val="FFFFFF"/>
                  </a:solidFill>
                  <a:effectLst/>
                  <a:uLnTx/>
                  <a:uFillTx/>
                  <a:latin typeface="Arial"/>
                  <a:ea typeface="+mn-ea"/>
                  <a:cs typeface="+mn-cs"/>
                </a:endParaRPr>
              </a:p>
            </p:txBody>
          </p:sp>
        </p:grpSp>
      </p:grpSp>
    </p:spTree>
    <p:extLst>
      <p:ext uri="{BB962C8B-B14F-4D97-AF65-F5344CB8AC3E}">
        <p14:creationId xmlns:p14="http://schemas.microsoft.com/office/powerpoint/2010/main" val="257545019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CREATEDBY" val="Global PowerPoint Toolbar"/>
  <p:tag name="FONTUSED" val="KPMGFONT"/>
  <p:tag name="KEYWORD" val="SCREENWIDE"/>
  <p:tag name="TEMPLATEVERSION" val="16/01/2025 09:38:00"/>
  <p:tag name="TYPE" val="ScreenWide"/>
  <p:tag name="TOOLBARVERSION" val="6.1.2"/>
</p:tagLst>
</file>

<file path=ppt/tags/tag2.xml><?xml version="1.0" encoding="utf-8"?>
<p:tagLst xmlns:a="http://schemas.openxmlformats.org/drawingml/2006/main" xmlns:r="http://schemas.openxmlformats.org/officeDocument/2006/relationships" xmlns:p="http://schemas.openxmlformats.org/presentationml/2006/main">
  <p:tag name="DOCUMENTCLASSIFICATION" val="TRUE"/>
</p:tagLst>
</file>

<file path=ppt/tags/tag3.xml><?xml version="1.0" encoding="utf-8"?>
<p:tagLst xmlns:a="http://schemas.openxmlformats.org/drawingml/2006/main" xmlns:r="http://schemas.openxmlformats.org/officeDocument/2006/relationships" xmlns:p="http://schemas.openxmlformats.org/presentationml/2006/main">
  <p:tag name="DOCUMENTCLASSIFICATION" val="TRUE"/>
</p:tagLst>
</file>

<file path=ppt/tags/tag4.xml><?xml version="1.0" encoding="utf-8"?>
<p:tagLst xmlns:a="http://schemas.openxmlformats.org/drawingml/2006/main" xmlns:r="http://schemas.openxmlformats.org/officeDocument/2006/relationships" xmlns:p="http://schemas.openxmlformats.org/presentationml/2006/main">
  <p:tag name="DOCUMENTCLASSIFICATION" val="TRUE"/>
</p:tagLst>
</file>

<file path=ppt/theme/theme1.xml><?xml version="1.0" encoding="utf-8"?>
<a:theme xmlns:a="http://schemas.openxmlformats.org/drawingml/2006/main" name="KPMG Widescreen [16:9] Feb 2022">
  <a:themeElements>
    <a:clrScheme name="KPMG_MAR">
      <a:dk1>
        <a:srgbClr val="000000"/>
      </a:dk1>
      <a:lt1>
        <a:srgbClr val="FFFFFF"/>
      </a:lt1>
      <a:dk2>
        <a:srgbClr val="00338D"/>
      </a:dk2>
      <a:lt2>
        <a:srgbClr val="E5E5E5"/>
      </a:lt2>
      <a:accent1>
        <a:srgbClr val="1E49E2"/>
      </a:accent1>
      <a:accent2>
        <a:srgbClr val="00338D"/>
      </a:accent2>
      <a:accent3>
        <a:srgbClr val="0C233C"/>
      </a:accent3>
      <a:accent4>
        <a:srgbClr val="00B8F5"/>
      </a:accent4>
      <a:accent5>
        <a:srgbClr val="7213EA"/>
      </a:accent5>
      <a:accent6>
        <a:srgbClr val="FD349C"/>
      </a:accent6>
      <a:hlink>
        <a:srgbClr val="00B8F5"/>
      </a:hlink>
      <a:folHlink>
        <a:srgbClr val="098E7E"/>
      </a:folHlink>
    </a:clrScheme>
    <a:fontScheme name="Custom 49">
      <a:majorFont>
        <a:latin typeface="KPMG Bold"/>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lIns="54610" tIns="54610" rIns="54610" bIns="54610" rtlCol="0" anchor="ctr"/>
      <a:lstStyle>
        <a:defPPr algn="l">
          <a:defRPr sz="15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3"/>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chor="t" anchorCtr="0">
        <a:noAutofit/>
      </a:bodyPr>
      <a:lstStyle>
        <a:defPPr algn="l">
          <a:spcAft>
            <a:spcPts val="600"/>
          </a:spcAft>
          <a:defRPr sz="1500" b="1" dirty="0" smtClean="0">
            <a:solidFill>
              <a:schemeClr val="tx2"/>
            </a:solidFill>
          </a:defRPr>
        </a:defPPr>
      </a:lstStyle>
    </a:txDef>
  </a:objectDefaults>
  <a:extraClrSchemeLst/>
  <a:custClrLst>
    <a:custClr name="KPMG Blue">
      <a:srgbClr val="00338D"/>
    </a:custClr>
    <a:custClr name="Cobalt Blue">
      <a:srgbClr val="1E49E2"/>
    </a:custClr>
    <a:custClr name="Dark Blue">
      <a:srgbClr val="0C233C"/>
    </a:custClr>
    <a:custClr name="Light Blue">
      <a:srgbClr val="ACEAFF"/>
    </a:custClr>
    <a:custClr name="Pacific Blue">
      <a:srgbClr val="00B8F5"/>
    </a:custClr>
    <a:custClr name="Purple">
      <a:srgbClr val="7213EA"/>
    </a:custClr>
    <a:custClr name="Pink">
      <a:srgbClr val="FD349C"/>
    </a:custClr>
    <a:custClr name="Blue">
      <a:srgbClr val="76D2FF"/>
    </a:custClr>
    <a:custClr name="Dark Purple">
      <a:srgbClr val="510DBC"/>
    </a:custClr>
    <a:custClr name="Light Purple">
      <a:srgbClr val="B497FF"/>
    </a:custClr>
    <a:custClr name="Dark Pink">
      <a:srgbClr val="AB0D82"/>
    </a:custClr>
    <a:custClr name="Light Pink">
      <a:srgbClr val="FFA3DA"/>
    </a:custClr>
    <a:custClr name="Dark Green">
      <a:srgbClr val="098E7E"/>
    </a:custClr>
    <a:custClr name="Green">
      <a:srgbClr val="00C0AE"/>
    </a:custClr>
    <a:custClr name="Light Green">
      <a:srgbClr val="63EBDA"/>
    </a:custClr>
    <a:custClr name="Grey 1">
      <a:srgbClr val="333333"/>
    </a:custClr>
    <a:custClr name="Grey 2">
      <a:srgbClr val="666666"/>
    </a:custClr>
    <a:custClr name="Grey 3">
      <a:srgbClr val="989898"/>
    </a:custClr>
    <a:custClr name="Grey 4">
      <a:srgbClr val="B2B2B2"/>
    </a:custClr>
    <a:custClr name="Grey 5">
      <a:srgbClr val="E5E5E5"/>
    </a:custClr>
    <a:custClr name="Traffic Light Red">
      <a:srgbClr val="ED2124"/>
    </a:custClr>
    <a:custClr name="Traffic Light Yellow">
      <a:srgbClr val="F1C44D"/>
    </a:custClr>
    <a:custClr name="Traffic Light Green">
      <a:srgbClr val="269924"/>
    </a:custClr>
  </a:custClrLst>
  <a:extLst>
    <a:ext uri="{05A4C25C-085E-4340-85A3-A5531E510DB2}">
      <thm15:themeFamily xmlns:thm15="http://schemas.microsoft.com/office/thememl/2012/main" name="KPMG Widescreen Standard Template.potx  -  Read-Only" id="{7F9F733D-1D8B-4BB6-8564-06F1A01DA8F1}" vid="{66EEE3E0-67C8-4031-AAB1-FE05791134F6}"/>
    </a:ext>
  </a:extLst>
</a:theme>
</file>

<file path=ppt/theme/theme2.xml><?xml version="1.0" encoding="utf-8"?>
<a:theme xmlns:a="http://schemas.openxmlformats.org/drawingml/2006/main" name="6_KPMG Widescreen [16:9] Feb 2022">
  <a:themeElements>
    <a:clrScheme name="KPMG_MAR">
      <a:dk1>
        <a:srgbClr val="000000"/>
      </a:dk1>
      <a:lt1>
        <a:srgbClr val="FFFFFF"/>
      </a:lt1>
      <a:dk2>
        <a:srgbClr val="00338D"/>
      </a:dk2>
      <a:lt2>
        <a:srgbClr val="E5E5E5"/>
      </a:lt2>
      <a:accent1>
        <a:srgbClr val="1E49E2"/>
      </a:accent1>
      <a:accent2>
        <a:srgbClr val="00338D"/>
      </a:accent2>
      <a:accent3>
        <a:srgbClr val="0C233C"/>
      </a:accent3>
      <a:accent4>
        <a:srgbClr val="00B8F5"/>
      </a:accent4>
      <a:accent5>
        <a:srgbClr val="7213EA"/>
      </a:accent5>
      <a:accent6>
        <a:srgbClr val="FD349C"/>
      </a:accent6>
      <a:hlink>
        <a:srgbClr val="00B8F5"/>
      </a:hlink>
      <a:folHlink>
        <a:srgbClr val="098E7E"/>
      </a:folHlink>
    </a:clrScheme>
    <a:fontScheme name="Custom 49">
      <a:majorFont>
        <a:latin typeface="KPMG Bold"/>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ln>
          <a:solidFill>
            <a:schemeClr val="accent1"/>
          </a:solidFill>
        </a:ln>
      </a:spPr>
      <a:bodyPr lIns="54610" tIns="54610" rIns="54610" bIns="54610" rtlCol="0" anchor="ctr"/>
      <a:lstStyle>
        <a:defPPr algn="l">
          <a:defRPr sz="1500" dirty="0" err="1" smtClean="0">
            <a:solidFill>
              <a:schemeClr val="bg1"/>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accent3"/>
          </a:solidFill>
        </a:ln>
      </a:spPr>
      <a:bodyPr/>
      <a:lstStyle/>
      <a:style>
        <a:lnRef idx="1">
          <a:schemeClr val="accent1"/>
        </a:lnRef>
        <a:fillRef idx="0">
          <a:schemeClr val="accent1"/>
        </a:fillRef>
        <a:effectRef idx="0">
          <a:schemeClr val="accent1"/>
        </a:effectRef>
        <a:fontRef idx="minor">
          <a:schemeClr val="tx1"/>
        </a:fontRef>
      </a:style>
    </a:lnDef>
    <a:txDef>
      <a:spPr/>
      <a:bodyPr vert="horz" wrap="square" lIns="0" tIns="0" rIns="0" bIns="0" rtlCol="0" anchor="t" anchorCtr="0">
        <a:noAutofit/>
      </a:bodyPr>
      <a:lstStyle>
        <a:defPPr algn="l">
          <a:spcAft>
            <a:spcPts val="600"/>
          </a:spcAft>
          <a:defRPr sz="1500" b="1" dirty="0" smtClean="0">
            <a:solidFill>
              <a:schemeClr val="tx2"/>
            </a:solidFill>
          </a:defRPr>
        </a:defPPr>
      </a:lstStyle>
    </a:txDef>
  </a:objectDefaults>
  <a:extraClrSchemeLst/>
  <a:custClrLst>
    <a:custClr name="KPMG Blue">
      <a:srgbClr val="00338D"/>
    </a:custClr>
    <a:custClr name="Pacific Blue">
      <a:srgbClr val="00B8F5"/>
    </a:custClr>
    <a:custClr name="Cobalt Blue">
      <a:srgbClr val="1E49E2"/>
    </a:custClr>
    <a:custClr name="Blue">
      <a:srgbClr val="76D2FF"/>
    </a:custClr>
    <a:custClr name="Purple">
      <a:srgbClr val="7213EA"/>
    </a:custClr>
    <a:custClr name="Light Purple">
      <a:srgbClr val="B497FF"/>
    </a:custClr>
    <a:custClr name="Dark Green">
      <a:srgbClr val="098E7E"/>
    </a:custClr>
    <a:custClr name="Green">
      <a:srgbClr val="00C0AE"/>
    </a:custClr>
    <a:custClr name="Dark Pink">
      <a:srgbClr val="AB0D82"/>
    </a:custClr>
    <a:custClr name="Pink">
      <a:srgbClr val="FD349C"/>
    </a:custClr>
    <a:custClr name="Light Pink">
      <a:srgbClr val="FFA3DA"/>
    </a:custClr>
    <a:custClr name="Grey 2">
      <a:srgbClr val="666666"/>
    </a:custClr>
    <a:custClr name="Dark Purple">
      <a:srgbClr val="510DBC"/>
    </a:custClr>
  </a:custClrLst>
  <a:extLst>
    <a:ext uri="{05A4C25C-085E-4340-85A3-A5531E510DB2}">
      <thm15:themeFamily xmlns:thm15="http://schemas.microsoft.com/office/thememl/2012/main" name="KPMG Widescreen Standard Template.potx" id="{EE50DE6B-A298-473B-918C-8CF293CA9602}" vid="{96D1CC95-2216-4F33-961A-6809FF83A4EF}"/>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KPMG_MAR">
    <a:dk1>
      <a:srgbClr val="000000"/>
    </a:dk1>
    <a:lt1>
      <a:srgbClr val="FFFFFF"/>
    </a:lt1>
    <a:dk2>
      <a:srgbClr val="00338D"/>
    </a:dk2>
    <a:lt2>
      <a:srgbClr val="E5E5E5"/>
    </a:lt2>
    <a:accent1>
      <a:srgbClr val="1E49E2"/>
    </a:accent1>
    <a:accent2>
      <a:srgbClr val="00338D"/>
    </a:accent2>
    <a:accent3>
      <a:srgbClr val="0C233C"/>
    </a:accent3>
    <a:accent4>
      <a:srgbClr val="00B8F5"/>
    </a:accent4>
    <a:accent5>
      <a:srgbClr val="7213EA"/>
    </a:accent5>
    <a:accent6>
      <a:srgbClr val="FD349C"/>
    </a:accent6>
    <a:hlink>
      <a:srgbClr val="00B8F5"/>
    </a:hlink>
    <a:folHlink>
      <a:srgbClr val="098E7E"/>
    </a:folHlink>
  </a:clrScheme>
  <a:fontScheme name="Custom 49">
    <a:majorFont>
      <a:latin typeface="KPMG Bold"/>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2.xml><?xml version="1.0" encoding="utf-8"?>
<a:themeOverride xmlns:a="http://schemas.openxmlformats.org/drawingml/2006/main">
  <a:clrScheme name="KPMG_MAR">
    <a:dk1>
      <a:srgbClr val="000000"/>
    </a:dk1>
    <a:lt1>
      <a:srgbClr val="FFFFFF"/>
    </a:lt1>
    <a:dk2>
      <a:srgbClr val="00338D"/>
    </a:dk2>
    <a:lt2>
      <a:srgbClr val="E5E5E5"/>
    </a:lt2>
    <a:accent1>
      <a:srgbClr val="1E49E2"/>
    </a:accent1>
    <a:accent2>
      <a:srgbClr val="00338D"/>
    </a:accent2>
    <a:accent3>
      <a:srgbClr val="0C233C"/>
    </a:accent3>
    <a:accent4>
      <a:srgbClr val="00B8F5"/>
    </a:accent4>
    <a:accent5>
      <a:srgbClr val="7213EA"/>
    </a:accent5>
    <a:accent6>
      <a:srgbClr val="FD349C"/>
    </a:accent6>
    <a:hlink>
      <a:srgbClr val="00B8F5"/>
    </a:hlink>
    <a:folHlink>
      <a:srgbClr val="098E7E"/>
    </a:folHlink>
  </a:clrScheme>
  <a:fontScheme name="Custom 49">
    <a:majorFont>
      <a:latin typeface="KPMG Bold"/>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3.xml><?xml version="1.0" encoding="utf-8"?>
<a:themeOverride xmlns:a="http://schemas.openxmlformats.org/drawingml/2006/main">
  <a:clrScheme name="KPMG_MAR">
    <a:dk1>
      <a:srgbClr val="000000"/>
    </a:dk1>
    <a:lt1>
      <a:srgbClr val="FFFFFF"/>
    </a:lt1>
    <a:dk2>
      <a:srgbClr val="00338D"/>
    </a:dk2>
    <a:lt2>
      <a:srgbClr val="E5E5E5"/>
    </a:lt2>
    <a:accent1>
      <a:srgbClr val="1E49E2"/>
    </a:accent1>
    <a:accent2>
      <a:srgbClr val="00338D"/>
    </a:accent2>
    <a:accent3>
      <a:srgbClr val="0C233C"/>
    </a:accent3>
    <a:accent4>
      <a:srgbClr val="00B8F5"/>
    </a:accent4>
    <a:accent5>
      <a:srgbClr val="7213EA"/>
    </a:accent5>
    <a:accent6>
      <a:srgbClr val="FD349C"/>
    </a:accent6>
    <a:hlink>
      <a:srgbClr val="00B8F5"/>
    </a:hlink>
    <a:folHlink>
      <a:srgbClr val="098E7E"/>
    </a:folHlink>
  </a:clrScheme>
  <a:fontScheme name="Custom 49">
    <a:majorFont>
      <a:latin typeface="KPMG Bold"/>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4.xml><?xml version="1.0" encoding="utf-8"?>
<a:themeOverride xmlns:a="http://schemas.openxmlformats.org/drawingml/2006/main">
  <a:clrScheme name="KPMG_MAR">
    <a:dk1>
      <a:srgbClr val="000000"/>
    </a:dk1>
    <a:lt1>
      <a:srgbClr val="FFFFFF"/>
    </a:lt1>
    <a:dk2>
      <a:srgbClr val="00338D"/>
    </a:dk2>
    <a:lt2>
      <a:srgbClr val="E5E5E5"/>
    </a:lt2>
    <a:accent1>
      <a:srgbClr val="1E49E2"/>
    </a:accent1>
    <a:accent2>
      <a:srgbClr val="00338D"/>
    </a:accent2>
    <a:accent3>
      <a:srgbClr val="0C233C"/>
    </a:accent3>
    <a:accent4>
      <a:srgbClr val="00B8F5"/>
    </a:accent4>
    <a:accent5>
      <a:srgbClr val="7213EA"/>
    </a:accent5>
    <a:accent6>
      <a:srgbClr val="FD349C"/>
    </a:accent6>
    <a:hlink>
      <a:srgbClr val="00B8F5"/>
    </a:hlink>
    <a:folHlink>
      <a:srgbClr val="098E7E"/>
    </a:folHlink>
  </a:clrScheme>
  <a:fontScheme name="Custom 49">
    <a:majorFont>
      <a:latin typeface="KPMG Bold"/>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5.xml><?xml version="1.0" encoding="utf-8"?>
<a:themeOverride xmlns:a="http://schemas.openxmlformats.org/drawingml/2006/main">
  <a:clrScheme name="KPMG_MAR">
    <a:dk1>
      <a:srgbClr val="000000"/>
    </a:dk1>
    <a:lt1>
      <a:srgbClr val="FFFFFF"/>
    </a:lt1>
    <a:dk2>
      <a:srgbClr val="00338D"/>
    </a:dk2>
    <a:lt2>
      <a:srgbClr val="E5E5E5"/>
    </a:lt2>
    <a:accent1>
      <a:srgbClr val="1E49E2"/>
    </a:accent1>
    <a:accent2>
      <a:srgbClr val="00338D"/>
    </a:accent2>
    <a:accent3>
      <a:srgbClr val="0C233C"/>
    </a:accent3>
    <a:accent4>
      <a:srgbClr val="00B8F5"/>
    </a:accent4>
    <a:accent5>
      <a:srgbClr val="7213EA"/>
    </a:accent5>
    <a:accent6>
      <a:srgbClr val="FD349C"/>
    </a:accent6>
    <a:hlink>
      <a:srgbClr val="00B8F5"/>
    </a:hlink>
    <a:folHlink>
      <a:srgbClr val="098E7E"/>
    </a:folHlink>
  </a:clrScheme>
  <a:fontScheme name="Custom 49">
    <a:majorFont>
      <a:latin typeface="KPMG Bold"/>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6.xml><?xml version="1.0" encoding="utf-8"?>
<a:themeOverride xmlns:a="http://schemas.openxmlformats.org/drawingml/2006/main">
  <a:clrScheme name="KPMG_MAR">
    <a:dk1>
      <a:srgbClr val="000000"/>
    </a:dk1>
    <a:lt1>
      <a:srgbClr val="FFFFFF"/>
    </a:lt1>
    <a:dk2>
      <a:srgbClr val="00338D"/>
    </a:dk2>
    <a:lt2>
      <a:srgbClr val="E5E5E5"/>
    </a:lt2>
    <a:accent1>
      <a:srgbClr val="1E49E2"/>
    </a:accent1>
    <a:accent2>
      <a:srgbClr val="00338D"/>
    </a:accent2>
    <a:accent3>
      <a:srgbClr val="0C233C"/>
    </a:accent3>
    <a:accent4>
      <a:srgbClr val="00B8F5"/>
    </a:accent4>
    <a:accent5>
      <a:srgbClr val="7213EA"/>
    </a:accent5>
    <a:accent6>
      <a:srgbClr val="FD349C"/>
    </a:accent6>
    <a:hlink>
      <a:srgbClr val="00B8F5"/>
    </a:hlink>
    <a:folHlink>
      <a:srgbClr val="098E7E"/>
    </a:folHlink>
  </a:clrScheme>
  <a:fontScheme name="Custom 49">
    <a:majorFont>
      <a:latin typeface="KPMG Bold"/>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7.xml><?xml version="1.0" encoding="utf-8"?>
<a:themeOverride xmlns:a="http://schemas.openxmlformats.org/drawingml/2006/main">
  <a:clrScheme name="KPMG_MAR">
    <a:dk1>
      <a:srgbClr val="000000"/>
    </a:dk1>
    <a:lt1>
      <a:srgbClr val="FFFFFF"/>
    </a:lt1>
    <a:dk2>
      <a:srgbClr val="00338D"/>
    </a:dk2>
    <a:lt2>
      <a:srgbClr val="E5E5E5"/>
    </a:lt2>
    <a:accent1>
      <a:srgbClr val="1E49E2"/>
    </a:accent1>
    <a:accent2>
      <a:srgbClr val="00338D"/>
    </a:accent2>
    <a:accent3>
      <a:srgbClr val="0C233C"/>
    </a:accent3>
    <a:accent4>
      <a:srgbClr val="00B8F5"/>
    </a:accent4>
    <a:accent5>
      <a:srgbClr val="7213EA"/>
    </a:accent5>
    <a:accent6>
      <a:srgbClr val="FD349C"/>
    </a:accent6>
    <a:hlink>
      <a:srgbClr val="00B8F5"/>
    </a:hlink>
    <a:folHlink>
      <a:srgbClr val="098E7E"/>
    </a:folHlink>
  </a:clrScheme>
  <a:fontScheme name="Custom 49">
    <a:majorFont>
      <a:latin typeface="KPMG Bold"/>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8.xml><?xml version="1.0" encoding="utf-8"?>
<a:themeOverride xmlns:a="http://schemas.openxmlformats.org/drawingml/2006/main">
  <a:clrScheme name="KPMG_MAR">
    <a:dk1>
      <a:srgbClr val="000000"/>
    </a:dk1>
    <a:lt1>
      <a:srgbClr val="FFFFFF"/>
    </a:lt1>
    <a:dk2>
      <a:srgbClr val="00338D"/>
    </a:dk2>
    <a:lt2>
      <a:srgbClr val="E5E5E5"/>
    </a:lt2>
    <a:accent1>
      <a:srgbClr val="1E49E2"/>
    </a:accent1>
    <a:accent2>
      <a:srgbClr val="00338D"/>
    </a:accent2>
    <a:accent3>
      <a:srgbClr val="0C233C"/>
    </a:accent3>
    <a:accent4>
      <a:srgbClr val="00B8F5"/>
    </a:accent4>
    <a:accent5>
      <a:srgbClr val="7213EA"/>
    </a:accent5>
    <a:accent6>
      <a:srgbClr val="FD349C"/>
    </a:accent6>
    <a:hlink>
      <a:srgbClr val="00B8F5"/>
    </a:hlink>
    <a:folHlink>
      <a:srgbClr val="098E7E"/>
    </a:folHlink>
  </a:clrScheme>
  <a:fontScheme name="Custom 49">
    <a:majorFont>
      <a:latin typeface="KPMG Bold"/>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ppt/theme/themeOverride9.xml><?xml version="1.0" encoding="utf-8"?>
<a:themeOverride xmlns:a="http://schemas.openxmlformats.org/drawingml/2006/main">
  <a:clrScheme name="KPMG_MAR">
    <a:dk1>
      <a:srgbClr val="000000"/>
    </a:dk1>
    <a:lt1>
      <a:srgbClr val="FFFFFF"/>
    </a:lt1>
    <a:dk2>
      <a:srgbClr val="00338D"/>
    </a:dk2>
    <a:lt2>
      <a:srgbClr val="E5E5E5"/>
    </a:lt2>
    <a:accent1>
      <a:srgbClr val="1E49E2"/>
    </a:accent1>
    <a:accent2>
      <a:srgbClr val="00338D"/>
    </a:accent2>
    <a:accent3>
      <a:srgbClr val="0C233C"/>
    </a:accent3>
    <a:accent4>
      <a:srgbClr val="00B8F5"/>
    </a:accent4>
    <a:accent5>
      <a:srgbClr val="7213EA"/>
    </a:accent5>
    <a:accent6>
      <a:srgbClr val="FD349C"/>
    </a:accent6>
    <a:hlink>
      <a:srgbClr val="00B8F5"/>
    </a:hlink>
    <a:folHlink>
      <a:srgbClr val="098E7E"/>
    </a:folHlink>
  </a:clrScheme>
  <a:fontScheme name="Custom 49">
    <a:majorFont>
      <a:latin typeface="KPMG Bold"/>
      <a:ea typeface=""/>
      <a:cs typeface=""/>
    </a:majorFont>
    <a:minorFont>
      <a:latin typeface="Arial"/>
      <a:ea typeface=""/>
      <a:cs typeface=""/>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_activity xmlns="9a9cc007-90aa-46a7-ab21-cd2661bb9931"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A2BF51A65046D644B31BEAF3F9B0B5E8" ma:contentTypeVersion="15" ma:contentTypeDescription="Create a new document." ma:contentTypeScope="" ma:versionID="a24a1123e43a53d6365944648e659354">
  <xsd:schema xmlns:xsd="http://www.w3.org/2001/XMLSchema" xmlns:xs="http://www.w3.org/2001/XMLSchema" xmlns:p="http://schemas.microsoft.com/office/2006/metadata/properties" xmlns:ns3="9a9cc007-90aa-46a7-ab21-cd2661bb9931" xmlns:ns4="6bb282d4-a31b-48fd-a1f9-5fe85ae447f1" targetNamespace="http://schemas.microsoft.com/office/2006/metadata/properties" ma:root="true" ma:fieldsID="11a601dd0acb4af517862090fde256f9" ns3:_="" ns4:_="">
    <xsd:import namespace="9a9cc007-90aa-46a7-ab21-cd2661bb9931"/>
    <xsd:import namespace="6bb282d4-a31b-48fd-a1f9-5fe85ae447f1"/>
    <xsd:element name="properties">
      <xsd:complexType>
        <xsd:sequence>
          <xsd:element name="documentManagement">
            <xsd:complexType>
              <xsd:all>
                <xsd:element ref="ns3:MediaServiceDateTaken" minOccurs="0"/>
                <xsd:element ref="ns3:MediaServiceMetadata" minOccurs="0"/>
                <xsd:element ref="ns3:MediaServiceFastMetadata" minOccurs="0"/>
                <xsd:element ref="ns3:MediaServiceSearchProperties" minOccurs="0"/>
                <xsd:element ref="ns3:MediaServiceObjectDetectorVersions" minOccurs="0"/>
                <xsd:element ref="ns3:_activity" minOccurs="0"/>
                <xsd:element ref="ns4:SharedWithUsers" minOccurs="0"/>
                <xsd:element ref="ns4:SharedWithDetails" minOccurs="0"/>
                <xsd:element ref="ns4:SharingHintHash" minOccurs="0"/>
                <xsd:element ref="ns3:MediaServiceOCR" minOccurs="0"/>
                <xsd:element ref="ns3:MediaServiceGenerationTime" minOccurs="0"/>
                <xsd:element ref="ns3:MediaServiceEventHashCode" minOccurs="0"/>
                <xsd:element ref="ns3:MediaServiceLocation" minOccurs="0"/>
                <xsd:element ref="ns3:MediaServiceBillingMetadata" minOccurs="0"/>
                <xsd:element ref="ns3: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a9cc007-90aa-46a7-ab21-cd2661bb9931" elementFormDefault="qualified">
    <xsd:import namespace="http://schemas.microsoft.com/office/2006/documentManagement/types"/>
    <xsd:import namespace="http://schemas.microsoft.com/office/infopath/2007/PartnerControls"/>
    <xsd:element name="MediaServiceDateTaken" ma:index="8" nillable="true" ma:displayName="MediaServiceDateTaken" ma:hidden="true" ma:indexed="true" ma:internalName="MediaServiceDateTaken" ma:readOnly="true">
      <xsd:simpleType>
        <xsd:restriction base="dms:Text"/>
      </xsd:simpleType>
    </xsd:element>
    <xsd:element name="MediaServiceMetadata" ma:index="9" nillable="true" ma:displayName="MediaServiceMetadata" ma:hidden="true" ma:internalName="MediaServiceMetadata" ma:readOnly="true">
      <xsd:simpleType>
        <xsd:restriction base="dms:Note"/>
      </xsd:simpleType>
    </xsd:element>
    <xsd:element name="MediaServiceFastMetadata" ma:index="10" nillable="true" ma:displayName="MediaServiceFastMetadata" ma:hidden="true" ma:internalName="MediaServiceFastMetadata" ma:readOnly="true">
      <xsd:simpleType>
        <xsd:restriction base="dms:Note"/>
      </xsd:simpleType>
    </xsd:element>
    <xsd:element name="MediaServiceSearchProperties" ma:index="11" nillable="true" ma:displayName="MediaServiceSearchProperties" ma:hidden="true" ma:internalName="MediaServiceSearchProperties" ma:readOnly="true">
      <xsd:simpleType>
        <xsd:restriction base="dms:Note"/>
      </xsd:simpleType>
    </xsd:element>
    <xsd:element name="MediaServiceObjectDetectorVersions" ma:index="12" nillable="true" ma:displayName="MediaServiceObjectDetectorVersions" ma:hidden="true" ma:indexed="true" ma:internalName="MediaServiceObjectDetectorVersions" ma:readOnly="true">
      <xsd:simpleType>
        <xsd:restriction base="dms:Text"/>
      </xsd:simpleType>
    </xsd:element>
    <xsd:element name="_activity" ma:index="13" nillable="true" ma:displayName="_activity" ma:hidden="true" ma:internalName="_activity">
      <xsd:simpleType>
        <xsd:restriction base="dms:Note"/>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ServiceLocation" ma:index="20" nillable="true" ma:displayName="Location" ma:indexed="true" ma:internalName="MediaServiceLocation" ma:readOnly="true">
      <xsd:simpleType>
        <xsd:restriction base="dms:Text"/>
      </xsd:simpleType>
    </xsd:element>
    <xsd:element name="MediaServiceBillingMetadata" ma:index="21" nillable="true" ma:displayName="MediaServiceBillingMetadata" ma:hidden="true" ma:internalName="MediaServiceBillingMetadata" ma:readOnly="true">
      <xsd:simpleType>
        <xsd:restriction base="dms:Note"/>
      </xsd:simpleType>
    </xsd:element>
    <xsd:element name="MediaLengthInSeconds" ma:index="22"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6bb282d4-a31b-48fd-a1f9-5fe85ae447f1"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7532ECC-F94E-4CE0-B45C-39B1C5A2229F}">
  <ds:schemaRefs>
    <ds:schemaRef ds:uri="http://schemas.microsoft.com/office/2006/documentManagement/types"/>
    <ds:schemaRef ds:uri="9a9cc007-90aa-46a7-ab21-cd2661bb9931"/>
    <ds:schemaRef ds:uri="http://purl.org/dc/dcmitype/"/>
    <ds:schemaRef ds:uri="http://purl.org/dc/elements/1.1/"/>
    <ds:schemaRef ds:uri="6bb282d4-a31b-48fd-a1f9-5fe85ae447f1"/>
    <ds:schemaRef ds:uri="http://purl.org/dc/terms/"/>
    <ds:schemaRef ds:uri="http://schemas.microsoft.com/office/infopath/2007/PartnerControls"/>
    <ds:schemaRef ds:uri="http://schemas.openxmlformats.org/package/2006/metadata/core-properties"/>
    <ds:schemaRef ds:uri="http://schemas.microsoft.com/office/2006/metadata/properties"/>
    <ds:schemaRef ds:uri="http://www.w3.org/XML/1998/namespace"/>
  </ds:schemaRefs>
</ds:datastoreItem>
</file>

<file path=customXml/itemProps2.xml><?xml version="1.0" encoding="utf-8"?>
<ds:datastoreItem xmlns:ds="http://schemas.openxmlformats.org/officeDocument/2006/customXml" ds:itemID="{7B0561D1-259C-43F8-8FA4-F1CC1AAC6B1E}">
  <ds:schemaRefs>
    <ds:schemaRef ds:uri="6bb282d4-a31b-48fd-a1f9-5fe85ae447f1"/>
    <ds:schemaRef ds:uri="9a9cc007-90aa-46a7-ab21-cd2661bb993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07370AA0-BE9F-4FD7-8AF0-FDE9D146F7A1}">
  <ds:schemaRefs>
    <ds:schemaRef ds:uri="http://schemas.microsoft.com/sharepoint/v3/contenttype/forms"/>
  </ds:schemaRefs>
</ds:datastoreItem>
</file>

<file path=docMetadata/LabelInfo.xml><?xml version="1.0" encoding="utf-8"?>
<clbl:labelList xmlns:clbl="http://schemas.microsoft.com/office/2020/mipLabelMetadata">
  <clbl:label id="{95653b52-df9b-47d2-8549-8de78ac04e21}" enabled="1" method="Standard" siteId="{deff24bb-2089-4400-8c8e-f71e680378b2}" removed="0"/>
</clbl:labelList>
</file>

<file path=docProps/app.xml><?xml version="1.0" encoding="utf-8"?>
<Properties xmlns="http://schemas.openxmlformats.org/officeDocument/2006/extended-properties" xmlns:vt="http://schemas.openxmlformats.org/officeDocument/2006/docPropsVTypes">
  <Template/>
  <TotalTime>15</TotalTime>
  <Words>2358</Words>
  <Application>Microsoft Office PowerPoint</Application>
  <PresentationFormat>Widescreen</PresentationFormat>
  <Paragraphs>292</Paragraphs>
  <Slides>30</Slides>
  <Notes>9</Notes>
  <HiddenSlides>0</HiddenSlides>
  <MMClips>0</MMClips>
  <ScaleCrop>false</ScaleCrop>
  <HeadingPairs>
    <vt:vector size="6" baseType="variant">
      <vt:variant>
        <vt:lpstr>Fonts Used</vt:lpstr>
      </vt:variant>
      <vt:variant>
        <vt:i4>2</vt:i4>
      </vt:variant>
      <vt:variant>
        <vt:lpstr>Theme</vt:lpstr>
      </vt:variant>
      <vt:variant>
        <vt:i4>2</vt:i4>
      </vt:variant>
      <vt:variant>
        <vt:lpstr>Slide Titles</vt:lpstr>
      </vt:variant>
      <vt:variant>
        <vt:i4>30</vt:i4>
      </vt:variant>
    </vt:vector>
  </HeadingPairs>
  <TitlesOfParts>
    <vt:vector size="34" baseType="lpstr">
      <vt:lpstr>KPMG Bold</vt:lpstr>
      <vt:lpstr>Arial</vt:lpstr>
      <vt:lpstr>KPMG Widescreen [16:9] Feb 2022</vt:lpstr>
      <vt:lpstr>6_KPMG Widescreen [16:9] Feb 2022</vt:lpstr>
      <vt:lpstr>Meža un saistīto nozaru sociālekonomiskās ietekmes izvērtējums</vt:lpstr>
      <vt:lpstr>Projekta mērķis un tvērums</vt:lpstr>
      <vt:lpstr>Latvijas meža nozares vispārīgs apraksts</vt:lpstr>
      <vt:lpstr>Latvijas meža nozare 2024.g. radīja 2 184,4 milj. EUR tiešās bruto pievienotās vērtības, kas atbilst 5,4% no Latvijas kopējā IKP</vt:lpstr>
      <vt:lpstr>Vidzemes meža nozares tiešā bruto pievienotā vērtība 2024. gadā veidoja 22,4% jeb 489 milj. EUR no nozares tiešās pievienotās vērtības valsts līmenī</vt:lpstr>
      <vt:lpstr>Lielākais meža nozares tiešo darbvietu īpatsvars no reģiona kopējā darbvietu skaita ir Vidzemes statistiskajā reģionā</vt:lpstr>
      <vt:lpstr>Meža nozares tiešo aizņemto darbvietu skaits un īpatsvars 2024. gadā</vt:lpstr>
      <vt:lpstr>Meža nozare Latvijas 2024.g. valsts budžetā kopā samaksāja 552,7 milj. EUR tiešo nodokļu jeb 3,7% no kopbudžeta ieņēmumu kopsummas</vt:lpstr>
      <vt:lpstr>Meža un saistīto nozaru sociālekonomiskās ietekmes vērtējums</vt:lpstr>
      <vt:lpstr>2024. gadā meža nozare radīja 3 600,5 milj. EUR tiešās, netiešās un saistītās bruto pievienotās vērtības Latvijā  – 8,9% no valsts IKP</vt:lpstr>
      <vt:lpstr>Meža nozares tiešā, netiešā un saistītā bruto pievienotā vērtība Vidzemē veido 21,8% no reģiona kopējā rādītāja – augstākais īpatsvars Latvijā</vt:lpstr>
      <vt:lpstr>Meža nozare ir būtisks darba devējs Latvijas iedzīvotājiem, 2024. gadā kopā nodrošinot 74,4 tūkst. darbvietas Latvijā (8,4% no visām valsts darbvietām)</vt:lpstr>
      <vt:lpstr>Meža nozare sekmē iedzīvotāju labklājību reģionos, mazinot depopulācijas riskus un veicinot iedzīvotāju palikšanu reģionos un lauku teritorijās</vt:lpstr>
      <vt:lpstr>Meža nozares kopējā valsts budžetā iemaksāto nodokļu ietekme 2024. gadā bija 1 162,1 milj. EUR jeb 7,8% no kopbudžeta ieņēmumu kopsummas</vt:lpstr>
      <vt:lpstr>Meža un saistīto nozaru sociālekonomiskā devuma izmaiņas dažādos mežizstrādes apjomu scenārijos</vt:lpstr>
      <vt:lpstr>Mežizstrādes apjomu bāzes scenārijs balstīts vēsturiskajos datos</vt:lpstr>
      <vt:lpstr>Mežizstrādes apjomu izmaiņu scenāriji: samazinājuma scenārijs</vt:lpstr>
      <vt:lpstr>Mežizstrādes apjomu izmaiņu scenāriji: kritiskā samazinājuma scenārijs</vt:lpstr>
      <vt:lpstr>Mežizstrādes apjomu izmaiņu scenāriji: pieauguma scenārijs</vt:lpstr>
      <vt:lpstr>Nozares pievienotās vērtības īpatsvars valsts IKP būtu 8,0% bāzes, 7,4% samazinājuma, 5,0% kritiskā samazinājuma un 8,8% pieauguma scenārijā</vt:lpstr>
      <vt:lpstr>Mežizstrādes apjomu -15% un +20% izmaiņas visbūtiskāk ietekmē meža nozares radīto bruto pievienoto vērtību reģionos ārpus Rīgas</vt:lpstr>
      <vt:lpstr>Nozares īpatsvars no valsts darbvietām būtu 7,7% bāzes, 7,2% samazinājuma, 4,8% kritiskā samazinājuma un 8,4% pieauguma scenārijā</vt:lpstr>
      <vt:lpstr>-30% līdz +20% izmaiņu mežizstrādes apjomos rezultātā reģioni ārpus Rīgas kopā zaudētu līdz 16,2 tūkst. darbvietu vai iegūtu līdz 4,5 tūkst. darbvietu</vt:lpstr>
      <vt:lpstr>Pie -30% mežizstrādes apjomu samazinājuma valsts zaudētu 406,9 milj. EUR nodokļu ieņēmumos gadā salīdzinājumā ar bāzes scenāriju</vt:lpstr>
      <vt:lpstr>1 milj. m3 izmaiņas mežizstrādes apjomos rada 126,2 milj. EUR bruto pievienotās vērtības, 2,3 tūkst. darbvietu un 32,6 milj. EUR nodokļu ieguvumu vai zaudējumu</vt:lpstr>
      <vt:lpstr>Secinājumi un rekomendācijas</vt:lpstr>
      <vt:lpstr>Secinājumi – apkopojums (1 no 2)</vt:lpstr>
      <vt:lpstr>Secinājumi – apkopojums (2 no 2)</vt:lpstr>
      <vt:lpstr>Rekomendācijas – apkopojums</vt:lpstr>
      <vt:lpstr>PowerPoint Presentation</vt:lpstr>
    </vt:vector>
  </TitlesOfParts>
  <Company>KPMG</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KPMG</dc:creator>
  <cp:lastModifiedBy>Saulitis, Oskars</cp:lastModifiedBy>
  <cp:revision>3</cp:revision>
  <dcterms:created xsi:type="dcterms:W3CDTF">2025-11-16T14:34:50Z</dcterms:created>
  <dcterms:modified xsi:type="dcterms:W3CDTF">2026-10-14T06:36:14Z</dcterms:modified>
  <cp:category>KPMG Public</cp:category>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0x010100A2BF51A65046D644B31BEAF3F9B0B5E8</vt:lpwstr>
  </property>
</Properties>
</file>