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63" r:id="rId2"/>
    <p:sldId id="256" r:id="rId3"/>
    <p:sldId id="257" r:id="rId4"/>
    <p:sldId id="262" r:id="rId5"/>
    <p:sldId id="259" r:id="rId6"/>
    <p:sldId id="260" r:id="rId7"/>
    <p:sldId id="261" r:id="rId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4" autoAdjust="0"/>
    <p:restoredTop sz="94610"/>
  </p:normalViewPr>
  <p:slideViewPr>
    <p:cSldViewPr snapToGrid="0" snapToObjects="1">
      <p:cViewPr>
        <p:scale>
          <a:sx n="80" d="100"/>
          <a:sy n="80" d="100"/>
        </p:scale>
        <p:origin x="288" y="2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aps Klauss" userId="aaac52df771a7027" providerId="LiveId" clId="{14711379-B7EA-4AF0-ACFD-22A9749BC4D1}"/>
    <pc:docChg chg="custSel modSld">
      <pc:chgData name="Kristaps Klauss" userId="aaac52df771a7027" providerId="LiveId" clId="{14711379-B7EA-4AF0-ACFD-22A9749BC4D1}" dt="2026-10-13T15:19:31.984" v="2" actId="1076"/>
      <pc:docMkLst>
        <pc:docMk/>
      </pc:docMkLst>
      <pc:sldChg chg="addSp delSp mod">
        <pc:chgData name="Kristaps Klauss" userId="aaac52df771a7027" providerId="LiveId" clId="{14711379-B7EA-4AF0-ACFD-22A9749BC4D1}" dt="2026-10-13T15:19:06.103" v="1" actId="22"/>
        <pc:sldMkLst>
          <pc:docMk/>
          <pc:sldMk cId="244217631" sldId="262"/>
        </pc:sldMkLst>
        <pc:picChg chg="del">
          <ac:chgData name="Kristaps Klauss" userId="aaac52df771a7027" providerId="LiveId" clId="{14711379-B7EA-4AF0-ACFD-22A9749BC4D1}" dt="2026-10-13T15:18:50.658" v="0" actId="478"/>
          <ac:picMkLst>
            <pc:docMk/>
            <pc:sldMk cId="244217631" sldId="262"/>
            <ac:picMk id="3" creationId="{5FC1954F-A821-86C3-70CB-8244DAFD84B6}"/>
          </ac:picMkLst>
        </pc:picChg>
        <pc:picChg chg="add">
          <ac:chgData name="Kristaps Klauss" userId="aaac52df771a7027" providerId="LiveId" clId="{14711379-B7EA-4AF0-ACFD-22A9749BC4D1}" dt="2026-10-13T15:19:06.103" v="1" actId="22"/>
          <ac:picMkLst>
            <pc:docMk/>
            <pc:sldMk cId="244217631" sldId="262"/>
            <ac:picMk id="5" creationId="{FBCE513B-61CF-C093-3F81-7B910C407C77}"/>
          </ac:picMkLst>
        </pc:picChg>
      </pc:sldChg>
      <pc:sldChg chg="modSp mod">
        <pc:chgData name="Kristaps Klauss" userId="aaac52df771a7027" providerId="LiveId" clId="{14711379-B7EA-4AF0-ACFD-22A9749BC4D1}" dt="2026-10-13T15:19:31.984" v="2" actId="1076"/>
        <pc:sldMkLst>
          <pc:docMk/>
          <pc:sldMk cId="1339585201" sldId="263"/>
        </pc:sldMkLst>
        <pc:spChg chg="mod">
          <ac:chgData name="Kristaps Klauss" userId="aaac52df771a7027" providerId="LiveId" clId="{14711379-B7EA-4AF0-ACFD-22A9749BC4D1}" dt="2026-10-13T15:19:31.984" v="2" actId="1076"/>
          <ac:spMkLst>
            <pc:docMk/>
            <pc:sldMk cId="1339585201" sldId="263"/>
            <ac:spMk id="3" creationId="{884404C7-170C-1BAA-319E-01BA3B4133A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0332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199FBC28-925B-4ABD-AE80-5439E5A05E11}" type="slidenum">
              <a:rPr lang="lv-LV" smtClean="0"/>
              <a:t>1</a:t>
            </a:fld>
            <a:endParaRPr lang="lv-LV"/>
          </a:p>
        </p:txBody>
      </p:sp>
    </p:spTree>
    <p:extLst>
      <p:ext uri="{BB962C8B-B14F-4D97-AF65-F5344CB8AC3E}">
        <p14:creationId xmlns:p14="http://schemas.microsoft.com/office/powerpoint/2010/main" val="450689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Aptuvenais laiks: 1–1,5 min.
Sākumā paskaidrot, ka netaisām bioekonomikas definīciju katalogu. Nozarei bioekonomika ir interesanta tieši tur, kur tirgus pieņem lēmumu par resursa izmantošanu. Koksnei ir vēsturiskas priekšrocības, bet daļā tirgu parādās jauni konkurenti, citur atveras jaunas nišas. Uzdodam jautājumu: ja no viena koka iespējams saražot ļoti dažādus produktus, kas noteiks, kurā virzienā tas aizies? Atbilde ne vienmēr ir tehnoloģija. Bieži vien atbilde ir cena un pieprasījums. Īsi piesakām trīs arēnas: būvniecība, ķīmija, enerģētika. Pāreja: vispirms paskatīsimies, kur šodien no meža iegūtā apaļkoksne nonāk.</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Aptuvenais laiks: 2 min.
Šeit apzināti salīdzinām vienu un to pašu produktu grupu — apaļkoksni, nevis kopējo koksnes masu gala izmantošanā. FAO 2024. gadam rāda pasaulē ap 1,956 miljardiem m³ rūpnieciskās apaļkoksnes un 1,949 miljardiem m³ kurināmās koksnes: praktiski puse uz pusi. Eurostat ES par 2022. gadu raksta 76% rūpnieciskā apaļkoksne un 24% kurināmā koksne. Uzsvērt: rūpnieciskā nav tas pats, kas būvniecībai — tā ietver arī celulozes rūpniecību. Un zāģbaļķis nezaudē 100% masas dēlī: atlikumi un šķelda aiziet tālāk. Tādēļ grafiks NAV gala produktu bilance. Tomēr tas ir labs atspēriena punkts kvalitātei: no zāģbaļķa iespējamas augstvērtīgas konstrukcijas, savukārt zemākas kvalitātes sortimentiem tirgus ir citāds. Pāreja uz būvniecību.
Avoti: https://www.fao.org/forestry/statistics/data/ ; https://ec.europa.eu/eurostat/statistics-explained/SEPDF/cache/52477.pdf</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Aptuvenais laiks: 3 min.
Metafora: aizvakardienas saule izauga senos augos, kuru organiskā viela ģeoloģiskajos procesos pārtapa oglēs, naftā un gāzē. Vakardienas saule izaudzēja mūsu mežus, šodienas saule un vējš dod elektrību bez kurināmā. Tās nav vienas un tās pašas lietas, bet tās konkurē par pakalpojumu, ko pērk patērētājs: siltumu un enerģiju. ES 2022. gada cietās biomasas patēriņš pēc sektoriem: 47% pašapkure ēkās un mājsaimniecībās (ne tikai mājsaimniecībās); 22% rūpnieciskā izmantošana (liela daļa papīrrūpniecības melnais atsārms); 25% siltumapgādes un koģenerācijas stacijas, kas dod gan siltumu, gan elektrību; 6% tikai elektroenerģijas ražotnēs. 6% nenozīmē, ka ar koksni radītā elektrība ir tikai 6%, jo koģenerācijā arī iegūst elektrību. Šeit pierakstīti cietās biomasas enerģijas plūsmu apjomi, nevis vienīgi mežā iegūta apaļkoksne. Kur rodas konkurence? Ja lētā elektrība ar siltumsūkni spēj dot vairākas siltuma vienības no vienas elektrības vienības, kurināmajai koksnei noteiktos apkures segmentos ir grūtāk konkurēt. Centralizētajā siltumapgādē lieto lielos siltumsūkņus un siltuma akumulāciju. Rūpnieciskā augstas temperatūras siltumā aizstāšana ne vienmēr ir tik ātra vai lēta. Pāreja uz ķīmiju: ja enerģētika zaudē daļu pieprasījuma, vai ķīmija spēs to ekonomiski pārņemt?
Avoti: https://doi.org/10.1111/gcbb.70035 ; https://joint-research-centre.ec.europa.eu/what-we-do/policy-spotlights/jrc-science-energy-resilience_en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Aptuvenais laiks: 3 min.
Šeit atgriežamies pie aizvakardienas un vakardienas saules. Fosilās izejvielas ir ķīmiskā oglekļa avots, kas dabā radies un pārveidots ļoti ilgā laikā. Koksne arī ir oglekļa un ķīmisko komponentu avots: no celulozes un hemicelulozes var iegūt cukurus un šķiedras, no lignīna – aromātiskas molekulas un citas produktu grupas. Tehnoloģiski daudzi tradicionāli fosilās ķīmijas pielietojumi var iegūt biobāzētus aizstājējus, bet tas vēl nenozīmē, ka pilnīgi jebkurš produkts ir uzreiz ekonomiski vai ilgtspējīgi aizstājams. Kā spilgtu piemēru īsi var pieminēt Fibenol SWEETWOODS Igaunijā: no lapkoku biomasas iegūst lignīnu un cukurus, tos testē sveķiem, materiāliem un citām ķīmijas precēm. Svarīgākais arguments: izejvielu sadalīt un pārveidot maksā. Vajadzīga siltumenerģija, elektroenerģija, fermenti vai citas reaģentu sistēmas, rūpnīca, apgrozāmais kapitāls, tirgus mērogs. Jāuzsver, ka arī naftas ieguve un pārstrāde maksā daudz; metafora NENOZĪMĒ, ka fosilās izejvielas ekonomiski maksātu nulli. Tā tikai uzsver, ka bioķīmijas oglekļa struktūru pārveidei vajadzīgais darbs jāveic mūsu rūpnīcās. Var konfrontēt: ja tirgus par iegūto produktu nemaksā pietiekami, neviena tehnoloģiskā iespēja pati par sevi tirgu neizveido. Pāreja uz noslēgumu: ko darīt ar sortimentiem, kuri no meža nāk neizbēgami?
Avoti: https://doi.org/10.1002/bbb.2575 ; https://cordis.europa.eu/project/id/792061/reporting ; https://www.cbe.europa.eu/achievements/estonian-pilot-global-biomaterials-platform-fibenol-builds-sweetwoods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Aptuvenais laiks: 2,5 min.
Noslēgumu sākt ar mežsaimniekam pašsaprotamu, bet publiskās diskusijās dažkārt pazūdošu faktu: mežā nevar pasūtīt tikai zāģbaļķus. Ir papīrmalka, krūmi, galotnes, bojāta koksne, zāģētavu atlikumi un mizas; dažiem no tiem labākais pielietojums var būt atstāt mežā bioloģiskajām funkcijām, bet ekonomiski nozīmīgai daļai vajag tirgu. Vēlams neveidot iezīmi, ka viss līdz pēdējai skaidai obligāti jāizved no meža. Ja lēta atjaunīgā elektrība un siltumsūkņi ilgtermiņā atņem daļu kurināmās koksnes pieprasījuma, esošajā mežsaimniecības modelī mainās naudas plūsma. Materiālu un ķīmijas tirgi varētu pārņemt daļu sortimentu, bet to izšķirs pārstrādes cena, enerģija, regulējums, infrastruktūra un pircēji. Norunāt gala frāzi apzināti un bez pārspīlējuma: “Koksnei ir nākotne. Bet ne visur, kur to tehniski var izmantot, to būs ekonomiski izdevīgi darīt.” Pēc pauzes jautājums auditorijai: ja apkure elektrificējas, kur būs nākamais tirgus zemākas kvalitātes koksnei? Tā nav pesimistiska prognoze, bet diskusijas uzdevums šai konferencei.</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625C2-5ED0-2611-B816-473C89ECD4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a:extLst>
              <a:ext uri="{FF2B5EF4-FFF2-40B4-BE49-F238E27FC236}">
                <a16:creationId xmlns:a16="http://schemas.microsoft.com/office/drawing/2014/main" id="{CE7CF709-DBC4-5DCD-D09C-B74F5EF895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a:extLst>
              <a:ext uri="{FF2B5EF4-FFF2-40B4-BE49-F238E27FC236}">
                <a16:creationId xmlns:a16="http://schemas.microsoft.com/office/drawing/2014/main" id="{55E13F78-83D2-A44C-C86A-FF796F5023E2}"/>
              </a:ext>
            </a:extLst>
          </p:cNvPr>
          <p:cNvSpPr>
            <a:spLocks noGrp="1"/>
          </p:cNvSpPr>
          <p:nvPr>
            <p:ph type="dt" sz="half" idx="10"/>
          </p:nvPr>
        </p:nvSpPr>
        <p:spPr/>
        <p:txBody>
          <a:bodyPr/>
          <a:lstStyle/>
          <a:p>
            <a:fld id="{3190D852-E9FF-493F-B15E-293D79F34F03}" type="datetimeFigureOut">
              <a:rPr lang="lv-LV" smtClean="0"/>
              <a:t>13.10.2026</a:t>
            </a:fld>
            <a:endParaRPr lang="lv-LV"/>
          </a:p>
        </p:txBody>
      </p:sp>
      <p:sp>
        <p:nvSpPr>
          <p:cNvPr id="5" name="Footer Placeholder 4">
            <a:extLst>
              <a:ext uri="{FF2B5EF4-FFF2-40B4-BE49-F238E27FC236}">
                <a16:creationId xmlns:a16="http://schemas.microsoft.com/office/drawing/2014/main" id="{B8A48AEC-DD13-5EF5-682F-94CC9DC9BC31}"/>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39184512-25CC-FF0A-8BA5-848A0C1F9340}"/>
              </a:ext>
            </a:extLst>
          </p:cNvPr>
          <p:cNvSpPr>
            <a:spLocks noGrp="1"/>
          </p:cNvSpPr>
          <p:nvPr>
            <p:ph type="sldNum" sz="quarter" idx="12"/>
          </p:nvPr>
        </p:nvSpPr>
        <p:spPr/>
        <p:txBody>
          <a:bodyPr/>
          <a:lstStyle/>
          <a:p>
            <a:fld id="{1FE8012B-34DF-435D-9BCE-A41C4D4FE826}" type="slidenum">
              <a:rPr lang="lv-LV" smtClean="0"/>
              <a:t>‹#›</a:t>
            </a:fld>
            <a:endParaRPr lang="lv-LV"/>
          </a:p>
        </p:txBody>
      </p:sp>
    </p:spTree>
    <p:extLst>
      <p:ext uri="{BB962C8B-B14F-4D97-AF65-F5344CB8AC3E}">
        <p14:creationId xmlns:p14="http://schemas.microsoft.com/office/powerpoint/2010/main" val="25967286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D311570-5CDA-DF0D-9BB0-F404D3B5EB67}"/>
              </a:ext>
            </a:extLst>
          </p:cNvPr>
          <p:cNvSpPr>
            <a:spLocks noGrp="1"/>
          </p:cNvSpPr>
          <p:nvPr>
            <p:ph type="ctrTitle"/>
          </p:nvPr>
        </p:nvSpPr>
        <p:spPr>
          <a:xfrm>
            <a:off x="7119439" y="3775035"/>
            <a:ext cx="5227318" cy="2393723"/>
          </a:xfrm>
        </p:spPr>
        <p:txBody>
          <a:bodyPr>
            <a:noAutofit/>
          </a:bodyPr>
          <a:lstStyle/>
          <a:p>
            <a:pPr algn="l"/>
            <a:r>
              <a:rPr lang="lv-LV" sz="2800" dirty="0"/>
              <a:t>Latvijas Kokrūpniecības federācija</a:t>
            </a:r>
            <a:br>
              <a:rPr lang="lv-LV" sz="2800" dirty="0"/>
            </a:br>
            <a:r>
              <a:rPr lang="lv-LV" sz="2000" dirty="0"/>
              <a:t>viceprezidents Kristaps Klauss</a:t>
            </a:r>
            <a:endParaRPr lang="lv-LV" sz="2800" dirty="0"/>
          </a:p>
        </p:txBody>
      </p:sp>
      <p:pic>
        <p:nvPicPr>
          <p:cNvPr id="5" name="Attēls 4">
            <a:extLst>
              <a:ext uri="{FF2B5EF4-FFF2-40B4-BE49-F238E27FC236}">
                <a16:creationId xmlns:a16="http://schemas.microsoft.com/office/drawing/2014/main" id="{04E8F685-8BB4-BF09-1BDC-DDB0D5164B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250" y="0"/>
            <a:ext cx="5722350" cy="6858000"/>
          </a:xfrm>
          <a:prstGeom prst="rect">
            <a:avLst/>
          </a:prstGeom>
        </p:spPr>
      </p:pic>
      <p:sp>
        <p:nvSpPr>
          <p:cNvPr id="3" name="Title 1">
            <a:extLst>
              <a:ext uri="{FF2B5EF4-FFF2-40B4-BE49-F238E27FC236}">
                <a16:creationId xmlns:a16="http://schemas.microsoft.com/office/drawing/2014/main" id="{884404C7-170C-1BAA-319E-01BA3B4133AC}"/>
              </a:ext>
            </a:extLst>
          </p:cNvPr>
          <p:cNvSpPr txBox="1">
            <a:spLocks/>
          </p:cNvSpPr>
          <p:nvPr/>
        </p:nvSpPr>
        <p:spPr>
          <a:xfrm>
            <a:off x="4280280" y="1685955"/>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v-LV" sz="4400" dirty="0" err="1"/>
              <a:t>Bioekonomika</a:t>
            </a:r>
            <a:r>
              <a:rPr lang="lv-LV" sz="4400" dirty="0"/>
              <a:t> šodien un rīt</a:t>
            </a:r>
          </a:p>
        </p:txBody>
      </p:sp>
    </p:spTree>
    <p:extLst>
      <p:ext uri="{BB962C8B-B14F-4D97-AF65-F5344CB8AC3E}">
        <p14:creationId xmlns:p14="http://schemas.microsoft.com/office/powerpoint/2010/main" val="1339585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bg>
      <p:bgPr>
        <a:solidFill>
          <a:srgbClr val="07382F"/>
        </a:solidFill>
        <a:effectLst/>
      </p:bgPr>
    </p:bg>
    <p:spTree>
      <p:nvGrpSpPr>
        <p:cNvPr id="1" name=""/>
        <p:cNvGrpSpPr/>
        <p:nvPr/>
      </p:nvGrpSpPr>
      <p:grpSpPr>
        <a:xfrm>
          <a:off x="0" y="0"/>
          <a:ext cx="0" cy="0"/>
          <a:chOff x="0" y="0"/>
          <a:chExt cx="0" cy="0"/>
        </a:xfrm>
      </p:grpSpPr>
      <p:sp>
        <p:nvSpPr>
          <p:cNvPr id="2" name="Text 0"/>
          <p:cNvSpPr/>
          <p:nvPr/>
        </p:nvSpPr>
        <p:spPr>
          <a:xfrm>
            <a:off x="667512" y="256032"/>
            <a:ext cx="9144000" cy="210312"/>
          </a:xfrm>
          <a:prstGeom prst="rect">
            <a:avLst/>
          </a:prstGeom>
          <a:noFill/>
          <a:ln/>
        </p:spPr>
        <p:txBody>
          <a:bodyPr wrap="square" lIns="0" tIns="0" rIns="0" bIns="0" rtlCol="0" anchor="ctr">
            <a:normAutofit/>
          </a:bodyPr>
          <a:lstStyle/>
          <a:p>
            <a:pPr marL="0" indent="0">
              <a:buNone/>
            </a:pPr>
            <a:r>
              <a:rPr lang="en-US" sz="900" b="1" kern="0" spc="225" dirty="0">
                <a:solidFill>
                  <a:srgbClr val="D6F56C"/>
                </a:solidFill>
                <a:latin typeface="Aptos" pitchFamily="34" charset="0"/>
                <a:ea typeface="Aptos" pitchFamily="34" charset="-122"/>
                <a:cs typeface="Aptos" pitchFamily="34" charset="-120"/>
              </a:rPr>
              <a:t>NE TIKAI PRODUKTI — ARĪ KONKURENCE</a:t>
            </a:r>
            <a:endParaRPr lang="en-US" sz="900" dirty="0"/>
          </a:p>
        </p:txBody>
      </p:sp>
      <p:sp>
        <p:nvSpPr>
          <p:cNvPr id="3" name="Shape 1"/>
          <p:cNvSpPr/>
          <p:nvPr/>
        </p:nvSpPr>
        <p:spPr>
          <a:xfrm>
            <a:off x="667512" y="6547104"/>
            <a:ext cx="10872216" cy="0"/>
          </a:xfrm>
          <a:prstGeom prst="line">
            <a:avLst/>
          </a:prstGeom>
          <a:noFill/>
          <a:ln w="7620">
            <a:solidFill>
              <a:srgbClr val="377160"/>
            </a:solidFill>
            <a:prstDash val="solid"/>
          </a:ln>
        </p:spPr>
        <p:txBody>
          <a:bodyPr/>
          <a:lstStyle/>
          <a:p>
            <a:endParaRPr lang="lv-LV"/>
          </a:p>
        </p:txBody>
      </p:sp>
      <p:sp>
        <p:nvSpPr>
          <p:cNvPr id="4" name="Text 2"/>
          <p:cNvSpPr/>
          <p:nvPr/>
        </p:nvSpPr>
        <p:spPr>
          <a:xfrm>
            <a:off x="11137392" y="6565392"/>
            <a:ext cx="420624" cy="182880"/>
          </a:xfrm>
          <a:prstGeom prst="rect">
            <a:avLst/>
          </a:prstGeom>
          <a:noFill/>
          <a:ln/>
        </p:spPr>
        <p:txBody>
          <a:bodyPr wrap="square" lIns="0" tIns="0" rIns="0" bIns="0" rtlCol="0" anchor="ctr">
            <a:normAutofit/>
          </a:bodyPr>
          <a:lstStyle/>
          <a:p>
            <a:pPr marL="0" indent="0" algn="r">
              <a:buNone/>
            </a:pPr>
            <a:r>
              <a:rPr lang="en-US" sz="900" dirty="0">
                <a:solidFill>
                  <a:srgbClr val="BFCFC6"/>
                </a:solidFill>
                <a:latin typeface="Aptos" pitchFamily="34" charset="0"/>
                <a:ea typeface="Aptos" pitchFamily="34" charset="-122"/>
                <a:cs typeface="Aptos" pitchFamily="34" charset="-120"/>
              </a:rPr>
              <a:t>01</a:t>
            </a:r>
            <a:endParaRPr lang="en-US" sz="900" dirty="0"/>
          </a:p>
        </p:txBody>
      </p:sp>
      <p:sp>
        <p:nvSpPr>
          <p:cNvPr id="5" name="Text 3"/>
          <p:cNvSpPr/>
          <p:nvPr/>
        </p:nvSpPr>
        <p:spPr>
          <a:xfrm>
            <a:off x="704088" y="987552"/>
            <a:ext cx="7680960" cy="1261872"/>
          </a:xfrm>
          <a:prstGeom prst="rect">
            <a:avLst/>
          </a:prstGeom>
          <a:noFill/>
          <a:ln/>
        </p:spPr>
        <p:txBody>
          <a:bodyPr wrap="square" lIns="0" tIns="0" rIns="0" bIns="0" rtlCol="0" anchor="ctr">
            <a:normAutofit/>
          </a:bodyPr>
          <a:lstStyle/>
          <a:p>
            <a:pPr marL="0" indent="0">
              <a:buNone/>
            </a:pPr>
            <a:r>
              <a:rPr lang="en-US" sz="3700" b="1" dirty="0">
                <a:solidFill>
                  <a:srgbClr val="FFFFFF"/>
                </a:solidFill>
                <a:latin typeface="Aptos" pitchFamily="34" charset="0"/>
                <a:ea typeface="Aptos" pitchFamily="34" charset="-122"/>
                <a:cs typeface="Aptos" pitchFamily="34" charset="-120"/>
              </a:rPr>
              <a:t>Koks — sena izejviela</a:t>
            </a:r>
            <a:endParaRPr lang="en-US" sz="3700" dirty="0"/>
          </a:p>
          <a:p>
            <a:pPr marL="0" indent="0">
              <a:buNone/>
            </a:pPr>
            <a:r>
              <a:rPr lang="en-US" sz="3700" b="1" dirty="0">
                <a:solidFill>
                  <a:srgbClr val="FFFFFF"/>
                </a:solidFill>
                <a:latin typeface="Aptos" pitchFamily="34" charset="0"/>
                <a:ea typeface="Aptos" pitchFamily="34" charset="-122"/>
                <a:cs typeface="Aptos" pitchFamily="34" charset="-120"/>
              </a:rPr>
              <a:t>jaunā ekonomikā.</a:t>
            </a:r>
            <a:endParaRPr lang="en-US" sz="3700" dirty="0"/>
          </a:p>
        </p:txBody>
      </p:sp>
      <p:sp>
        <p:nvSpPr>
          <p:cNvPr id="7" name="Shape 5"/>
          <p:cNvSpPr/>
          <p:nvPr/>
        </p:nvSpPr>
        <p:spPr>
          <a:xfrm>
            <a:off x="9299448" y="850392"/>
            <a:ext cx="1965960" cy="1965960"/>
          </a:xfrm>
          <a:prstGeom prst="ellipse">
            <a:avLst/>
          </a:prstGeom>
          <a:solidFill>
            <a:srgbClr val="84BDA4">
              <a:alpha val="0"/>
            </a:srgbClr>
          </a:solidFill>
          <a:ln w="19050">
            <a:solidFill>
              <a:srgbClr val="84BDA4"/>
            </a:solidFill>
            <a:prstDash val="solid"/>
          </a:ln>
        </p:spPr>
        <p:txBody>
          <a:bodyPr/>
          <a:lstStyle/>
          <a:p>
            <a:endParaRPr lang="lv-LV"/>
          </a:p>
        </p:txBody>
      </p:sp>
      <p:sp>
        <p:nvSpPr>
          <p:cNvPr id="8" name="Shape 6"/>
          <p:cNvSpPr/>
          <p:nvPr/>
        </p:nvSpPr>
        <p:spPr>
          <a:xfrm>
            <a:off x="9358884" y="909828"/>
            <a:ext cx="1847088" cy="1847088"/>
          </a:xfrm>
          <a:prstGeom prst="ellipse">
            <a:avLst/>
          </a:prstGeom>
          <a:solidFill>
            <a:srgbClr val="D6F56C">
              <a:alpha val="0"/>
            </a:srgbClr>
          </a:solidFill>
          <a:ln w="19050">
            <a:solidFill>
              <a:srgbClr val="D6F56C"/>
            </a:solidFill>
            <a:prstDash val="solid"/>
          </a:ln>
        </p:spPr>
        <p:txBody>
          <a:bodyPr/>
          <a:lstStyle/>
          <a:p>
            <a:endParaRPr lang="lv-LV"/>
          </a:p>
        </p:txBody>
      </p:sp>
      <p:sp>
        <p:nvSpPr>
          <p:cNvPr id="9" name="Shape 7"/>
          <p:cNvSpPr/>
          <p:nvPr/>
        </p:nvSpPr>
        <p:spPr>
          <a:xfrm>
            <a:off x="9418320" y="969264"/>
            <a:ext cx="1728216" cy="1728216"/>
          </a:xfrm>
          <a:prstGeom prst="ellipse">
            <a:avLst/>
          </a:prstGeom>
          <a:solidFill>
            <a:srgbClr val="84BDA4">
              <a:alpha val="0"/>
            </a:srgbClr>
          </a:solidFill>
          <a:ln w="19050">
            <a:solidFill>
              <a:srgbClr val="84BDA4"/>
            </a:solidFill>
            <a:prstDash val="solid"/>
          </a:ln>
        </p:spPr>
        <p:txBody>
          <a:bodyPr/>
          <a:lstStyle/>
          <a:p>
            <a:endParaRPr lang="lv-LV"/>
          </a:p>
        </p:txBody>
      </p:sp>
      <p:sp>
        <p:nvSpPr>
          <p:cNvPr id="10" name="Shape 8"/>
          <p:cNvSpPr/>
          <p:nvPr/>
        </p:nvSpPr>
        <p:spPr>
          <a:xfrm>
            <a:off x="9477756" y="1028700"/>
            <a:ext cx="1609344" cy="1609344"/>
          </a:xfrm>
          <a:prstGeom prst="ellipse">
            <a:avLst/>
          </a:prstGeom>
          <a:solidFill>
            <a:srgbClr val="D6F56C">
              <a:alpha val="0"/>
            </a:srgbClr>
          </a:solidFill>
          <a:ln w="19050">
            <a:solidFill>
              <a:srgbClr val="D6F56C"/>
            </a:solidFill>
            <a:prstDash val="solid"/>
          </a:ln>
        </p:spPr>
        <p:txBody>
          <a:bodyPr/>
          <a:lstStyle/>
          <a:p>
            <a:endParaRPr lang="lv-LV"/>
          </a:p>
        </p:txBody>
      </p:sp>
      <p:sp>
        <p:nvSpPr>
          <p:cNvPr id="11" name="Shape 9"/>
          <p:cNvSpPr/>
          <p:nvPr/>
        </p:nvSpPr>
        <p:spPr>
          <a:xfrm>
            <a:off x="9537192" y="1088136"/>
            <a:ext cx="1490472" cy="1490472"/>
          </a:xfrm>
          <a:prstGeom prst="ellipse">
            <a:avLst/>
          </a:prstGeom>
          <a:solidFill>
            <a:srgbClr val="84BDA4">
              <a:alpha val="0"/>
            </a:srgbClr>
          </a:solidFill>
          <a:ln w="19050">
            <a:solidFill>
              <a:srgbClr val="84BDA4"/>
            </a:solidFill>
            <a:prstDash val="solid"/>
          </a:ln>
        </p:spPr>
        <p:txBody>
          <a:bodyPr/>
          <a:lstStyle/>
          <a:p>
            <a:endParaRPr lang="lv-LV"/>
          </a:p>
        </p:txBody>
      </p:sp>
      <p:sp>
        <p:nvSpPr>
          <p:cNvPr id="12" name="Shape 10"/>
          <p:cNvSpPr/>
          <p:nvPr/>
        </p:nvSpPr>
        <p:spPr>
          <a:xfrm>
            <a:off x="9596628" y="1147572"/>
            <a:ext cx="1371600" cy="1371600"/>
          </a:xfrm>
          <a:prstGeom prst="ellipse">
            <a:avLst/>
          </a:prstGeom>
          <a:solidFill>
            <a:srgbClr val="D6F56C">
              <a:alpha val="0"/>
            </a:srgbClr>
          </a:solidFill>
          <a:ln w="19050">
            <a:solidFill>
              <a:srgbClr val="D6F56C"/>
            </a:solidFill>
            <a:prstDash val="solid"/>
          </a:ln>
        </p:spPr>
        <p:txBody>
          <a:bodyPr/>
          <a:lstStyle/>
          <a:p>
            <a:endParaRPr lang="lv-LV"/>
          </a:p>
        </p:txBody>
      </p:sp>
      <p:sp>
        <p:nvSpPr>
          <p:cNvPr id="13" name="Shape 11"/>
          <p:cNvSpPr/>
          <p:nvPr/>
        </p:nvSpPr>
        <p:spPr>
          <a:xfrm>
            <a:off x="9656064" y="1207008"/>
            <a:ext cx="1252728" cy="1252728"/>
          </a:xfrm>
          <a:prstGeom prst="ellipse">
            <a:avLst/>
          </a:prstGeom>
          <a:solidFill>
            <a:srgbClr val="84BDA4">
              <a:alpha val="0"/>
            </a:srgbClr>
          </a:solidFill>
          <a:ln w="19050">
            <a:solidFill>
              <a:srgbClr val="84BDA4"/>
            </a:solidFill>
            <a:prstDash val="solid"/>
          </a:ln>
        </p:spPr>
        <p:txBody>
          <a:bodyPr/>
          <a:lstStyle/>
          <a:p>
            <a:endParaRPr lang="lv-LV"/>
          </a:p>
        </p:txBody>
      </p:sp>
      <p:sp>
        <p:nvSpPr>
          <p:cNvPr id="14" name="Shape 12"/>
          <p:cNvSpPr/>
          <p:nvPr/>
        </p:nvSpPr>
        <p:spPr>
          <a:xfrm>
            <a:off x="694944" y="3977640"/>
            <a:ext cx="3584448" cy="1417320"/>
          </a:xfrm>
          <a:prstGeom prst="roundRect">
            <a:avLst>
              <a:gd name="adj" fmla="val 8387"/>
            </a:avLst>
          </a:prstGeom>
          <a:solidFill>
            <a:srgbClr val="10473C"/>
          </a:solidFill>
          <a:ln w="12700">
            <a:solidFill>
              <a:srgbClr val="376B57"/>
            </a:solidFill>
            <a:prstDash val="solid"/>
          </a:ln>
        </p:spPr>
        <p:txBody>
          <a:bodyPr/>
          <a:lstStyle/>
          <a:p>
            <a:endParaRPr lang="lv-LV"/>
          </a:p>
        </p:txBody>
      </p:sp>
      <p:sp>
        <p:nvSpPr>
          <p:cNvPr id="15" name="Shape 13"/>
          <p:cNvSpPr/>
          <p:nvPr/>
        </p:nvSpPr>
        <p:spPr>
          <a:xfrm>
            <a:off x="905256" y="4251960"/>
            <a:ext cx="594360" cy="594360"/>
          </a:xfrm>
          <a:prstGeom prst="ellipse">
            <a:avLst/>
          </a:prstGeom>
          <a:solidFill>
            <a:srgbClr val="D6F56C"/>
          </a:solidFill>
          <a:ln w="19050">
            <a:solidFill>
              <a:srgbClr val="D6F56C"/>
            </a:solidFill>
            <a:prstDash val="solid"/>
          </a:ln>
        </p:spPr>
        <p:txBody>
          <a:bodyPr/>
          <a:lstStyle/>
          <a:p>
            <a:endParaRPr lang="lv-LV"/>
          </a:p>
        </p:txBody>
      </p:sp>
      <p:sp>
        <p:nvSpPr>
          <p:cNvPr id="16" name="Text 14"/>
          <p:cNvSpPr/>
          <p:nvPr/>
        </p:nvSpPr>
        <p:spPr>
          <a:xfrm>
            <a:off x="996696" y="4407408"/>
            <a:ext cx="411480" cy="228600"/>
          </a:xfrm>
          <a:prstGeom prst="rect">
            <a:avLst/>
          </a:prstGeom>
          <a:noFill/>
          <a:ln/>
        </p:spPr>
        <p:txBody>
          <a:bodyPr wrap="square" lIns="0" tIns="0" rIns="0" bIns="0" rtlCol="0" anchor="ctr">
            <a:normAutofit/>
          </a:bodyPr>
          <a:lstStyle/>
          <a:p>
            <a:pPr marL="0" indent="0">
              <a:buNone/>
            </a:pPr>
            <a:r>
              <a:rPr lang="en-US" sz="1400" b="1" dirty="0">
                <a:solidFill>
                  <a:srgbClr val="07382F"/>
                </a:solidFill>
                <a:latin typeface="Aptos" pitchFamily="34" charset="0"/>
                <a:ea typeface="Aptos" pitchFamily="34" charset="-122"/>
                <a:cs typeface="Aptos" pitchFamily="34" charset="-120"/>
              </a:rPr>
              <a:t>01</a:t>
            </a:r>
            <a:endParaRPr lang="en-US" sz="1400" dirty="0"/>
          </a:p>
        </p:txBody>
      </p:sp>
      <p:sp>
        <p:nvSpPr>
          <p:cNvPr id="17" name="Text 15"/>
          <p:cNvSpPr/>
          <p:nvPr/>
        </p:nvSpPr>
        <p:spPr>
          <a:xfrm>
            <a:off x="1655064" y="4215384"/>
            <a:ext cx="2340864" cy="283464"/>
          </a:xfrm>
          <a:prstGeom prst="rect">
            <a:avLst/>
          </a:prstGeom>
          <a:noFill/>
          <a:ln/>
        </p:spPr>
        <p:txBody>
          <a:bodyPr wrap="square" lIns="0" tIns="0" rIns="0" bIns="0" rtlCol="0" anchor="ctr">
            <a:normAutofit/>
          </a:bodyPr>
          <a:lstStyle/>
          <a:p>
            <a:pPr marL="0" indent="0">
              <a:buNone/>
            </a:pPr>
            <a:r>
              <a:rPr lang="en-US" sz="1800" b="1" dirty="0">
                <a:solidFill>
                  <a:srgbClr val="FFFFFF"/>
                </a:solidFill>
                <a:latin typeface="Aptos" pitchFamily="34" charset="0"/>
                <a:ea typeface="Aptos" pitchFamily="34" charset="-122"/>
                <a:cs typeface="Aptos" pitchFamily="34" charset="-120"/>
              </a:rPr>
              <a:t>BŪVNIECĪBA</a:t>
            </a:r>
            <a:endParaRPr lang="en-US" sz="1800" dirty="0"/>
          </a:p>
        </p:txBody>
      </p:sp>
      <p:sp>
        <p:nvSpPr>
          <p:cNvPr id="18" name="Text 16"/>
          <p:cNvSpPr/>
          <p:nvPr/>
        </p:nvSpPr>
        <p:spPr>
          <a:xfrm>
            <a:off x="1655064" y="4654296"/>
            <a:ext cx="2395728" cy="283464"/>
          </a:xfrm>
          <a:prstGeom prst="rect">
            <a:avLst/>
          </a:prstGeom>
          <a:noFill/>
          <a:ln/>
        </p:spPr>
        <p:txBody>
          <a:bodyPr wrap="square" lIns="0" tIns="0" rIns="0" bIns="0" rtlCol="0" anchor="ctr">
            <a:normAutofit/>
          </a:bodyPr>
          <a:lstStyle/>
          <a:p>
            <a:pPr marL="0" indent="0">
              <a:buNone/>
            </a:pPr>
            <a:r>
              <a:rPr lang="en-US" sz="1400" dirty="0">
                <a:solidFill>
                  <a:srgbClr val="BCD6C7"/>
                </a:solidFill>
                <a:latin typeface="Aptos" pitchFamily="34" charset="0"/>
                <a:ea typeface="Aptos" pitchFamily="34" charset="-122"/>
                <a:cs typeface="Aptos" pitchFamily="34" charset="-120"/>
              </a:rPr>
              <a:t>Materiālu konkurence</a:t>
            </a:r>
            <a:endParaRPr lang="en-US" sz="1400" dirty="0"/>
          </a:p>
        </p:txBody>
      </p:sp>
      <p:sp>
        <p:nvSpPr>
          <p:cNvPr id="19" name="Shape 17"/>
          <p:cNvSpPr/>
          <p:nvPr/>
        </p:nvSpPr>
        <p:spPr>
          <a:xfrm>
            <a:off x="4526280" y="3977640"/>
            <a:ext cx="3584448" cy="1417320"/>
          </a:xfrm>
          <a:prstGeom prst="roundRect">
            <a:avLst>
              <a:gd name="adj" fmla="val 8387"/>
            </a:avLst>
          </a:prstGeom>
          <a:solidFill>
            <a:srgbClr val="154F42"/>
          </a:solidFill>
          <a:ln w="12700">
            <a:solidFill>
              <a:srgbClr val="376B57"/>
            </a:solidFill>
            <a:prstDash val="solid"/>
          </a:ln>
        </p:spPr>
        <p:txBody>
          <a:bodyPr/>
          <a:lstStyle/>
          <a:p>
            <a:endParaRPr lang="lv-LV"/>
          </a:p>
        </p:txBody>
      </p:sp>
      <p:sp>
        <p:nvSpPr>
          <p:cNvPr id="20" name="Shape 18"/>
          <p:cNvSpPr/>
          <p:nvPr/>
        </p:nvSpPr>
        <p:spPr>
          <a:xfrm>
            <a:off x="4736592" y="4251960"/>
            <a:ext cx="594360" cy="594360"/>
          </a:xfrm>
          <a:prstGeom prst="ellipse">
            <a:avLst/>
          </a:prstGeom>
          <a:solidFill>
            <a:srgbClr val="D6F56C"/>
          </a:solidFill>
          <a:ln w="19050">
            <a:solidFill>
              <a:srgbClr val="D6F56C"/>
            </a:solidFill>
            <a:prstDash val="solid"/>
          </a:ln>
        </p:spPr>
        <p:txBody>
          <a:bodyPr/>
          <a:lstStyle/>
          <a:p>
            <a:endParaRPr lang="lv-LV"/>
          </a:p>
        </p:txBody>
      </p:sp>
      <p:sp>
        <p:nvSpPr>
          <p:cNvPr id="21" name="Text 19"/>
          <p:cNvSpPr/>
          <p:nvPr/>
        </p:nvSpPr>
        <p:spPr>
          <a:xfrm>
            <a:off x="4828032" y="4407408"/>
            <a:ext cx="411480" cy="228600"/>
          </a:xfrm>
          <a:prstGeom prst="rect">
            <a:avLst/>
          </a:prstGeom>
          <a:noFill/>
          <a:ln/>
        </p:spPr>
        <p:txBody>
          <a:bodyPr wrap="square" lIns="0" tIns="0" rIns="0" bIns="0" rtlCol="0" anchor="ctr">
            <a:normAutofit/>
          </a:bodyPr>
          <a:lstStyle/>
          <a:p>
            <a:pPr marL="0" indent="0">
              <a:buNone/>
            </a:pPr>
            <a:r>
              <a:rPr lang="en-US" sz="1400" b="1" dirty="0">
                <a:solidFill>
                  <a:srgbClr val="07382F"/>
                </a:solidFill>
                <a:latin typeface="Aptos" pitchFamily="34" charset="0"/>
                <a:ea typeface="Aptos" pitchFamily="34" charset="-122"/>
                <a:cs typeface="Aptos" pitchFamily="34" charset="-120"/>
              </a:rPr>
              <a:t>02</a:t>
            </a:r>
            <a:endParaRPr lang="en-US" sz="1400" dirty="0"/>
          </a:p>
        </p:txBody>
      </p:sp>
      <p:sp>
        <p:nvSpPr>
          <p:cNvPr id="22" name="Text 20"/>
          <p:cNvSpPr/>
          <p:nvPr/>
        </p:nvSpPr>
        <p:spPr>
          <a:xfrm>
            <a:off x="5486400" y="4215384"/>
            <a:ext cx="2340864" cy="283464"/>
          </a:xfrm>
          <a:prstGeom prst="rect">
            <a:avLst/>
          </a:prstGeom>
          <a:noFill/>
          <a:ln/>
        </p:spPr>
        <p:txBody>
          <a:bodyPr wrap="square" lIns="0" tIns="0" rIns="0" bIns="0" rtlCol="0" anchor="ctr">
            <a:normAutofit/>
          </a:bodyPr>
          <a:lstStyle/>
          <a:p>
            <a:pPr marL="0" indent="0">
              <a:buNone/>
            </a:pPr>
            <a:r>
              <a:rPr lang="en-US" sz="1800" b="1" dirty="0">
                <a:solidFill>
                  <a:srgbClr val="FFFFFF"/>
                </a:solidFill>
                <a:latin typeface="Aptos" pitchFamily="34" charset="0"/>
                <a:ea typeface="Aptos" pitchFamily="34" charset="-122"/>
                <a:cs typeface="Aptos" pitchFamily="34" charset="-120"/>
              </a:rPr>
              <a:t>ĶĪMIJA</a:t>
            </a:r>
            <a:endParaRPr lang="en-US" sz="1800" dirty="0"/>
          </a:p>
        </p:txBody>
      </p:sp>
      <p:sp>
        <p:nvSpPr>
          <p:cNvPr id="23" name="Text 21"/>
          <p:cNvSpPr/>
          <p:nvPr/>
        </p:nvSpPr>
        <p:spPr>
          <a:xfrm>
            <a:off x="5486400" y="4654296"/>
            <a:ext cx="2395728" cy="283464"/>
          </a:xfrm>
          <a:prstGeom prst="rect">
            <a:avLst/>
          </a:prstGeom>
          <a:noFill/>
          <a:ln/>
        </p:spPr>
        <p:txBody>
          <a:bodyPr wrap="square" lIns="0" tIns="0" rIns="0" bIns="0" rtlCol="0" anchor="ctr">
            <a:normAutofit/>
          </a:bodyPr>
          <a:lstStyle/>
          <a:p>
            <a:pPr marL="0" indent="0">
              <a:buNone/>
            </a:pPr>
            <a:r>
              <a:rPr lang="en-US" sz="1400" dirty="0">
                <a:solidFill>
                  <a:srgbClr val="BCD6C7"/>
                </a:solidFill>
                <a:latin typeface="Aptos" pitchFamily="34" charset="0"/>
                <a:ea typeface="Aptos" pitchFamily="34" charset="-122"/>
                <a:cs typeface="Aptos" pitchFamily="34" charset="-120"/>
              </a:rPr>
              <a:t>Izejvielu konkurence</a:t>
            </a:r>
            <a:endParaRPr lang="en-US" sz="1400" dirty="0"/>
          </a:p>
        </p:txBody>
      </p:sp>
      <p:sp>
        <p:nvSpPr>
          <p:cNvPr id="24" name="Shape 22"/>
          <p:cNvSpPr/>
          <p:nvPr/>
        </p:nvSpPr>
        <p:spPr>
          <a:xfrm>
            <a:off x="8357616" y="3977640"/>
            <a:ext cx="3584448" cy="1417320"/>
          </a:xfrm>
          <a:prstGeom prst="roundRect">
            <a:avLst>
              <a:gd name="adj" fmla="val 8387"/>
            </a:avLst>
          </a:prstGeom>
          <a:solidFill>
            <a:srgbClr val="10473C"/>
          </a:solidFill>
          <a:ln w="12700">
            <a:solidFill>
              <a:srgbClr val="376B57"/>
            </a:solidFill>
            <a:prstDash val="solid"/>
          </a:ln>
        </p:spPr>
        <p:txBody>
          <a:bodyPr/>
          <a:lstStyle/>
          <a:p>
            <a:endParaRPr lang="lv-LV"/>
          </a:p>
        </p:txBody>
      </p:sp>
      <p:sp>
        <p:nvSpPr>
          <p:cNvPr id="25" name="Shape 23"/>
          <p:cNvSpPr/>
          <p:nvPr/>
        </p:nvSpPr>
        <p:spPr>
          <a:xfrm>
            <a:off x="8567928" y="4251960"/>
            <a:ext cx="594360" cy="594360"/>
          </a:xfrm>
          <a:prstGeom prst="ellipse">
            <a:avLst/>
          </a:prstGeom>
          <a:solidFill>
            <a:srgbClr val="D6F56C"/>
          </a:solidFill>
          <a:ln w="19050">
            <a:solidFill>
              <a:srgbClr val="D6F56C"/>
            </a:solidFill>
            <a:prstDash val="solid"/>
          </a:ln>
        </p:spPr>
        <p:txBody>
          <a:bodyPr/>
          <a:lstStyle/>
          <a:p>
            <a:endParaRPr lang="lv-LV"/>
          </a:p>
        </p:txBody>
      </p:sp>
      <p:sp>
        <p:nvSpPr>
          <p:cNvPr id="26" name="Text 24"/>
          <p:cNvSpPr/>
          <p:nvPr/>
        </p:nvSpPr>
        <p:spPr>
          <a:xfrm>
            <a:off x="8659368" y="4407408"/>
            <a:ext cx="411480" cy="228600"/>
          </a:xfrm>
          <a:prstGeom prst="rect">
            <a:avLst/>
          </a:prstGeom>
          <a:noFill/>
          <a:ln/>
        </p:spPr>
        <p:txBody>
          <a:bodyPr wrap="square" lIns="0" tIns="0" rIns="0" bIns="0" rtlCol="0" anchor="ctr">
            <a:normAutofit/>
          </a:bodyPr>
          <a:lstStyle/>
          <a:p>
            <a:pPr marL="0" indent="0">
              <a:buNone/>
            </a:pPr>
            <a:r>
              <a:rPr lang="en-US" sz="1400" b="1" dirty="0">
                <a:solidFill>
                  <a:srgbClr val="07382F"/>
                </a:solidFill>
                <a:latin typeface="Aptos" pitchFamily="34" charset="0"/>
                <a:ea typeface="Aptos" pitchFamily="34" charset="-122"/>
                <a:cs typeface="Aptos" pitchFamily="34" charset="-120"/>
              </a:rPr>
              <a:t>03</a:t>
            </a:r>
            <a:endParaRPr lang="en-US" sz="1400" dirty="0"/>
          </a:p>
        </p:txBody>
      </p:sp>
      <p:sp>
        <p:nvSpPr>
          <p:cNvPr id="27" name="Text 25"/>
          <p:cNvSpPr/>
          <p:nvPr/>
        </p:nvSpPr>
        <p:spPr>
          <a:xfrm>
            <a:off x="9317736" y="4215384"/>
            <a:ext cx="2340864" cy="283464"/>
          </a:xfrm>
          <a:prstGeom prst="rect">
            <a:avLst/>
          </a:prstGeom>
          <a:noFill/>
          <a:ln/>
        </p:spPr>
        <p:txBody>
          <a:bodyPr wrap="square" lIns="0" tIns="0" rIns="0" bIns="0" rtlCol="0" anchor="ctr">
            <a:normAutofit/>
          </a:bodyPr>
          <a:lstStyle/>
          <a:p>
            <a:pPr marL="0" indent="0">
              <a:buNone/>
            </a:pPr>
            <a:r>
              <a:rPr lang="en-US" sz="1800" b="1" dirty="0">
                <a:solidFill>
                  <a:srgbClr val="FFFFFF"/>
                </a:solidFill>
                <a:latin typeface="Aptos" pitchFamily="34" charset="0"/>
                <a:ea typeface="Aptos" pitchFamily="34" charset="-122"/>
                <a:cs typeface="Aptos" pitchFamily="34" charset="-120"/>
              </a:rPr>
              <a:t>ENERĢĒTIKA</a:t>
            </a:r>
            <a:endParaRPr lang="en-US" sz="1800" dirty="0"/>
          </a:p>
        </p:txBody>
      </p:sp>
      <p:sp>
        <p:nvSpPr>
          <p:cNvPr id="28" name="Text 26"/>
          <p:cNvSpPr/>
          <p:nvPr/>
        </p:nvSpPr>
        <p:spPr>
          <a:xfrm>
            <a:off x="9317736" y="4654296"/>
            <a:ext cx="2395728" cy="283464"/>
          </a:xfrm>
          <a:prstGeom prst="rect">
            <a:avLst/>
          </a:prstGeom>
          <a:noFill/>
          <a:ln/>
        </p:spPr>
        <p:txBody>
          <a:bodyPr wrap="square" lIns="0" tIns="0" rIns="0" bIns="0" rtlCol="0" anchor="ctr">
            <a:normAutofit/>
          </a:bodyPr>
          <a:lstStyle/>
          <a:p>
            <a:pPr marL="0" indent="0">
              <a:buNone/>
            </a:pPr>
            <a:r>
              <a:rPr lang="en-US" sz="1400" dirty="0">
                <a:solidFill>
                  <a:srgbClr val="BCD6C7"/>
                </a:solidFill>
                <a:latin typeface="Aptos" pitchFamily="34" charset="0"/>
                <a:ea typeface="Aptos" pitchFamily="34" charset="-122"/>
                <a:cs typeface="Aptos" pitchFamily="34" charset="-120"/>
              </a:rPr>
              <a:t>Tehnoloģiju konkurence</a:t>
            </a:r>
            <a:endParaRPr lang="en-US" sz="1400" dirty="0"/>
          </a:p>
        </p:txBody>
      </p:sp>
      <p:sp>
        <p:nvSpPr>
          <p:cNvPr id="29" name="Text 27"/>
          <p:cNvSpPr/>
          <p:nvPr/>
        </p:nvSpPr>
        <p:spPr>
          <a:xfrm>
            <a:off x="722376" y="5788152"/>
            <a:ext cx="9784080" cy="347472"/>
          </a:xfrm>
          <a:prstGeom prst="rect">
            <a:avLst/>
          </a:prstGeom>
          <a:noFill/>
          <a:ln/>
        </p:spPr>
        <p:txBody>
          <a:bodyPr wrap="square" lIns="0" tIns="0" rIns="0" bIns="0" rtlCol="0" anchor="ctr">
            <a:normAutofit/>
          </a:bodyPr>
          <a:lstStyle/>
          <a:p>
            <a:pPr marL="0" indent="0">
              <a:buNone/>
            </a:pPr>
            <a:r>
              <a:rPr lang="en-US" sz="1800" b="1" dirty="0">
                <a:solidFill>
                  <a:srgbClr val="D6F56C"/>
                </a:solidFill>
                <a:latin typeface="Aptos" pitchFamily="34" charset="0"/>
                <a:ea typeface="Aptos" pitchFamily="34" charset="-122"/>
                <a:cs typeface="Aptos" pitchFamily="34" charset="-120"/>
              </a:rPr>
              <a:t>Viens resurss. Trīs ļoti atšķirīgi tirgi.</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8F8F2"/>
        </a:solidFill>
        <a:effectLst/>
      </p:bgPr>
    </p:bg>
    <p:spTree>
      <p:nvGrpSpPr>
        <p:cNvPr id="1" name=""/>
        <p:cNvGrpSpPr/>
        <p:nvPr/>
      </p:nvGrpSpPr>
      <p:grpSpPr>
        <a:xfrm>
          <a:off x="0" y="0"/>
          <a:ext cx="0" cy="0"/>
          <a:chOff x="0" y="0"/>
          <a:chExt cx="0" cy="0"/>
        </a:xfrm>
      </p:grpSpPr>
      <p:sp>
        <p:nvSpPr>
          <p:cNvPr id="2" name="Text 0"/>
          <p:cNvSpPr/>
          <p:nvPr/>
        </p:nvSpPr>
        <p:spPr>
          <a:xfrm>
            <a:off x="667512" y="256032"/>
            <a:ext cx="9144000" cy="210312"/>
          </a:xfrm>
          <a:prstGeom prst="rect">
            <a:avLst/>
          </a:prstGeom>
          <a:noFill/>
          <a:ln/>
        </p:spPr>
        <p:txBody>
          <a:bodyPr wrap="square" lIns="0" tIns="0" rIns="0" bIns="0" rtlCol="0" anchor="ctr">
            <a:normAutofit/>
          </a:bodyPr>
          <a:lstStyle/>
          <a:p>
            <a:pPr marL="0" indent="0">
              <a:buNone/>
            </a:pPr>
            <a:r>
              <a:rPr lang="en-US" sz="900" b="1" kern="0" spc="225" dirty="0">
                <a:solidFill>
                  <a:srgbClr val="447E68"/>
                </a:solidFill>
                <a:latin typeface="Aptos" pitchFamily="34" charset="0"/>
                <a:ea typeface="Aptos" pitchFamily="34" charset="-122"/>
                <a:cs typeface="Aptos" pitchFamily="34" charset="-120"/>
              </a:rPr>
              <a:t>RESURSA SĀKUMPUNKTS</a:t>
            </a:r>
            <a:endParaRPr lang="en-US" sz="900" dirty="0"/>
          </a:p>
        </p:txBody>
      </p:sp>
      <p:sp>
        <p:nvSpPr>
          <p:cNvPr id="3" name="Shape 1"/>
          <p:cNvSpPr/>
          <p:nvPr/>
        </p:nvSpPr>
        <p:spPr>
          <a:xfrm>
            <a:off x="667512" y="6547104"/>
            <a:ext cx="10872216" cy="0"/>
          </a:xfrm>
          <a:prstGeom prst="line">
            <a:avLst/>
          </a:prstGeom>
          <a:noFill/>
          <a:ln w="7620">
            <a:solidFill>
              <a:srgbClr val="CDD6CD"/>
            </a:solidFill>
            <a:prstDash val="solid"/>
          </a:ln>
        </p:spPr>
        <p:txBody>
          <a:bodyPr/>
          <a:lstStyle/>
          <a:p>
            <a:endParaRPr lang="lv-LV"/>
          </a:p>
        </p:txBody>
      </p:sp>
      <p:sp>
        <p:nvSpPr>
          <p:cNvPr id="4" name="Text 2"/>
          <p:cNvSpPr/>
          <p:nvPr/>
        </p:nvSpPr>
        <p:spPr>
          <a:xfrm>
            <a:off x="11137392" y="6565392"/>
            <a:ext cx="420624" cy="182880"/>
          </a:xfrm>
          <a:prstGeom prst="rect">
            <a:avLst/>
          </a:prstGeom>
          <a:noFill/>
          <a:ln/>
        </p:spPr>
        <p:txBody>
          <a:bodyPr wrap="square" lIns="0" tIns="0" rIns="0" bIns="0" rtlCol="0" anchor="ctr">
            <a:normAutofit/>
          </a:bodyPr>
          <a:lstStyle/>
          <a:p>
            <a:pPr marL="0" indent="0" algn="r">
              <a:buNone/>
            </a:pPr>
            <a:r>
              <a:rPr lang="en-US" sz="900" dirty="0">
                <a:solidFill>
                  <a:srgbClr val="6F8177"/>
                </a:solidFill>
                <a:latin typeface="Aptos" pitchFamily="34" charset="0"/>
                <a:ea typeface="Aptos" pitchFamily="34" charset="-122"/>
                <a:cs typeface="Aptos" pitchFamily="34" charset="-120"/>
              </a:rPr>
              <a:t>02</a:t>
            </a:r>
            <a:endParaRPr lang="en-US" sz="900" dirty="0"/>
          </a:p>
        </p:txBody>
      </p:sp>
      <p:sp>
        <p:nvSpPr>
          <p:cNvPr id="5" name="Text 3"/>
          <p:cNvSpPr/>
          <p:nvPr/>
        </p:nvSpPr>
        <p:spPr>
          <a:xfrm>
            <a:off x="694944" y="685800"/>
            <a:ext cx="10789920" cy="640080"/>
          </a:xfrm>
          <a:prstGeom prst="rect">
            <a:avLst/>
          </a:prstGeom>
          <a:noFill/>
          <a:ln/>
        </p:spPr>
        <p:txBody>
          <a:bodyPr wrap="square" lIns="0" tIns="0" rIns="0" bIns="0" rtlCol="0" anchor="ctr">
            <a:normAutofit/>
          </a:bodyPr>
          <a:lstStyle/>
          <a:p>
            <a:pPr marL="0" indent="0">
              <a:buNone/>
            </a:pPr>
            <a:r>
              <a:rPr lang="en-US" sz="3000" b="1" dirty="0">
                <a:solidFill>
                  <a:srgbClr val="14372F"/>
                </a:solidFill>
                <a:latin typeface="Aptos" pitchFamily="34" charset="0"/>
                <a:ea typeface="Aptos" pitchFamily="34" charset="-122"/>
                <a:cs typeface="Aptos" pitchFamily="34" charset="-120"/>
              </a:rPr>
              <a:t>Kur pasaulē nonāk apaļkoksne?</a:t>
            </a:r>
            <a:endParaRPr lang="en-US" sz="3000" dirty="0"/>
          </a:p>
        </p:txBody>
      </p:sp>
      <p:sp>
        <p:nvSpPr>
          <p:cNvPr id="6" name="Text 4"/>
          <p:cNvSpPr/>
          <p:nvPr/>
        </p:nvSpPr>
        <p:spPr>
          <a:xfrm>
            <a:off x="713232" y="1380744"/>
            <a:ext cx="10698480" cy="320040"/>
          </a:xfrm>
          <a:prstGeom prst="rect">
            <a:avLst/>
          </a:prstGeom>
          <a:noFill/>
          <a:ln/>
        </p:spPr>
        <p:txBody>
          <a:bodyPr wrap="square" lIns="0" tIns="0" rIns="0" bIns="0" rtlCol="0" anchor="ctr">
            <a:normAutofit/>
          </a:bodyPr>
          <a:lstStyle/>
          <a:p>
            <a:pPr marL="0" indent="0">
              <a:buNone/>
            </a:pPr>
            <a:r>
              <a:rPr lang="en-US" sz="1500" dirty="0">
                <a:solidFill>
                  <a:srgbClr val="6F8177"/>
                </a:solidFill>
                <a:latin typeface="Aptos" pitchFamily="34" charset="0"/>
                <a:ea typeface="Aptos" pitchFamily="34" charset="-122"/>
                <a:cs typeface="Aptos" pitchFamily="34" charset="-120"/>
              </a:rPr>
              <a:t>Sākotnējā izmantošana pēc ieguves (nevis gala produktu dalījums)</a:t>
            </a:r>
            <a:endParaRPr lang="en-US" sz="1500" dirty="0"/>
          </a:p>
        </p:txBody>
      </p:sp>
      <p:sp>
        <p:nvSpPr>
          <p:cNvPr id="7" name="Text 5"/>
          <p:cNvSpPr/>
          <p:nvPr/>
        </p:nvSpPr>
        <p:spPr>
          <a:xfrm>
            <a:off x="749808" y="1645920"/>
            <a:ext cx="6400800" cy="237744"/>
          </a:xfrm>
          <a:prstGeom prst="rect">
            <a:avLst/>
          </a:prstGeom>
          <a:noFill/>
          <a:ln/>
        </p:spPr>
        <p:txBody>
          <a:bodyPr wrap="square" lIns="0" tIns="0" rIns="0" bIns="0" rtlCol="0" anchor="ctr">
            <a:normAutofit/>
          </a:bodyPr>
          <a:lstStyle/>
          <a:p>
            <a:pPr marL="0" indent="0">
              <a:buNone/>
            </a:pPr>
            <a:r>
              <a:rPr lang="en-US" sz="1200" b="1" kern="0" spc="75" dirty="0">
                <a:solidFill>
                  <a:srgbClr val="447E68"/>
                </a:solidFill>
                <a:latin typeface="Aptos" pitchFamily="34" charset="0"/>
                <a:ea typeface="Aptos" pitchFamily="34" charset="-122"/>
                <a:cs typeface="Aptos" pitchFamily="34" charset="-120"/>
              </a:rPr>
              <a:t>PASAULE  ·  2024</a:t>
            </a:r>
            <a:endParaRPr lang="en-US" sz="1200" dirty="0"/>
          </a:p>
        </p:txBody>
      </p:sp>
      <p:sp>
        <p:nvSpPr>
          <p:cNvPr id="8" name="Shape 6"/>
          <p:cNvSpPr/>
          <p:nvPr/>
        </p:nvSpPr>
        <p:spPr>
          <a:xfrm>
            <a:off x="731520" y="1984248"/>
            <a:ext cx="5372100" cy="749808"/>
          </a:xfrm>
          <a:prstGeom prst="roundRect">
            <a:avLst>
              <a:gd name="adj" fmla="val 10976"/>
            </a:avLst>
          </a:prstGeom>
          <a:solidFill>
            <a:srgbClr val="07382F"/>
          </a:solidFill>
          <a:ln w="12700">
            <a:solidFill>
              <a:srgbClr val="07382F">
                <a:alpha val="0"/>
              </a:srgbClr>
            </a:solidFill>
            <a:prstDash val="solid"/>
          </a:ln>
        </p:spPr>
        <p:txBody>
          <a:bodyPr/>
          <a:lstStyle/>
          <a:p>
            <a:endParaRPr lang="lv-LV"/>
          </a:p>
        </p:txBody>
      </p:sp>
      <p:sp>
        <p:nvSpPr>
          <p:cNvPr id="9" name="Shape 7"/>
          <p:cNvSpPr/>
          <p:nvPr/>
        </p:nvSpPr>
        <p:spPr>
          <a:xfrm>
            <a:off x="6103620" y="1984248"/>
            <a:ext cx="5372100" cy="749808"/>
          </a:xfrm>
          <a:prstGeom prst="roundRect">
            <a:avLst>
              <a:gd name="adj" fmla="val 10976"/>
            </a:avLst>
          </a:prstGeom>
          <a:solidFill>
            <a:srgbClr val="F6D89E"/>
          </a:solidFill>
          <a:ln w="12700">
            <a:solidFill>
              <a:srgbClr val="F6D89E">
                <a:alpha val="0"/>
              </a:srgbClr>
            </a:solidFill>
            <a:prstDash val="solid"/>
          </a:ln>
        </p:spPr>
        <p:txBody>
          <a:bodyPr/>
          <a:lstStyle/>
          <a:p>
            <a:endParaRPr lang="lv-LV"/>
          </a:p>
        </p:txBody>
      </p:sp>
      <p:sp>
        <p:nvSpPr>
          <p:cNvPr id="10" name="Text 8"/>
          <p:cNvSpPr/>
          <p:nvPr/>
        </p:nvSpPr>
        <p:spPr>
          <a:xfrm>
            <a:off x="896112" y="2075688"/>
            <a:ext cx="5116068" cy="475488"/>
          </a:xfrm>
          <a:prstGeom prst="rect">
            <a:avLst/>
          </a:prstGeom>
          <a:noFill/>
          <a:ln/>
        </p:spPr>
        <p:txBody>
          <a:bodyPr wrap="square" lIns="0" tIns="0" rIns="0" bIns="0" rtlCol="0" anchor="ctr">
            <a:normAutofit/>
          </a:bodyPr>
          <a:lstStyle/>
          <a:p>
            <a:pPr marL="0" indent="0">
              <a:buNone/>
            </a:pPr>
            <a:r>
              <a:rPr lang="en-US" sz="2400" b="1" dirty="0">
                <a:solidFill>
                  <a:srgbClr val="FFFFFF"/>
                </a:solidFill>
                <a:latin typeface="Aptos" pitchFamily="34" charset="0"/>
                <a:ea typeface="Aptos" pitchFamily="34" charset="-122"/>
                <a:cs typeface="Aptos" pitchFamily="34" charset="-120"/>
              </a:rPr>
              <a:t>~50%</a:t>
            </a:r>
            <a:endParaRPr lang="en-US" sz="2400" dirty="0"/>
          </a:p>
        </p:txBody>
      </p:sp>
      <p:sp>
        <p:nvSpPr>
          <p:cNvPr id="11" name="Text 9"/>
          <p:cNvSpPr/>
          <p:nvPr/>
        </p:nvSpPr>
        <p:spPr>
          <a:xfrm>
            <a:off x="6231636" y="2075688"/>
            <a:ext cx="5180076" cy="475488"/>
          </a:xfrm>
          <a:prstGeom prst="rect">
            <a:avLst/>
          </a:prstGeom>
          <a:noFill/>
          <a:ln/>
        </p:spPr>
        <p:txBody>
          <a:bodyPr wrap="square" lIns="0" tIns="0" rIns="0" bIns="0" rtlCol="0" anchor="ctr">
            <a:normAutofit/>
          </a:bodyPr>
          <a:lstStyle/>
          <a:p>
            <a:pPr marL="0" indent="0">
              <a:buNone/>
            </a:pPr>
            <a:r>
              <a:rPr lang="en-US" sz="2400" b="1" dirty="0">
                <a:solidFill>
                  <a:srgbClr val="14372F"/>
                </a:solidFill>
                <a:latin typeface="Aptos" pitchFamily="34" charset="0"/>
                <a:ea typeface="Aptos" pitchFamily="34" charset="-122"/>
                <a:cs typeface="Aptos" pitchFamily="34" charset="-120"/>
              </a:rPr>
              <a:t>~50%</a:t>
            </a:r>
            <a:endParaRPr lang="en-US" sz="2400" dirty="0"/>
          </a:p>
        </p:txBody>
      </p:sp>
      <p:sp>
        <p:nvSpPr>
          <p:cNvPr id="12" name="Text 10"/>
          <p:cNvSpPr/>
          <p:nvPr/>
        </p:nvSpPr>
        <p:spPr>
          <a:xfrm>
            <a:off x="749808" y="3099816"/>
            <a:ext cx="6400800" cy="237744"/>
          </a:xfrm>
          <a:prstGeom prst="rect">
            <a:avLst/>
          </a:prstGeom>
          <a:noFill/>
          <a:ln/>
        </p:spPr>
        <p:txBody>
          <a:bodyPr wrap="square" lIns="0" tIns="0" rIns="0" bIns="0" rtlCol="0" anchor="ctr">
            <a:normAutofit/>
          </a:bodyPr>
          <a:lstStyle/>
          <a:p>
            <a:pPr marL="0" indent="0">
              <a:buNone/>
            </a:pPr>
            <a:r>
              <a:rPr lang="en-US" sz="1200" b="1" kern="0" spc="75" dirty="0">
                <a:solidFill>
                  <a:srgbClr val="447E68"/>
                </a:solidFill>
                <a:latin typeface="Aptos" pitchFamily="34" charset="0"/>
                <a:ea typeface="Aptos" pitchFamily="34" charset="-122"/>
                <a:cs typeface="Aptos" pitchFamily="34" charset="-120"/>
              </a:rPr>
              <a:t>EIROPAS SAVIENĪBA  ·  2022</a:t>
            </a:r>
            <a:endParaRPr lang="en-US" sz="1200" dirty="0"/>
          </a:p>
        </p:txBody>
      </p:sp>
      <p:sp>
        <p:nvSpPr>
          <p:cNvPr id="13" name="Shape 11"/>
          <p:cNvSpPr/>
          <p:nvPr/>
        </p:nvSpPr>
        <p:spPr>
          <a:xfrm>
            <a:off x="731520" y="3438144"/>
            <a:ext cx="8165592" cy="749808"/>
          </a:xfrm>
          <a:prstGeom prst="roundRect">
            <a:avLst>
              <a:gd name="adj" fmla="val 10976"/>
            </a:avLst>
          </a:prstGeom>
          <a:solidFill>
            <a:srgbClr val="07382F"/>
          </a:solidFill>
          <a:ln w="12700">
            <a:solidFill>
              <a:srgbClr val="07382F">
                <a:alpha val="0"/>
              </a:srgbClr>
            </a:solidFill>
            <a:prstDash val="solid"/>
          </a:ln>
        </p:spPr>
        <p:txBody>
          <a:bodyPr/>
          <a:lstStyle/>
          <a:p>
            <a:endParaRPr lang="lv-LV"/>
          </a:p>
        </p:txBody>
      </p:sp>
      <p:sp>
        <p:nvSpPr>
          <p:cNvPr id="14" name="Shape 12"/>
          <p:cNvSpPr/>
          <p:nvPr/>
        </p:nvSpPr>
        <p:spPr>
          <a:xfrm>
            <a:off x="8897112" y="3438144"/>
            <a:ext cx="2578608" cy="749808"/>
          </a:xfrm>
          <a:prstGeom prst="roundRect">
            <a:avLst>
              <a:gd name="adj" fmla="val 10976"/>
            </a:avLst>
          </a:prstGeom>
          <a:solidFill>
            <a:srgbClr val="F6D89E"/>
          </a:solidFill>
          <a:ln w="12700">
            <a:solidFill>
              <a:srgbClr val="F6D89E">
                <a:alpha val="0"/>
              </a:srgbClr>
            </a:solidFill>
            <a:prstDash val="solid"/>
          </a:ln>
        </p:spPr>
        <p:txBody>
          <a:bodyPr/>
          <a:lstStyle/>
          <a:p>
            <a:endParaRPr lang="lv-LV"/>
          </a:p>
        </p:txBody>
      </p:sp>
      <p:sp>
        <p:nvSpPr>
          <p:cNvPr id="15" name="Text 13"/>
          <p:cNvSpPr/>
          <p:nvPr/>
        </p:nvSpPr>
        <p:spPr>
          <a:xfrm>
            <a:off x="896112" y="3529584"/>
            <a:ext cx="7909560" cy="475488"/>
          </a:xfrm>
          <a:prstGeom prst="rect">
            <a:avLst/>
          </a:prstGeom>
          <a:noFill/>
          <a:ln/>
        </p:spPr>
        <p:txBody>
          <a:bodyPr wrap="square" lIns="0" tIns="0" rIns="0" bIns="0" rtlCol="0" anchor="ctr">
            <a:normAutofit/>
          </a:bodyPr>
          <a:lstStyle/>
          <a:p>
            <a:pPr marL="0" indent="0">
              <a:buNone/>
            </a:pPr>
            <a:r>
              <a:rPr lang="en-US" sz="2400" b="1" dirty="0">
                <a:solidFill>
                  <a:srgbClr val="FFFFFF"/>
                </a:solidFill>
                <a:latin typeface="Aptos" pitchFamily="34" charset="0"/>
                <a:ea typeface="Aptos" pitchFamily="34" charset="-122"/>
                <a:cs typeface="Aptos" pitchFamily="34" charset="-120"/>
              </a:rPr>
              <a:t>~76%</a:t>
            </a:r>
            <a:endParaRPr lang="en-US" sz="2400" dirty="0"/>
          </a:p>
        </p:txBody>
      </p:sp>
      <p:sp>
        <p:nvSpPr>
          <p:cNvPr id="16" name="Text 14"/>
          <p:cNvSpPr/>
          <p:nvPr/>
        </p:nvSpPr>
        <p:spPr>
          <a:xfrm>
            <a:off x="9025128" y="3529584"/>
            <a:ext cx="2386584" cy="475488"/>
          </a:xfrm>
          <a:prstGeom prst="rect">
            <a:avLst/>
          </a:prstGeom>
          <a:noFill/>
          <a:ln/>
        </p:spPr>
        <p:txBody>
          <a:bodyPr wrap="square" lIns="0" tIns="0" rIns="0" bIns="0" rtlCol="0" anchor="ctr">
            <a:normAutofit/>
          </a:bodyPr>
          <a:lstStyle/>
          <a:p>
            <a:pPr marL="0" indent="0">
              <a:buNone/>
            </a:pPr>
            <a:r>
              <a:rPr lang="en-US" sz="2400" b="1" dirty="0">
                <a:solidFill>
                  <a:srgbClr val="14372F"/>
                </a:solidFill>
                <a:latin typeface="Aptos" pitchFamily="34" charset="0"/>
                <a:ea typeface="Aptos" pitchFamily="34" charset="-122"/>
                <a:cs typeface="Aptos" pitchFamily="34" charset="-120"/>
              </a:rPr>
              <a:t>~24%</a:t>
            </a:r>
            <a:endParaRPr lang="en-US" sz="2400" dirty="0"/>
          </a:p>
        </p:txBody>
      </p:sp>
      <p:sp>
        <p:nvSpPr>
          <p:cNvPr id="17" name="Shape 15"/>
          <p:cNvSpPr/>
          <p:nvPr/>
        </p:nvSpPr>
        <p:spPr>
          <a:xfrm>
            <a:off x="731520" y="4727448"/>
            <a:ext cx="10744200" cy="1124712"/>
          </a:xfrm>
          <a:prstGeom prst="roundRect">
            <a:avLst>
              <a:gd name="adj" fmla="val 11382"/>
            </a:avLst>
          </a:prstGeom>
          <a:solidFill>
            <a:srgbClr val="EFF2E8"/>
          </a:solidFill>
          <a:ln w="12700">
            <a:solidFill>
              <a:srgbClr val="EFF2E8">
                <a:alpha val="0"/>
              </a:srgbClr>
            </a:solidFill>
            <a:prstDash val="solid"/>
          </a:ln>
        </p:spPr>
        <p:txBody>
          <a:bodyPr/>
          <a:lstStyle/>
          <a:p>
            <a:endParaRPr lang="lv-LV"/>
          </a:p>
        </p:txBody>
      </p:sp>
      <p:sp>
        <p:nvSpPr>
          <p:cNvPr id="18" name="Shape 16"/>
          <p:cNvSpPr/>
          <p:nvPr/>
        </p:nvSpPr>
        <p:spPr>
          <a:xfrm>
            <a:off x="987552" y="5010912"/>
            <a:ext cx="429768" cy="429768"/>
          </a:xfrm>
          <a:prstGeom prst="ellipse">
            <a:avLst/>
          </a:prstGeom>
          <a:solidFill>
            <a:srgbClr val="447E68">
              <a:alpha val="0"/>
            </a:srgbClr>
          </a:solidFill>
          <a:ln w="19050">
            <a:solidFill>
              <a:srgbClr val="447E68"/>
            </a:solidFill>
            <a:prstDash val="solid"/>
          </a:ln>
        </p:spPr>
        <p:txBody>
          <a:bodyPr/>
          <a:lstStyle/>
          <a:p>
            <a:endParaRPr lang="lv-LV"/>
          </a:p>
        </p:txBody>
      </p:sp>
      <p:sp>
        <p:nvSpPr>
          <p:cNvPr id="19" name="Text 17"/>
          <p:cNvSpPr/>
          <p:nvPr/>
        </p:nvSpPr>
        <p:spPr>
          <a:xfrm>
            <a:off x="1078992" y="5061204"/>
            <a:ext cx="283464" cy="228600"/>
          </a:xfrm>
          <a:prstGeom prst="rect">
            <a:avLst/>
          </a:prstGeom>
          <a:noFill/>
          <a:ln/>
        </p:spPr>
        <p:txBody>
          <a:bodyPr wrap="square" lIns="0" tIns="0" rIns="0" bIns="0" rtlCol="0" anchor="ctr">
            <a:normAutofit/>
          </a:bodyPr>
          <a:lstStyle/>
          <a:p>
            <a:pPr marL="0" indent="0">
              <a:buNone/>
            </a:pPr>
            <a:r>
              <a:rPr lang="en-US" sz="1300" b="1" dirty="0">
                <a:solidFill>
                  <a:srgbClr val="447E68"/>
                </a:solidFill>
                <a:latin typeface="Aptos" pitchFamily="34" charset="0"/>
                <a:ea typeface="Aptos" pitchFamily="34" charset="-122"/>
                <a:cs typeface="Aptos" pitchFamily="34" charset="-120"/>
              </a:rPr>
              <a:t>→</a:t>
            </a:r>
            <a:endParaRPr lang="en-US" sz="1300" dirty="0"/>
          </a:p>
        </p:txBody>
      </p:sp>
      <p:sp>
        <p:nvSpPr>
          <p:cNvPr id="20" name="Text 18"/>
          <p:cNvSpPr/>
          <p:nvPr/>
        </p:nvSpPr>
        <p:spPr>
          <a:xfrm>
            <a:off x="1554480" y="4892040"/>
            <a:ext cx="4069080" cy="283464"/>
          </a:xfrm>
          <a:prstGeom prst="rect">
            <a:avLst/>
          </a:prstGeom>
          <a:noFill/>
          <a:ln/>
        </p:spPr>
        <p:txBody>
          <a:bodyPr wrap="square" lIns="0" tIns="0" rIns="0" bIns="0" rtlCol="0" anchor="ctr">
            <a:normAutofit/>
          </a:bodyPr>
          <a:lstStyle/>
          <a:p>
            <a:pPr marL="0" indent="0">
              <a:buNone/>
            </a:pPr>
            <a:r>
              <a:rPr lang="en-US" sz="1400" b="1" dirty="0">
                <a:solidFill>
                  <a:srgbClr val="07382F"/>
                </a:solidFill>
                <a:latin typeface="Aptos" pitchFamily="34" charset="0"/>
                <a:ea typeface="Aptos" pitchFamily="34" charset="-122"/>
                <a:cs typeface="Aptos" pitchFamily="34" charset="-120"/>
              </a:rPr>
              <a:t>RŪPNIECISKĀ APAĻKOKSNE</a:t>
            </a:r>
            <a:endParaRPr lang="en-US" sz="1400" dirty="0"/>
          </a:p>
        </p:txBody>
      </p:sp>
      <p:sp>
        <p:nvSpPr>
          <p:cNvPr id="21" name="Text 19"/>
          <p:cNvSpPr/>
          <p:nvPr/>
        </p:nvSpPr>
        <p:spPr>
          <a:xfrm>
            <a:off x="1554480" y="5248656"/>
            <a:ext cx="4453128" cy="237744"/>
          </a:xfrm>
          <a:prstGeom prst="rect">
            <a:avLst/>
          </a:prstGeom>
          <a:noFill/>
          <a:ln/>
        </p:spPr>
        <p:txBody>
          <a:bodyPr wrap="square" lIns="0" tIns="0" rIns="0" bIns="0" rtlCol="0" anchor="ctr">
            <a:normAutofit/>
          </a:bodyPr>
          <a:lstStyle/>
          <a:p>
            <a:pPr marL="0" indent="0">
              <a:buNone/>
            </a:pPr>
            <a:r>
              <a:rPr lang="en-US" sz="1280" dirty="0">
                <a:solidFill>
                  <a:srgbClr val="6F8177"/>
                </a:solidFill>
                <a:latin typeface="Aptos" pitchFamily="34" charset="0"/>
                <a:ea typeface="Aptos" pitchFamily="34" charset="-122"/>
                <a:cs typeface="Aptos" pitchFamily="34" charset="-120"/>
              </a:rPr>
              <a:t>Zāģēšana, finieris, celuloze un citi produkti</a:t>
            </a:r>
            <a:endParaRPr lang="en-US" sz="1280" dirty="0"/>
          </a:p>
        </p:txBody>
      </p:sp>
      <p:sp>
        <p:nvSpPr>
          <p:cNvPr id="22" name="Shape 20"/>
          <p:cNvSpPr/>
          <p:nvPr/>
        </p:nvSpPr>
        <p:spPr>
          <a:xfrm>
            <a:off x="5989320" y="4937760"/>
            <a:ext cx="0" cy="658368"/>
          </a:xfrm>
          <a:prstGeom prst="line">
            <a:avLst/>
          </a:prstGeom>
          <a:noFill/>
          <a:ln w="12700">
            <a:solidFill>
              <a:srgbClr val="C1D0C5"/>
            </a:solidFill>
            <a:prstDash val="solid"/>
          </a:ln>
        </p:spPr>
        <p:txBody>
          <a:bodyPr/>
          <a:lstStyle/>
          <a:p>
            <a:endParaRPr lang="lv-LV"/>
          </a:p>
        </p:txBody>
      </p:sp>
      <p:sp>
        <p:nvSpPr>
          <p:cNvPr id="23" name="Text 21"/>
          <p:cNvSpPr/>
          <p:nvPr/>
        </p:nvSpPr>
        <p:spPr>
          <a:xfrm>
            <a:off x="6291072" y="4892040"/>
            <a:ext cx="4160520" cy="283464"/>
          </a:xfrm>
          <a:prstGeom prst="rect">
            <a:avLst/>
          </a:prstGeom>
          <a:noFill/>
          <a:ln/>
        </p:spPr>
        <p:txBody>
          <a:bodyPr wrap="square" lIns="0" tIns="0" rIns="0" bIns="0" rtlCol="0" anchor="ctr">
            <a:normAutofit/>
          </a:bodyPr>
          <a:lstStyle/>
          <a:p>
            <a:pPr marL="0" indent="0">
              <a:buNone/>
            </a:pPr>
            <a:r>
              <a:rPr lang="en-US" sz="1400" b="1" dirty="0">
                <a:solidFill>
                  <a:srgbClr val="835930"/>
                </a:solidFill>
                <a:latin typeface="Aptos" pitchFamily="34" charset="0"/>
                <a:ea typeface="Aptos" pitchFamily="34" charset="-122"/>
                <a:cs typeface="Aptos" pitchFamily="34" charset="-120"/>
              </a:rPr>
              <a:t>KURINĀMĀ APAĻKOKSNE</a:t>
            </a:r>
            <a:endParaRPr lang="en-US" sz="1400" dirty="0"/>
          </a:p>
        </p:txBody>
      </p:sp>
      <p:sp>
        <p:nvSpPr>
          <p:cNvPr id="24" name="Text 22"/>
          <p:cNvSpPr/>
          <p:nvPr/>
        </p:nvSpPr>
        <p:spPr>
          <a:xfrm>
            <a:off x="6291072" y="5248656"/>
            <a:ext cx="4251960" cy="237744"/>
          </a:xfrm>
          <a:prstGeom prst="rect">
            <a:avLst/>
          </a:prstGeom>
          <a:noFill/>
          <a:ln/>
        </p:spPr>
        <p:txBody>
          <a:bodyPr wrap="square" lIns="0" tIns="0" rIns="0" bIns="0" rtlCol="0" anchor="ctr">
            <a:normAutofit/>
          </a:bodyPr>
          <a:lstStyle/>
          <a:p>
            <a:pPr marL="0" indent="0">
              <a:buNone/>
            </a:pPr>
            <a:r>
              <a:rPr lang="en-US" sz="1280" dirty="0">
                <a:solidFill>
                  <a:srgbClr val="6F8177"/>
                </a:solidFill>
                <a:latin typeface="Aptos" pitchFamily="34" charset="0"/>
                <a:ea typeface="Aptos" pitchFamily="34" charset="-122"/>
                <a:cs typeface="Aptos" pitchFamily="34" charset="-120"/>
              </a:rPr>
              <a:t>Tieša enerģētiska izmantošana</a:t>
            </a:r>
            <a:endParaRPr lang="en-US" sz="1280" dirty="0"/>
          </a:p>
        </p:txBody>
      </p:sp>
      <p:sp>
        <p:nvSpPr>
          <p:cNvPr id="25" name="Text 23"/>
          <p:cNvSpPr/>
          <p:nvPr/>
        </p:nvSpPr>
        <p:spPr>
          <a:xfrm>
            <a:off x="749808" y="5998464"/>
            <a:ext cx="10698480" cy="274320"/>
          </a:xfrm>
          <a:prstGeom prst="rect">
            <a:avLst/>
          </a:prstGeom>
          <a:noFill/>
          <a:ln/>
        </p:spPr>
        <p:txBody>
          <a:bodyPr wrap="square" lIns="0" tIns="0" rIns="0" bIns="0" rtlCol="0" anchor="ctr">
            <a:normAutofit/>
          </a:bodyPr>
          <a:lstStyle/>
          <a:p>
            <a:pPr marL="0" indent="0">
              <a:buNone/>
            </a:pPr>
            <a:r>
              <a:rPr lang="en-US" sz="1300" b="1" dirty="0">
                <a:solidFill>
                  <a:srgbClr val="14372F"/>
                </a:solidFill>
                <a:latin typeface="Aptos" pitchFamily="34" charset="0"/>
                <a:ea typeface="Aptos" pitchFamily="34" charset="-122"/>
                <a:cs typeface="Aptos" pitchFamily="34" charset="-120"/>
              </a:rPr>
              <a:t>Sortimenta kvalitāte nosaka izvēļu klāstu — pārstrādes atlikumi pēc tam nonāk citās plūsmās.</a:t>
            </a:r>
            <a:endParaRPr lang="en-US" sz="1300" dirty="0"/>
          </a:p>
        </p:txBody>
      </p:sp>
      <p:sp>
        <p:nvSpPr>
          <p:cNvPr id="26" name="Text 24"/>
          <p:cNvSpPr/>
          <p:nvPr/>
        </p:nvSpPr>
        <p:spPr>
          <a:xfrm>
            <a:off x="676656" y="6291072"/>
            <a:ext cx="10287000" cy="182880"/>
          </a:xfrm>
          <a:prstGeom prst="rect">
            <a:avLst/>
          </a:prstGeom>
          <a:noFill/>
          <a:ln/>
        </p:spPr>
        <p:txBody>
          <a:bodyPr wrap="square" lIns="0" tIns="0" rIns="0" bIns="0" rtlCol="0" anchor="ctr">
            <a:normAutofit/>
          </a:bodyPr>
          <a:lstStyle/>
          <a:p>
            <a:pPr marL="0" indent="0">
              <a:buNone/>
            </a:pPr>
            <a:r>
              <a:rPr lang="en-US" sz="810" i="1" dirty="0">
                <a:solidFill>
                  <a:srgbClr val="6F8177"/>
                </a:solidFill>
                <a:latin typeface="Aptos" pitchFamily="34" charset="0"/>
                <a:ea typeface="Aptos" pitchFamily="34" charset="-122"/>
                <a:cs typeface="Aptos" pitchFamily="34" charset="-120"/>
              </a:rPr>
              <a:t>Avoti: FAO, Global Forest Products 2024; Eurostat, Wood products 2022.</a:t>
            </a:r>
            <a:endParaRPr lang="en-US" sz="81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CE513B-61CF-C093-3F81-7B910C407C77}"/>
              </a:ext>
            </a:extLst>
          </p:cNvPr>
          <p:cNvPicPr>
            <a:picLocks noChangeAspect="1"/>
          </p:cNvPicPr>
          <p:nvPr/>
        </p:nvPicPr>
        <p:blipFill>
          <a:blip r:embed="rId2"/>
          <a:stretch>
            <a:fillRect/>
          </a:stretch>
        </p:blipFill>
        <p:spPr>
          <a:xfrm>
            <a:off x="6883" y="0"/>
            <a:ext cx="12178234" cy="6858000"/>
          </a:xfrm>
          <a:prstGeom prst="rect">
            <a:avLst/>
          </a:prstGeom>
        </p:spPr>
      </p:pic>
    </p:spTree>
    <p:extLst>
      <p:ext uri="{BB962C8B-B14F-4D97-AF65-F5344CB8AC3E}">
        <p14:creationId xmlns:p14="http://schemas.microsoft.com/office/powerpoint/2010/main" val="244217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07382F"/>
        </a:solidFill>
        <a:effectLst/>
      </p:bgPr>
    </p:bg>
    <p:spTree>
      <p:nvGrpSpPr>
        <p:cNvPr id="1" name=""/>
        <p:cNvGrpSpPr/>
        <p:nvPr/>
      </p:nvGrpSpPr>
      <p:grpSpPr>
        <a:xfrm>
          <a:off x="0" y="0"/>
          <a:ext cx="0" cy="0"/>
          <a:chOff x="0" y="0"/>
          <a:chExt cx="0" cy="0"/>
        </a:xfrm>
      </p:grpSpPr>
      <p:sp>
        <p:nvSpPr>
          <p:cNvPr id="2" name="Text 0"/>
          <p:cNvSpPr/>
          <p:nvPr/>
        </p:nvSpPr>
        <p:spPr>
          <a:xfrm>
            <a:off x="667512" y="256032"/>
            <a:ext cx="9144000" cy="210312"/>
          </a:xfrm>
          <a:prstGeom prst="rect">
            <a:avLst/>
          </a:prstGeom>
          <a:noFill/>
          <a:ln/>
        </p:spPr>
        <p:txBody>
          <a:bodyPr wrap="square" lIns="0" tIns="0" rIns="0" bIns="0" rtlCol="0" anchor="ctr">
            <a:normAutofit/>
          </a:bodyPr>
          <a:lstStyle/>
          <a:p>
            <a:pPr marL="0" indent="0">
              <a:buNone/>
            </a:pPr>
            <a:r>
              <a:rPr lang="en-US" sz="900" b="1" kern="0" spc="225" dirty="0">
                <a:solidFill>
                  <a:srgbClr val="D6F56C"/>
                </a:solidFill>
                <a:latin typeface="Aptos" pitchFamily="34" charset="0"/>
                <a:ea typeface="Aptos" pitchFamily="34" charset="-122"/>
                <a:cs typeface="Aptos" pitchFamily="34" charset="-120"/>
              </a:rPr>
              <a:t>ENERĢIJAS KONKURENCE</a:t>
            </a:r>
            <a:endParaRPr lang="en-US" sz="900" dirty="0"/>
          </a:p>
        </p:txBody>
      </p:sp>
      <p:sp>
        <p:nvSpPr>
          <p:cNvPr id="3" name="Shape 1"/>
          <p:cNvSpPr/>
          <p:nvPr/>
        </p:nvSpPr>
        <p:spPr>
          <a:xfrm>
            <a:off x="667512" y="6547104"/>
            <a:ext cx="10872216" cy="0"/>
          </a:xfrm>
          <a:prstGeom prst="line">
            <a:avLst/>
          </a:prstGeom>
          <a:noFill/>
          <a:ln w="7620">
            <a:solidFill>
              <a:srgbClr val="377160"/>
            </a:solidFill>
            <a:prstDash val="solid"/>
          </a:ln>
        </p:spPr>
        <p:txBody>
          <a:bodyPr/>
          <a:lstStyle/>
          <a:p>
            <a:endParaRPr lang="lv-LV"/>
          </a:p>
        </p:txBody>
      </p:sp>
      <p:sp>
        <p:nvSpPr>
          <p:cNvPr id="4" name="Text 2"/>
          <p:cNvSpPr/>
          <p:nvPr/>
        </p:nvSpPr>
        <p:spPr>
          <a:xfrm>
            <a:off x="11137392" y="6565392"/>
            <a:ext cx="420624" cy="182880"/>
          </a:xfrm>
          <a:prstGeom prst="rect">
            <a:avLst/>
          </a:prstGeom>
          <a:noFill/>
          <a:ln/>
        </p:spPr>
        <p:txBody>
          <a:bodyPr wrap="square" lIns="0" tIns="0" rIns="0" bIns="0" rtlCol="0" anchor="ctr">
            <a:normAutofit/>
          </a:bodyPr>
          <a:lstStyle/>
          <a:p>
            <a:pPr marL="0" indent="0" algn="r">
              <a:buNone/>
            </a:pPr>
            <a:r>
              <a:rPr lang="en-US" sz="900" dirty="0">
                <a:solidFill>
                  <a:srgbClr val="BFCFC6"/>
                </a:solidFill>
                <a:latin typeface="Aptos" pitchFamily="34" charset="0"/>
                <a:ea typeface="Aptos" pitchFamily="34" charset="-122"/>
                <a:cs typeface="Aptos" pitchFamily="34" charset="-120"/>
              </a:rPr>
              <a:t>04</a:t>
            </a:r>
            <a:endParaRPr lang="en-US" sz="900" dirty="0"/>
          </a:p>
        </p:txBody>
      </p:sp>
      <p:sp>
        <p:nvSpPr>
          <p:cNvPr id="5" name="Text 3"/>
          <p:cNvSpPr/>
          <p:nvPr/>
        </p:nvSpPr>
        <p:spPr>
          <a:xfrm>
            <a:off x="694944" y="676656"/>
            <a:ext cx="10789920" cy="594360"/>
          </a:xfrm>
          <a:prstGeom prst="rect">
            <a:avLst/>
          </a:prstGeom>
          <a:noFill/>
          <a:ln/>
        </p:spPr>
        <p:txBody>
          <a:bodyPr wrap="square" lIns="0" tIns="0" rIns="0" bIns="0" rtlCol="0" anchor="ctr">
            <a:normAutofit/>
          </a:bodyPr>
          <a:lstStyle/>
          <a:p>
            <a:pPr marL="0" indent="0">
              <a:buNone/>
            </a:pPr>
            <a:r>
              <a:rPr lang="fi-FI" sz="3300" b="1" dirty="0">
                <a:solidFill>
                  <a:srgbClr val="FFFFFF"/>
                </a:solidFill>
                <a:latin typeface="Aptos" pitchFamily="34" charset="0"/>
                <a:ea typeface="Aptos" pitchFamily="34" charset="-122"/>
                <a:cs typeface="Aptos" pitchFamily="34" charset="-120"/>
              </a:rPr>
              <a:t>Viena saule. Trīs laikmeti. Viens tirgus.</a:t>
            </a:r>
            <a:endParaRPr lang="en-US" sz="3300" dirty="0"/>
          </a:p>
        </p:txBody>
      </p:sp>
      <p:sp>
        <p:nvSpPr>
          <p:cNvPr id="6" name="Shape 4"/>
          <p:cNvSpPr/>
          <p:nvPr/>
        </p:nvSpPr>
        <p:spPr>
          <a:xfrm>
            <a:off x="694944" y="1417320"/>
            <a:ext cx="3502152" cy="1161288"/>
          </a:xfrm>
          <a:prstGeom prst="roundRect">
            <a:avLst>
              <a:gd name="adj" fmla="val 10236"/>
            </a:avLst>
          </a:prstGeom>
          <a:solidFill>
            <a:srgbClr val="124C3E"/>
          </a:solidFill>
          <a:ln w="12700">
            <a:solidFill>
              <a:srgbClr val="2F6A56"/>
            </a:solidFill>
            <a:prstDash val="solid"/>
          </a:ln>
        </p:spPr>
        <p:txBody>
          <a:bodyPr/>
          <a:lstStyle/>
          <a:p>
            <a:endParaRPr lang="lv-LV"/>
          </a:p>
        </p:txBody>
      </p:sp>
      <p:sp>
        <p:nvSpPr>
          <p:cNvPr id="7" name="Shape 5"/>
          <p:cNvSpPr/>
          <p:nvPr/>
        </p:nvSpPr>
        <p:spPr>
          <a:xfrm>
            <a:off x="896112" y="1636776"/>
            <a:ext cx="704088" cy="704088"/>
          </a:xfrm>
          <a:prstGeom prst="ellipse">
            <a:avLst/>
          </a:prstGeom>
          <a:solidFill>
            <a:srgbClr val="D4BA8E"/>
          </a:solidFill>
          <a:ln w="19050">
            <a:solidFill>
              <a:srgbClr val="D4BA8E"/>
            </a:solidFill>
            <a:prstDash val="solid"/>
          </a:ln>
        </p:spPr>
        <p:txBody>
          <a:bodyPr/>
          <a:lstStyle/>
          <a:p>
            <a:endParaRPr lang="lv-LV"/>
          </a:p>
        </p:txBody>
      </p:sp>
      <p:sp>
        <p:nvSpPr>
          <p:cNvPr id="8" name="Shape 6"/>
          <p:cNvSpPr/>
          <p:nvPr/>
        </p:nvSpPr>
        <p:spPr>
          <a:xfrm>
            <a:off x="1133856" y="1883664"/>
            <a:ext cx="210312" cy="210312"/>
          </a:xfrm>
          <a:prstGeom prst="ellipse">
            <a:avLst/>
          </a:prstGeom>
          <a:solidFill>
            <a:srgbClr val="7A664B"/>
          </a:solidFill>
          <a:ln w="19050">
            <a:solidFill>
              <a:srgbClr val="7A664B"/>
            </a:solidFill>
            <a:prstDash val="solid"/>
          </a:ln>
        </p:spPr>
        <p:txBody>
          <a:bodyPr/>
          <a:lstStyle/>
          <a:p>
            <a:endParaRPr lang="lv-LV"/>
          </a:p>
        </p:txBody>
      </p:sp>
      <p:sp>
        <p:nvSpPr>
          <p:cNvPr id="9" name="Text 7"/>
          <p:cNvSpPr/>
          <p:nvPr/>
        </p:nvSpPr>
        <p:spPr>
          <a:xfrm>
            <a:off x="1746504" y="1627632"/>
            <a:ext cx="2286000" cy="292608"/>
          </a:xfrm>
          <a:prstGeom prst="rect">
            <a:avLst/>
          </a:prstGeom>
          <a:noFill/>
          <a:ln/>
        </p:spPr>
        <p:txBody>
          <a:bodyPr wrap="square" lIns="0" tIns="0" rIns="0" bIns="0" rtlCol="0" anchor="ctr">
            <a:normAutofit/>
          </a:bodyPr>
          <a:lstStyle/>
          <a:p>
            <a:pPr marL="0" indent="0">
              <a:buNone/>
            </a:pPr>
            <a:r>
              <a:rPr lang="en-US" sz="1200" b="1" dirty="0">
                <a:solidFill>
                  <a:srgbClr val="D6F56C"/>
                </a:solidFill>
                <a:latin typeface="Aptos" pitchFamily="34" charset="0"/>
                <a:ea typeface="Aptos" pitchFamily="34" charset="-122"/>
                <a:cs typeface="Aptos" pitchFamily="34" charset="-120"/>
              </a:rPr>
              <a:t>AIZVAKARDIENAS</a:t>
            </a:r>
            <a:endParaRPr lang="en-US" sz="1200" dirty="0"/>
          </a:p>
        </p:txBody>
      </p:sp>
      <p:sp>
        <p:nvSpPr>
          <p:cNvPr id="10" name="Text 8"/>
          <p:cNvSpPr/>
          <p:nvPr/>
        </p:nvSpPr>
        <p:spPr>
          <a:xfrm>
            <a:off x="1746504" y="2002536"/>
            <a:ext cx="2258568" cy="301752"/>
          </a:xfrm>
          <a:prstGeom prst="rect">
            <a:avLst/>
          </a:prstGeom>
          <a:noFill/>
          <a:ln/>
        </p:spPr>
        <p:txBody>
          <a:bodyPr wrap="square" lIns="0" tIns="0" rIns="0" bIns="0" rtlCol="0" anchor="ctr">
            <a:normAutofit/>
          </a:bodyPr>
          <a:lstStyle/>
          <a:p>
            <a:pPr marL="0" indent="0">
              <a:buNone/>
            </a:pPr>
            <a:r>
              <a:rPr lang="en-US" sz="1800" b="1" dirty="0">
                <a:solidFill>
                  <a:srgbClr val="FFFFFF"/>
                </a:solidFill>
                <a:latin typeface="Aptos" pitchFamily="34" charset="0"/>
                <a:ea typeface="Aptos" pitchFamily="34" charset="-122"/>
                <a:cs typeface="Aptos" pitchFamily="34" charset="-120"/>
              </a:rPr>
              <a:t>Fosilie resursi</a:t>
            </a:r>
            <a:endParaRPr lang="en-US" sz="1800" dirty="0"/>
          </a:p>
        </p:txBody>
      </p:sp>
      <p:sp>
        <p:nvSpPr>
          <p:cNvPr id="11" name="Shape 9"/>
          <p:cNvSpPr/>
          <p:nvPr/>
        </p:nvSpPr>
        <p:spPr>
          <a:xfrm>
            <a:off x="4334256" y="1417320"/>
            <a:ext cx="3502152" cy="1161288"/>
          </a:xfrm>
          <a:prstGeom prst="roundRect">
            <a:avLst>
              <a:gd name="adj" fmla="val 10236"/>
            </a:avLst>
          </a:prstGeom>
          <a:solidFill>
            <a:srgbClr val="124C3E"/>
          </a:solidFill>
          <a:ln w="12700">
            <a:solidFill>
              <a:srgbClr val="2F6A56"/>
            </a:solidFill>
            <a:prstDash val="solid"/>
          </a:ln>
        </p:spPr>
        <p:txBody>
          <a:bodyPr/>
          <a:lstStyle/>
          <a:p>
            <a:endParaRPr lang="lv-LV"/>
          </a:p>
        </p:txBody>
      </p:sp>
      <p:sp>
        <p:nvSpPr>
          <p:cNvPr id="12" name="Shape 10"/>
          <p:cNvSpPr/>
          <p:nvPr/>
        </p:nvSpPr>
        <p:spPr>
          <a:xfrm>
            <a:off x="4535424" y="1636776"/>
            <a:ext cx="704088" cy="704088"/>
          </a:xfrm>
          <a:prstGeom prst="ellipse">
            <a:avLst/>
          </a:prstGeom>
          <a:solidFill>
            <a:srgbClr val="9AC5A4"/>
          </a:solidFill>
          <a:ln w="19050">
            <a:solidFill>
              <a:srgbClr val="9AC5A4"/>
            </a:solidFill>
            <a:prstDash val="solid"/>
          </a:ln>
        </p:spPr>
        <p:txBody>
          <a:bodyPr/>
          <a:lstStyle/>
          <a:p>
            <a:endParaRPr lang="lv-LV"/>
          </a:p>
        </p:txBody>
      </p:sp>
      <p:sp>
        <p:nvSpPr>
          <p:cNvPr id="13" name="Shape 11"/>
          <p:cNvSpPr/>
          <p:nvPr/>
        </p:nvSpPr>
        <p:spPr>
          <a:xfrm>
            <a:off x="4727448" y="1901952"/>
            <a:ext cx="146304" cy="356616"/>
          </a:xfrm>
          <a:prstGeom prst="line">
            <a:avLst/>
          </a:prstGeom>
          <a:noFill/>
          <a:ln w="26670">
            <a:solidFill>
              <a:srgbClr val="285C3A"/>
            </a:solidFill>
            <a:prstDash val="solid"/>
          </a:ln>
        </p:spPr>
        <p:txBody>
          <a:bodyPr/>
          <a:lstStyle/>
          <a:p>
            <a:endParaRPr lang="lv-LV"/>
          </a:p>
        </p:txBody>
      </p:sp>
      <p:sp>
        <p:nvSpPr>
          <p:cNvPr id="14" name="Shape 12"/>
          <p:cNvSpPr/>
          <p:nvPr/>
        </p:nvSpPr>
        <p:spPr>
          <a:xfrm>
            <a:off x="4818888" y="2011680"/>
            <a:ext cx="118872" cy="0"/>
          </a:xfrm>
          <a:prstGeom prst="line">
            <a:avLst/>
          </a:prstGeom>
          <a:noFill/>
          <a:ln w="19050">
            <a:solidFill>
              <a:srgbClr val="285C3A"/>
            </a:solidFill>
            <a:prstDash val="solid"/>
          </a:ln>
        </p:spPr>
        <p:txBody>
          <a:bodyPr/>
          <a:lstStyle/>
          <a:p>
            <a:endParaRPr lang="lv-LV"/>
          </a:p>
        </p:txBody>
      </p:sp>
      <p:sp>
        <p:nvSpPr>
          <p:cNvPr id="15" name="Text 13"/>
          <p:cNvSpPr/>
          <p:nvPr/>
        </p:nvSpPr>
        <p:spPr>
          <a:xfrm>
            <a:off x="5385816" y="1627632"/>
            <a:ext cx="2286000" cy="292608"/>
          </a:xfrm>
          <a:prstGeom prst="rect">
            <a:avLst/>
          </a:prstGeom>
          <a:noFill/>
          <a:ln/>
        </p:spPr>
        <p:txBody>
          <a:bodyPr wrap="square" lIns="0" tIns="0" rIns="0" bIns="0" rtlCol="0" anchor="ctr">
            <a:normAutofit/>
          </a:bodyPr>
          <a:lstStyle/>
          <a:p>
            <a:pPr marL="0" indent="0">
              <a:buNone/>
            </a:pPr>
            <a:r>
              <a:rPr lang="en-US" sz="1200" b="1" dirty="0">
                <a:solidFill>
                  <a:srgbClr val="D6F56C"/>
                </a:solidFill>
                <a:latin typeface="Aptos" pitchFamily="34" charset="0"/>
                <a:ea typeface="Aptos" pitchFamily="34" charset="-122"/>
                <a:cs typeface="Aptos" pitchFamily="34" charset="-120"/>
              </a:rPr>
              <a:t>VAKARDIENAS</a:t>
            </a:r>
            <a:endParaRPr lang="en-US" sz="1200" dirty="0"/>
          </a:p>
        </p:txBody>
      </p:sp>
      <p:sp>
        <p:nvSpPr>
          <p:cNvPr id="16" name="Text 14"/>
          <p:cNvSpPr/>
          <p:nvPr/>
        </p:nvSpPr>
        <p:spPr>
          <a:xfrm>
            <a:off x="5385816" y="2002536"/>
            <a:ext cx="2258568" cy="301752"/>
          </a:xfrm>
          <a:prstGeom prst="rect">
            <a:avLst/>
          </a:prstGeom>
          <a:noFill/>
          <a:ln/>
        </p:spPr>
        <p:txBody>
          <a:bodyPr wrap="square" lIns="0" tIns="0" rIns="0" bIns="0" rtlCol="0" anchor="ctr">
            <a:normAutofit/>
          </a:bodyPr>
          <a:lstStyle/>
          <a:p>
            <a:pPr marL="0" indent="0">
              <a:buNone/>
            </a:pPr>
            <a:r>
              <a:rPr lang="en-US" sz="1800" b="1" dirty="0">
                <a:solidFill>
                  <a:srgbClr val="FFFFFF"/>
                </a:solidFill>
                <a:latin typeface="Aptos" pitchFamily="34" charset="0"/>
                <a:ea typeface="Aptos" pitchFamily="34" charset="-122"/>
                <a:cs typeface="Aptos" pitchFamily="34" charset="-120"/>
              </a:rPr>
              <a:t>Koksne</a:t>
            </a:r>
            <a:endParaRPr lang="en-US" sz="1800" dirty="0"/>
          </a:p>
        </p:txBody>
      </p:sp>
      <p:sp>
        <p:nvSpPr>
          <p:cNvPr id="17" name="Shape 15"/>
          <p:cNvSpPr/>
          <p:nvPr/>
        </p:nvSpPr>
        <p:spPr>
          <a:xfrm>
            <a:off x="7973568" y="1417320"/>
            <a:ext cx="3502152" cy="1161288"/>
          </a:xfrm>
          <a:prstGeom prst="roundRect">
            <a:avLst>
              <a:gd name="adj" fmla="val 10236"/>
            </a:avLst>
          </a:prstGeom>
          <a:solidFill>
            <a:srgbClr val="124C3E"/>
          </a:solidFill>
          <a:ln w="12700">
            <a:solidFill>
              <a:srgbClr val="2F6A56"/>
            </a:solidFill>
            <a:prstDash val="solid"/>
          </a:ln>
        </p:spPr>
        <p:txBody>
          <a:bodyPr/>
          <a:lstStyle/>
          <a:p>
            <a:endParaRPr lang="lv-LV"/>
          </a:p>
        </p:txBody>
      </p:sp>
      <p:sp>
        <p:nvSpPr>
          <p:cNvPr id="18" name="Shape 16"/>
          <p:cNvSpPr/>
          <p:nvPr/>
        </p:nvSpPr>
        <p:spPr>
          <a:xfrm>
            <a:off x="8174736" y="1636776"/>
            <a:ext cx="704088" cy="704088"/>
          </a:xfrm>
          <a:prstGeom prst="ellipse">
            <a:avLst/>
          </a:prstGeom>
          <a:solidFill>
            <a:srgbClr val="D6F56C"/>
          </a:solidFill>
          <a:ln w="19050">
            <a:solidFill>
              <a:srgbClr val="D6F56C"/>
            </a:solidFill>
            <a:prstDash val="solid"/>
          </a:ln>
        </p:spPr>
        <p:txBody>
          <a:bodyPr/>
          <a:lstStyle/>
          <a:p>
            <a:endParaRPr lang="lv-LV"/>
          </a:p>
        </p:txBody>
      </p:sp>
      <p:sp>
        <p:nvSpPr>
          <p:cNvPr id="19" name="Shape 17"/>
          <p:cNvSpPr/>
          <p:nvPr/>
        </p:nvSpPr>
        <p:spPr>
          <a:xfrm>
            <a:off x="8394192" y="1865376"/>
            <a:ext cx="237744" cy="237744"/>
          </a:xfrm>
          <a:prstGeom prst="ellipse">
            <a:avLst/>
          </a:prstGeom>
          <a:solidFill>
            <a:srgbClr val="D6F56C"/>
          </a:solidFill>
          <a:ln w="19050">
            <a:solidFill>
              <a:srgbClr val="07382F"/>
            </a:solidFill>
            <a:prstDash val="solid"/>
          </a:ln>
        </p:spPr>
        <p:txBody>
          <a:bodyPr/>
          <a:lstStyle/>
          <a:p>
            <a:endParaRPr lang="lv-LV"/>
          </a:p>
        </p:txBody>
      </p:sp>
      <p:sp>
        <p:nvSpPr>
          <p:cNvPr id="20" name="Text 18"/>
          <p:cNvSpPr/>
          <p:nvPr/>
        </p:nvSpPr>
        <p:spPr>
          <a:xfrm>
            <a:off x="9025128" y="1627632"/>
            <a:ext cx="2286000" cy="292608"/>
          </a:xfrm>
          <a:prstGeom prst="rect">
            <a:avLst/>
          </a:prstGeom>
          <a:noFill/>
          <a:ln/>
        </p:spPr>
        <p:txBody>
          <a:bodyPr wrap="square" lIns="0" tIns="0" rIns="0" bIns="0" rtlCol="0" anchor="ctr">
            <a:normAutofit/>
          </a:bodyPr>
          <a:lstStyle/>
          <a:p>
            <a:pPr marL="0" indent="0">
              <a:buNone/>
            </a:pPr>
            <a:r>
              <a:rPr lang="en-US" sz="1200" b="1" dirty="0">
                <a:solidFill>
                  <a:srgbClr val="D6F56C"/>
                </a:solidFill>
                <a:latin typeface="Aptos" pitchFamily="34" charset="0"/>
                <a:ea typeface="Aptos" pitchFamily="34" charset="-122"/>
                <a:cs typeface="Aptos" pitchFamily="34" charset="-120"/>
              </a:rPr>
              <a:t>ŠODIENAS / RĪTDIENAS</a:t>
            </a:r>
            <a:endParaRPr lang="en-US" sz="1200" dirty="0"/>
          </a:p>
        </p:txBody>
      </p:sp>
      <p:sp>
        <p:nvSpPr>
          <p:cNvPr id="21" name="Text 19"/>
          <p:cNvSpPr/>
          <p:nvPr/>
        </p:nvSpPr>
        <p:spPr>
          <a:xfrm>
            <a:off x="9025128" y="2002536"/>
            <a:ext cx="2258568" cy="301752"/>
          </a:xfrm>
          <a:prstGeom prst="rect">
            <a:avLst/>
          </a:prstGeom>
          <a:noFill/>
          <a:ln/>
        </p:spPr>
        <p:txBody>
          <a:bodyPr wrap="square" lIns="0" tIns="0" rIns="0" bIns="0" rtlCol="0" anchor="ctr">
            <a:normAutofit/>
          </a:bodyPr>
          <a:lstStyle/>
          <a:p>
            <a:pPr marL="0" indent="0">
              <a:buNone/>
            </a:pPr>
            <a:r>
              <a:rPr lang="en-US" sz="1800" b="1" dirty="0">
                <a:solidFill>
                  <a:srgbClr val="FFFFFF"/>
                </a:solidFill>
                <a:latin typeface="Aptos" pitchFamily="34" charset="0"/>
                <a:ea typeface="Aptos" pitchFamily="34" charset="-122"/>
                <a:cs typeface="Aptos" pitchFamily="34" charset="-120"/>
              </a:rPr>
              <a:t>Saule un vējš</a:t>
            </a:r>
            <a:endParaRPr lang="en-US" sz="1800" dirty="0"/>
          </a:p>
        </p:txBody>
      </p:sp>
      <p:sp>
        <p:nvSpPr>
          <p:cNvPr id="22" name="Text 20"/>
          <p:cNvSpPr/>
          <p:nvPr/>
        </p:nvSpPr>
        <p:spPr>
          <a:xfrm>
            <a:off x="713232" y="2889504"/>
            <a:ext cx="10789920" cy="457200"/>
          </a:xfrm>
          <a:prstGeom prst="rect">
            <a:avLst/>
          </a:prstGeom>
          <a:noFill/>
          <a:ln/>
        </p:spPr>
        <p:txBody>
          <a:bodyPr wrap="square" lIns="0" tIns="0" rIns="0" bIns="0" rtlCol="0" anchor="ctr">
            <a:normAutofit/>
          </a:bodyPr>
          <a:lstStyle/>
          <a:p>
            <a:pPr marL="0" indent="0">
              <a:buNone/>
            </a:pPr>
            <a:r>
              <a:rPr lang="en-US" sz="2300" b="1" dirty="0">
                <a:solidFill>
                  <a:srgbClr val="FFFFFF"/>
                </a:solidFill>
                <a:latin typeface="Aptos" pitchFamily="34" charset="0"/>
                <a:ea typeface="Aptos" pitchFamily="34" charset="-122"/>
                <a:cs typeface="Aptos" pitchFamily="34" charset="-120"/>
              </a:rPr>
              <a:t>Kur ES izmanto cieto biomasu enerģētikā?</a:t>
            </a:r>
            <a:endParaRPr lang="en-US" sz="2300" dirty="0"/>
          </a:p>
        </p:txBody>
      </p:sp>
      <p:sp>
        <p:nvSpPr>
          <p:cNvPr id="23" name="Text 21"/>
          <p:cNvSpPr/>
          <p:nvPr/>
        </p:nvSpPr>
        <p:spPr>
          <a:xfrm>
            <a:off x="722376" y="3319272"/>
            <a:ext cx="9875520" cy="292608"/>
          </a:xfrm>
          <a:prstGeom prst="rect">
            <a:avLst/>
          </a:prstGeom>
          <a:noFill/>
          <a:ln/>
        </p:spPr>
        <p:txBody>
          <a:bodyPr wrap="square" lIns="0" tIns="0" rIns="0" bIns="0" rtlCol="0" anchor="ctr">
            <a:normAutofit/>
          </a:bodyPr>
          <a:lstStyle/>
          <a:p>
            <a:pPr marL="0" indent="0">
              <a:buNone/>
            </a:pPr>
            <a:r>
              <a:rPr lang="en-US" sz="1300" dirty="0">
                <a:solidFill>
                  <a:srgbClr val="B7D0C4"/>
                </a:solidFill>
                <a:latin typeface="Aptos" pitchFamily="34" charset="0"/>
                <a:ea typeface="Aptos" pitchFamily="34" charset="-122"/>
                <a:cs typeface="Aptos" pitchFamily="34" charset="-120"/>
              </a:rPr>
              <a:t>2022. gads · aptuvens sadalījums pēc patēriņa</a:t>
            </a:r>
            <a:endParaRPr lang="en-US" sz="1300" dirty="0"/>
          </a:p>
        </p:txBody>
      </p:sp>
      <p:sp>
        <p:nvSpPr>
          <p:cNvPr id="24" name="Shape 22"/>
          <p:cNvSpPr/>
          <p:nvPr/>
        </p:nvSpPr>
        <p:spPr>
          <a:xfrm>
            <a:off x="722376" y="3840480"/>
            <a:ext cx="5049774" cy="630936"/>
          </a:xfrm>
          <a:prstGeom prst="rect">
            <a:avLst/>
          </a:prstGeom>
          <a:solidFill>
            <a:srgbClr val="B0D1A8"/>
          </a:solidFill>
          <a:ln w="12700">
            <a:solidFill>
              <a:srgbClr val="B0D1A8">
                <a:alpha val="0"/>
              </a:srgbClr>
            </a:solidFill>
            <a:prstDash val="solid"/>
          </a:ln>
        </p:spPr>
        <p:txBody>
          <a:bodyPr/>
          <a:lstStyle/>
          <a:p>
            <a:endParaRPr lang="lv-LV"/>
          </a:p>
        </p:txBody>
      </p:sp>
      <p:sp>
        <p:nvSpPr>
          <p:cNvPr id="25" name="Text 23"/>
          <p:cNvSpPr/>
          <p:nvPr/>
        </p:nvSpPr>
        <p:spPr>
          <a:xfrm>
            <a:off x="859536" y="3950208"/>
            <a:ext cx="4866894" cy="402336"/>
          </a:xfrm>
          <a:prstGeom prst="rect">
            <a:avLst/>
          </a:prstGeom>
          <a:noFill/>
          <a:ln/>
        </p:spPr>
        <p:txBody>
          <a:bodyPr wrap="square" lIns="0" tIns="0" rIns="0" bIns="0" rtlCol="0" anchor="ctr">
            <a:normAutofit/>
          </a:bodyPr>
          <a:lstStyle/>
          <a:p>
            <a:pPr marL="0" indent="0">
              <a:buNone/>
            </a:pPr>
            <a:endParaRPr lang="en-US" sz="2100" dirty="0"/>
          </a:p>
        </p:txBody>
      </p:sp>
      <p:sp>
        <p:nvSpPr>
          <p:cNvPr id="26" name="Shape 24"/>
          <p:cNvSpPr/>
          <p:nvPr/>
        </p:nvSpPr>
        <p:spPr>
          <a:xfrm>
            <a:off x="5772150" y="3840480"/>
            <a:ext cx="2363724" cy="630936"/>
          </a:xfrm>
          <a:prstGeom prst="rect">
            <a:avLst/>
          </a:prstGeom>
          <a:solidFill>
            <a:srgbClr val="6EA58E"/>
          </a:solidFill>
          <a:ln w="12700">
            <a:solidFill>
              <a:srgbClr val="6EA58E">
                <a:alpha val="0"/>
              </a:srgbClr>
            </a:solidFill>
            <a:prstDash val="solid"/>
          </a:ln>
        </p:spPr>
        <p:txBody>
          <a:bodyPr/>
          <a:lstStyle/>
          <a:p>
            <a:endParaRPr lang="lv-LV"/>
          </a:p>
        </p:txBody>
      </p:sp>
      <p:sp>
        <p:nvSpPr>
          <p:cNvPr id="27" name="Text 25"/>
          <p:cNvSpPr/>
          <p:nvPr/>
        </p:nvSpPr>
        <p:spPr>
          <a:xfrm>
            <a:off x="5909310" y="3950208"/>
            <a:ext cx="2180844" cy="402336"/>
          </a:xfrm>
          <a:prstGeom prst="rect">
            <a:avLst/>
          </a:prstGeom>
          <a:noFill/>
          <a:ln/>
        </p:spPr>
        <p:txBody>
          <a:bodyPr wrap="square" lIns="0" tIns="0" rIns="0" bIns="0" rtlCol="0" anchor="ctr">
            <a:normAutofit/>
          </a:bodyPr>
          <a:lstStyle/>
          <a:p>
            <a:pPr marL="0" indent="0">
              <a:buNone/>
            </a:pPr>
            <a:endParaRPr lang="en-US" sz="2100" dirty="0"/>
          </a:p>
        </p:txBody>
      </p:sp>
      <p:sp>
        <p:nvSpPr>
          <p:cNvPr id="28" name="Shape 26"/>
          <p:cNvSpPr/>
          <p:nvPr/>
        </p:nvSpPr>
        <p:spPr>
          <a:xfrm>
            <a:off x="8135874" y="3840480"/>
            <a:ext cx="2686050" cy="630936"/>
          </a:xfrm>
          <a:prstGeom prst="rect">
            <a:avLst/>
          </a:prstGeom>
          <a:solidFill>
            <a:srgbClr val="E5C991"/>
          </a:solidFill>
          <a:ln w="12700">
            <a:solidFill>
              <a:srgbClr val="E5C991">
                <a:alpha val="0"/>
              </a:srgbClr>
            </a:solidFill>
            <a:prstDash val="solid"/>
          </a:ln>
        </p:spPr>
        <p:txBody>
          <a:bodyPr/>
          <a:lstStyle/>
          <a:p>
            <a:endParaRPr lang="lv-LV"/>
          </a:p>
        </p:txBody>
      </p:sp>
      <p:sp>
        <p:nvSpPr>
          <p:cNvPr id="29" name="Text 27"/>
          <p:cNvSpPr/>
          <p:nvPr/>
        </p:nvSpPr>
        <p:spPr>
          <a:xfrm>
            <a:off x="8273034" y="3950208"/>
            <a:ext cx="2503170" cy="402336"/>
          </a:xfrm>
          <a:prstGeom prst="rect">
            <a:avLst/>
          </a:prstGeom>
          <a:noFill/>
          <a:ln/>
        </p:spPr>
        <p:txBody>
          <a:bodyPr wrap="square" lIns="0" tIns="0" rIns="0" bIns="0" rtlCol="0" anchor="ctr">
            <a:normAutofit/>
          </a:bodyPr>
          <a:lstStyle/>
          <a:p>
            <a:pPr marL="0" indent="0">
              <a:buNone/>
            </a:pPr>
            <a:endParaRPr lang="en-US" sz="2100" dirty="0"/>
          </a:p>
        </p:txBody>
      </p:sp>
      <p:sp>
        <p:nvSpPr>
          <p:cNvPr id="30" name="Shape 28"/>
          <p:cNvSpPr/>
          <p:nvPr/>
        </p:nvSpPr>
        <p:spPr>
          <a:xfrm>
            <a:off x="10821924" y="3840480"/>
            <a:ext cx="644652" cy="630936"/>
          </a:xfrm>
          <a:prstGeom prst="rect">
            <a:avLst/>
          </a:prstGeom>
          <a:solidFill>
            <a:srgbClr val="A8B6C4"/>
          </a:solidFill>
          <a:ln w="12700">
            <a:solidFill>
              <a:srgbClr val="A8B6C4">
                <a:alpha val="0"/>
              </a:srgbClr>
            </a:solidFill>
            <a:prstDash val="solid"/>
          </a:ln>
        </p:spPr>
        <p:txBody>
          <a:bodyPr/>
          <a:lstStyle/>
          <a:p>
            <a:endParaRPr lang="lv-LV"/>
          </a:p>
        </p:txBody>
      </p:sp>
      <p:sp>
        <p:nvSpPr>
          <p:cNvPr id="31" name="Text 29"/>
          <p:cNvSpPr/>
          <p:nvPr/>
        </p:nvSpPr>
        <p:spPr>
          <a:xfrm>
            <a:off x="731520" y="4709160"/>
            <a:ext cx="2468880" cy="283464"/>
          </a:xfrm>
          <a:prstGeom prst="rect">
            <a:avLst/>
          </a:prstGeom>
          <a:noFill/>
          <a:ln/>
        </p:spPr>
        <p:txBody>
          <a:bodyPr wrap="square" lIns="0" tIns="0" rIns="0" bIns="0" rtlCol="0" anchor="ctr">
            <a:normAutofit/>
          </a:bodyPr>
          <a:lstStyle/>
          <a:p>
            <a:pPr marL="0" indent="0">
              <a:buNone/>
            </a:pPr>
            <a:r>
              <a:rPr lang="en-US" sz="1700" b="1" dirty="0">
                <a:solidFill>
                  <a:srgbClr val="B0D1A8"/>
                </a:solidFill>
                <a:latin typeface="Aptos" pitchFamily="34" charset="0"/>
                <a:ea typeface="Aptos" pitchFamily="34" charset="-122"/>
                <a:cs typeface="Aptos" pitchFamily="34" charset="-120"/>
              </a:rPr>
              <a:t>47%</a:t>
            </a:r>
            <a:endParaRPr lang="en-US" sz="1700" dirty="0"/>
          </a:p>
        </p:txBody>
      </p:sp>
      <p:sp>
        <p:nvSpPr>
          <p:cNvPr id="32" name="Text 30"/>
          <p:cNvSpPr/>
          <p:nvPr/>
        </p:nvSpPr>
        <p:spPr>
          <a:xfrm>
            <a:off x="731520" y="5056632"/>
            <a:ext cx="2926080" cy="329184"/>
          </a:xfrm>
          <a:prstGeom prst="rect">
            <a:avLst/>
          </a:prstGeom>
          <a:noFill/>
          <a:ln/>
        </p:spPr>
        <p:txBody>
          <a:bodyPr wrap="square" lIns="0" tIns="0" rIns="0" bIns="0" rtlCol="0" anchor="ctr">
            <a:normAutofit/>
          </a:bodyPr>
          <a:lstStyle/>
          <a:p>
            <a:pPr marL="0" indent="0">
              <a:buNone/>
            </a:pPr>
            <a:r>
              <a:rPr lang="en-US" sz="1400" b="1" dirty="0">
                <a:solidFill>
                  <a:srgbClr val="FFFFFF"/>
                </a:solidFill>
                <a:latin typeface="Aptos" pitchFamily="34" charset="0"/>
                <a:ea typeface="Aptos" pitchFamily="34" charset="-122"/>
                <a:cs typeface="Aptos" pitchFamily="34" charset="-120"/>
              </a:rPr>
              <a:t>Lokālā apkure</a:t>
            </a:r>
            <a:endParaRPr lang="en-US" sz="1400" dirty="0"/>
          </a:p>
        </p:txBody>
      </p:sp>
      <p:sp>
        <p:nvSpPr>
          <p:cNvPr id="33" name="Text 31"/>
          <p:cNvSpPr/>
          <p:nvPr/>
        </p:nvSpPr>
        <p:spPr>
          <a:xfrm>
            <a:off x="731520" y="5431536"/>
            <a:ext cx="2926080" cy="256032"/>
          </a:xfrm>
          <a:prstGeom prst="rect">
            <a:avLst/>
          </a:prstGeom>
          <a:noFill/>
          <a:ln/>
        </p:spPr>
        <p:txBody>
          <a:bodyPr wrap="square" lIns="0" tIns="0" rIns="0" bIns="0" rtlCol="0" anchor="ctr">
            <a:normAutofit/>
          </a:bodyPr>
          <a:lstStyle/>
          <a:p>
            <a:pPr marL="0" indent="0">
              <a:buNone/>
            </a:pPr>
            <a:r>
              <a:rPr lang="en-US" sz="1100" dirty="0">
                <a:solidFill>
                  <a:srgbClr val="BED1C6"/>
                </a:solidFill>
                <a:latin typeface="Aptos" pitchFamily="34" charset="0"/>
                <a:ea typeface="Aptos" pitchFamily="34" charset="-122"/>
                <a:cs typeface="Aptos" pitchFamily="34" charset="-120"/>
              </a:rPr>
              <a:t>mājokļi un ēkas</a:t>
            </a:r>
            <a:endParaRPr lang="en-US" sz="1100" dirty="0"/>
          </a:p>
        </p:txBody>
      </p:sp>
      <p:sp>
        <p:nvSpPr>
          <p:cNvPr id="34" name="Text 32"/>
          <p:cNvSpPr/>
          <p:nvPr/>
        </p:nvSpPr>
        <p:spPr>
          <a:xfrm>
            <a:off x="5772150" y="4686300"/>
            <a:ext cx="2468880" cy="283464"/>
          </a:xfrm>
          <a:prstGeom prst="rect">
            <a:avLst/>
          </a:prstGeom>
          <a:noFill/>
          <a:ln/>
        </p:spPr>
        <p:txBody>
          <a:bodyPr wrap="square" lIns="0" tIns="0" rIns="0" bIns="0" rtlCol="0" anchor="ctr">
            <a:normAutofit/>
          </a:bodyPr>
          <a:lstStyle/>
          <a:p>
            <a:pPr marL="0" indent="0">
              <a:buNone/>
            </a:pPr>
            <a:r>
              <a:rPr lang="en-US" sz="1700" b="1" dirty="0">
                <a:solidFill>
                  <a:srgbClr val="6EA58E"/>
                </a:solidFill>
                <a:latin typeface="Aptos" pitchFamily="34" charset="0"/>
                <a:ea typeface="Aptos" pitchFamily="34" charset="-122"/>
                <a:cs typeface="Aptos" pitchFamily="34" charset="-120"/>
              </a:rPr>
              <a:t>22%</a:t>
            </a:r>
            <a:endParaRPr lang="en-US" sz="1700" dirty="0"/>
          </a:p>
        </p:txBody>
      </p:sp>
      <p:sp>
        <p:nvSpPr>
          <p:cNvPr id="35" name="Text 33"/>
          <p:cNvSpPr/>
          <p:nvPr/>
        </p:nvSpPr>
        <p:spPr>
          <a:xfrm>
            <a:off x="5772150" y="5033772"/>
            <a:ext cx="2926080" cy="329184"/>
          </a:xfrm>
          <a:prstGeom prst="rect">
            <a:avLst/>
          </a:prstGeom>
          <a:noFill/>
          <a:ln/>
        </p:spPr>
        <p:txBody>
          <a:bodyPr wrap="square" lIns="0" tIns="0" rIns="0" bIns="0" rtlCol="0" anchor="ctr">
            <a:normAutofit/>
          </a:bodyPr>
          <a:lstStyle/>
          <a:p>
            <a:pPr marL="0" indent="0">
              <a:buNone/>
            </a:pPr>
            <a:r>
              <a:rPr lang="en-US" sz="1400" b="1" dirty="0">
                <a:solidFill>
                  <a:srgbClr val="FFFFFF"/>
                </a:solidFill>
                <a:latin typeface="Aptos" pitchFamily="34" charset="0"/>
                <a:ea typeface="Aptos" pitchFamily="34" charset="-122"/>
                <a:cs typeface="Aptos" pitchFamily="34" charset="-120"/>
              </a:rPr>
              <a:t>Rūpniecība</a:t>
            </a:r>
            <a:endParaRPr lang="en-US" sz="1400" dirty="0"/>
          </a:p>
        </p:txBody>
      </p:sp>
      <p:sp>
        <p:nvSpPr>
          <p:cNvPr id="36" name="Text 34"/>
          <p:cNvSpPr/>
          <p:nvPr/>
        </p:nvSpPr>
        <p:spPr>
          <a:xfrm>
            <a:off x="5772150" y="5408676"/>
            <a:ext cx="2926080" cy="256032"/>
          </a:xfrm>
          <a:prstGeom prst="rect">
            <a:avLst/>
          </a:prstGeom>
          <a:noFill/>
          <a:ln/>
        </p:spPr>
        <p:txBody>
          <a:bodyPr wrap="square" lIns="0" tIns="0" rIns="0" bIns="0" rtlCol="0" anchor="ctr">
            <a:normAutofit/>
          </a:bodyPr>
          <a:lstStyle/>
          <a:p>
            <a:pPr marL="0" indent="0">
              <a:buNone/>
            </a:pPr>
            <a:r>
              <a:rPr lang="en-US" sz="1100" dirty="0">
                <a:solidFill>
                  <a:srgbClr val="BED1C6"/>
                </a:solidFill>
                <a:latin typeface="Aptos" pitchFamily="34" charset="0"/>
                <a:ea typeface="Aptos" pitchFamily="34" charset="-122"/>
                <a:cs typeface="Aptos" pitchFamily="34" charset="-120"/>
              </a:rPr>
              <a:t>galvenokārt siltums</a:t>
            </a:r>
            <a:endParaRPr lang="en-US" sz="1100" dirty="0"/>
          </a:p>
        </p:txBody>
      </p:sp>
      <p:sp>
        <p:nvSpPr>
          <p:cNvPr id="37" name="Text 35"/>
          <p:cNvSpPr/>
          <p:nvPr/>
        </p:nvSpPr>
        <p:spPr>
          <a:xfrm>
            <a:off x="8119701" y="4689611"/>
            <a:ext cx="2468880" cy="283464"/>
          </a:xfrm>
          <a:prstGeom prst="rect">
            <a:avLst/>
          </a:prstGeom>
          <a:noFill/>
          <a:ln/>
        </p:spPr>
        <p:txBody>
          <a:bodyPr wrap="square" lIns="0" tIns="0" rIns="0" bIns="0" rtlCol="0" anchor="ctr">
            <a:normAutofit/>
          </a:bodyPr>
          <a:lstStyle/>
          <a:p>
            <a:pPr marL="0" indent="0">
              <a:buNone/>
            </a:pPr>
            <a:r>
              <a:rPr lang="en-US" sz="1700" b="1" dirty="0">
                <a:solidFill>
                  <a:srgbClr val="E5C991"/>
                </a:solidFill>
                <a:latin typeface="Aptos" pitchFamily="34" charset="0"/>
                <a:ea typeface="Aptos" pitchFamily="34" charset="-122"/>
                <a:cs typeface="Aptos" pitchFamily="34" charset="-120"/>
              </a:rPr>
              <a:t>25%</a:t>
            </a:r>
            <a:endParaRPr lang="en-US" sz="1700" dirty="0"/>
          </a:p>
        </p:txBody>
      </p:sp>
      <p:sp>
        <p:nvSpPr>
          <p:cNvPr id="38" name="Text 36"/>
          <p:cNvSpPr/>
          <p:nvPr/>
        </p:nvSpPr>
        <p:spPr>
          <a:xfrm>
            <a:off x="8119701" y="5037083"/>
            <a:ext cx="2926080" cy="329184"/>
          </a:xfrm>
          <a:prstGeom prst="rect">
            <a:avLst/>
          </a:prstGeom>
          <a:noFill/>
          <a:ln/>
        </p:spPr>
        <p:txBody>
          <a:bodyPr wrap="square" lIns="0" tIns="0" rIns="0" bIns="0" rtlCol="0" anchor="ctr">
            <a:normAutofit/>
          </a:bodyPr>
          <a:lstStyle/>
          <a:p>
            <a:pPr marL="0" indent="0">
              <a:buNone/>
            </a:pPr>
            <a:r>
              <a:rPr lang="en-US" sz="1400" b="1" dirty="0">
                <a:solidFill>
                  <a:srgbClr val="FFFFFF"/>
                </a:solidFill>
                <a:latin typeface="Aptos" pitchFamily="34" charset="0"/>
                <a:ea typeface="Aptos" pitchFamily="34" charset="-122"/>
                <a:cs typeface="Aptos" pitchFamily="34" charset="-120"/>
              </a:rPr>
              <a:t>Siltumtīkli un CHP</a:t>
            </a:r>
            <a:endParaRPr lang="en-US" sz="1400" dirty="0"/>
          </a:p>
        </p:txBody>
      </p:sp>
      <p:sp>
        <p:nvSpPr>
          <p:cNvPr id="39" name="Text 37"/>
          <p:cNvSpPr/>
          <p:nvPr/>
        </p:nvSpPr>
        <p:spPr>
          <a:xfrm>
            <a:off x="8119701" y="5411987"/>
            <a:ext cx="2926080" cy="256032"/>
          </a:xfrm>
          <a:prstGeom prst="rect">
            <a:avLst/>
          </a:prstGeom>
          <a:noFill/>
          <a:ln/>
        </p:spPr>
        <p:txBody>
          <a:bodyPr wrap="square" lIns="0" tIns="0" rIns="0" bIns="0" rtlCol="0" anchor="ctr">
            <a:normAutofit/>
          </a:bodyPr>
          <a:lstStyle/>
          <a:p>
            <a:pPr marL="0" indent="0">
              <a:buNone/>
            </a:pPr>
            <a:r>
              <a:rPr lang="en-US" sz="1100" dirty="0">
                <a:solidFill>
                  <a:srgbClr val="BED1C6"/>
                </a:solidFill>
                <a:latin typeface="Aptos" pitchFamily="34" charset="0"/>
                <a:ea typeface="Aptos" pitchFamily="34" charset="-122"/>
                <a:cs typeface="Aptos" pitchFamily="34" charset="-120"/>
              </a:rPr>
              <a:t>siltums + elektrība</a:t>
            </a:r>
            <a:endParaRPr lang="en-US" sz="1100" dirty="0"/>
          </a:p>
        </p:txBody>
      </p:sp>
      <p:sp>
        <p:nvSpPr>
          <p:cNvPr id="40" name="Text 38"/>
          <p:cNvSpPr/>
          <p:nvPr/>
        </p:nvSpPr>
        <p:spPr>
          <a:xfrm>
            <a:off x="10788396" y="4705376"/>
            <a:ext cx="1371600" cy="283464"/>
          </a:xfrm>
          <a:prstGeom prst="rect">
            <a:avLst/>
          </a:prstGeom>
          <a:noFill/>
          <a:ln/>
        </p:spPr>
        <p:txBody>
          <a:bodyPr wrap="square" lIns="0" tIns="0" rIns="0" bIns="0" rtlCol="0" anchor="ctr">
            <a:normAutofit/>
          </a:bodyPr>
          <a:lstStyle/>
          <a:p>
            <a:pPr marL="0" indent="0">
              <a:buNone/>
            </a:pPr>
            <a:r>
              <a:rPr lang="en-US" sz="1700" b="1" dirty="0">
                <a:solidFill>
                  <a:srgbClr val="A8B6C4"/>
                </a:solidFill>
                <a:latin typeface="Aptos" pitchFamily="34" charset="0"/>
                <a:ea typeface="Aptos" pitchFamily="34" charset="-122"/>
                <a:cs typeface="Aptos" pitchFamily="34" charset="-120"/>
              </a:rPr>
              <a:t>6%</a:t>
            </a:r>
            <a:endParaRPr lang="en-US" sz="1700" dirty="0"/>
          </a:p>
        </p:txBody>
      </p:sp>
      <p:sp>
        <p:nvSpPr>
          <p:cNvPr id="41" name="Text 39"/>
          <p:cNvSpPr/>
          <p:nvPr/>
        </p:nvSpPr>
        <p:spPr>
          <a:xfrm>
            <a:off x="10788396" y="5052848"/>
            <a:ext cx="1600200" cy="329184"/>
          </a:xfrm>
          <a:prstGeom prst="rect">
            <a:avLst/>
          </a:prstGeom>
          <a:noFill/>
          <a:ln/>
        </p:spPr>
        <p:txBody>
          <a:bodyPr wrap="square" lIns="0" tIns="0" rIns="0" bIns="0" rtlCol="0" anchor="ctr">
            <a:normAutofit/>
          </a:bodyPr>
          <a:lstStyle/>
          <a:p>
            <a:pPr marL="0" indent="0">
              <a:buNone/>
            </a:pPr>
            <a:r>
              <a:rPr lang="en-US" sz="1230" b="1" dirty="0">
                <a:solidFill>
                  <a:srgbClr val="FFFFFF"/>
                </a:solidFill>
                <a:latin typeface="Aptos" pitchFamily="34" charset="0"/>
                <a:ea typeface="Aptos" pitchFamily="34" charset="-122"/>
                <a:cs typeface="Aptos" pitchFamily="34" charset="-120"/>
              </a:rPr>
              <a:t>Tikai elektrība</a:t>
            </a:r>
            <a:endParaRPr lang="en-US" sz="1230" dirty="0"/>
          </a:p>
        </p:txBody>
      </p:sp>
      <p:sp>
        <p:nvSpPr>
          <p:cNvPr id="42" name="Text 40"/>
          <p:cNvSpPr/>
          <p:nvPr/>
        </p:nvSpPr>
        <p:spPr>
          <a:xfrm>
            <a:off x="10788396" y="5427752"/>
            <a:ext cx="1645920" cy="256032"/>
          </a:xfrm>
          <a:prstGeom prst="rect">
            <a:avLst/>
          </a:prstGeom>
          <a:noFill/>
          <a:ln/>
        </p:spPr>
        <p:txBody>
          <a:bodyPr wrap="square" lIns="0" tIns="0" rIns="0" bIns="0" rtlCol="0" anchor="ctr">
            <a:normAutofit/>
          </a:bodyPr>
          <a:lstStyle/>
          <a:p>
            <a:pPr marL="0" indent="0">
              <a:buNone/>
            </a:pPr>
            <a:r>
              <a:rPr lang="en-US" sz="1100" dirty="0">
                <a:solidFill>
                  <a:srgbClr val="BED1C6"/>
                </a:solidFill>
                <a:latin typeface="Aptos" pitchFamily="34" charset="0"/>
                <a:ea typeface="Aptos" pitchFamily="34" charset="-122"/>
                <a:cs typeface="Aptos" pitchFamily="34" charset="-120"/>
              </a:rPr>
              <a:t>bez siltuma</a:t>
            </a:r>
            <a:endParaRPr lang="en-US" sz="1100" dirty="0"/>
          </a:p>
        </p:txBody>
      </p:sp>
      <p:sp>
        <p:nvSpPr>
          <p:cNvPr id="43" name="Shape 41"/>
          <p:cNvSpPr/>
          <p:nvPr/>
        </p:nvSpPr>
        <p:spPr>
          <a:xfrm>
            <a:off x="713232" y="5843016"/>
            <a:ext cx="10762488" cy="384048"/>
          </a:xfrm>
          <a:prstGeom prst="roundRect">
            <a:avLst>
              <a:gd name="adj" fmla="val 16667"/>
            </a:avLst>
          </a:prstGeom>
          <a:solidFill>
            <a:srgbClr val="1C5847"/>
          </a:solidFill>
          <a:ln w="12700">
            <a:solidFill>
              <a:srgbClr val="1C5847">
                <a:alpha val="0"/>
              </a:srgbClr>
            </a:solidFill>
            <a:prstDash val="solid"/>
          </a:ln>
        </p:spPr>
        <p:txBody>
          <a:bodyPr/>
          <a:lstStyle/>
          <a:p>
            <a:endParaRPr lang="lv-LV"/>
          </a:p>
        </p:txBody>
      </p:sp>
      <p:sp>
        <p:nvSpPr>
          <p:cNvPr id="44" name="Text 42"/>
          <p:cNvSpPr/>
          <p:nvPr/>
        </p:nvSpPr>
        <p:spPr>
          <a:xfrm>
            <a:off x="868680" y="5861304"/>
            <a:ext cx="10287000" cy="320040"/>
          </a:xfrm>
          <a:prstGeom prst="rect">
            <a:avLst/>
          </a:prstGeom>
          <a:noFill/>
          <a:ln/>
        </p:spPr>
        <p:txBody>
          <a:bodyPr wrap="square" lIns="0" tIns="0" rIns="0" bIns="0" rtlCol="0" anchor="ctr">
            <a:normAutofit/>
          </a:bodyPr>
          <a:lstStyle/>
          <a:p>
            <a:pPr marL="0" indent="0">
              <a:buNone/>
            </a:pPr>
            <a:r>
              <a:rPr lang="en-US" sz="1400" b="1" dirty="0">
                <a:solidFill>
                  <a:srgbClr val="D6F56C"/>
                </a:solidFill>
                <a:latin typeface="Aptos" pitchFamily="34" charset="0"/>
                <a:ea typeface="Aptos" pitchFamily="34" charset="-122"/>
                <a:cs typeface="Aptos" pitchFamily="34" charset="-120"/>
              </a:rPr>
              <a:t>Lielā pārmaiņa nav tikai elektrības ražošanā — tā ir apkures elektrifikācija.</a:t>
            </a:r>
            <a:endParaRPr lang="en-US" sz="1400" dirty="0"/>
          </a:p>
        </p:txBody>
      </p:sp>
      <p:sp>
        <p:nvSpPr>
          <p:cNvPr id="45" name="Text 43"/>
          <p:cNvSpPr/>
          <p:nvPr/>
        </p:nvSpPr>
        <p:spPr>
          <a:xfrm>
            <a:off x="676656" y="6291072"/>
            <a:ext cx="10287000" cy="182880"/>
          </a:xfrm>
          <a:prstGeom prst="rect">
            <a:avLst/>
          </a:prstGeom>
          <a:noFill/>
          <a:ln/>
        </p:spPr>
        <p:txBody>
          <a:bodyPr wrap="square" lIns="0" tIns="0" rIns="0" bIns="0" rtlCol="0" anchor="ctr">
            <a:normAutofit/>
          </a:bodyPr>
          <a:lstStyle/>
          <a:p>
            <a:pPr marL="0" indent="0">
              <a:buNone/>
            </a:pPr>
            <a:r>
              <a:rPr lang="en-US" sz="810" i="1" dirty="0">
                <a:solidFill>
                  <a:srgbClr val="93B9A6"/>
                </a:solidFill>
                <a:latin typeface="Aptos" pitchFamily="34" charset="0"/>
                <a:ea typeface="Aptos" pitchFamily="34" charset="-122"/>
                <a:cs typeface="Aptos" pitchFamily="34" charset="-120"/>
              </a:rPr>
              <a:t>Booth (2025), Eurostat enerģijas bilances; cietā biomasa ietver arī melno atsārmu.</a:t>
            </a:r>
            <a:endParaRPr lang="en-US" sz="81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8F8F2"/>
        </a:solidFill>
        <a:effectLst/>
      </p:bgPr>
    </p:bg>
    <p:spTree>
      <p:nvGrpSpPr>
        <p:cNvPr id="1" name=""/>
        <p:cNvGrpSpPr/>
        <p:nvPr/>
      </p:nvGrpSpPr>
      <p:grpSpPr>
        <a:xfrm>
          <a:off x="0" y="0"/>
          <a:ext cx="0" cy="0"/>
          <a:chOff x="0" y="0"/>
          <a:chExt cx="0" cy="0"/>
        </a:xfrm>
      </p:grpSpPr>
      <p:sp>
        <p:nvSpPr>
          <p:cNvPr id="2" name="Text 0"/>
          <p:cNvSpPr/>
          <p:nvPr/>
        </p:nvSpPr>
        <p:spPr>
          <a:xfrm>
            <a:off x="667512" y="256032"/>
            <a:ext cx="9144000" cy="210312"/>
          </a:xfrm>
          <a:prstGeom prst="rect">
            <a:avLst/>
          </a:prstGeom>
          <a:noFill/>
          <a:ln/>
        </p:spPr>
        <p:txBody>
          <a:bodyPr wrap="square" lIns="0" tIns="0" rIns="0" bIns="0" rtlCol="0" anchor="ctr">
            <a:normAutofit/>
          </a:bodyPr>
          <a:lstStyle/>
          <a:p>
            <a:pPr marL="0" indent="0">
              <a:buNone/>
            </a:pPr>
            <a:r>
              <a:rPr lang="en-US" sz="900" b="1" kern="0" spc="225" dirty="0">
                <a:solidFill>
                  <a:srgbClr val="447E68"/>
                </a:solidFill>
                <a:latin typeface="Aptos" pitchFamily="34" charset="0"/>
                <a:ea typeface="Aptos" pitchFamily="34" charset="-122"/>
                <a:cs typeface="Aptos" pitchFamily="34" charset="-120"/>
              </a:rPr>
              <a:t>ĶĪMIJAS KONKURENCE</a:t>
            </a:r>
            <a:endParaRPr lang="en-US" sz="900" dirty="0"/>
          </a:p>
        </p:txBody>
      </p:sp>
      <p:sp>
        <p:nvSpPr>
          <p:cNvPr id="3" name="Shape 1"/>
          <p:cNvSpPr/>
          <p:nvPr/>
        </p:nvSpPr>
        <p:spPr>
          <a:xfrm>
            <a:off x="667512" y="6547104"/>
            <a:ext cx="10872216" cy="0"/>
          </a:xfrm>
          <a:prstGeom prst="line">
            <a:avLst/>
          </a:prstGeom>
          <a:noFill/>
          <a:ln w="7620">
            <a:solidFill>
              <a:srgbClr val="CDD6CD"/>
            </a:solidFill>
            <a:prstDash val="solid"/>
          </a:ln>
        </p:spPr>
        <p:txBody>
          <a:bodyPr/>
          <a:lstStyle/>
          <a:p>
            <a:endParaRPr lang="lv-LV"/>
          </a:p>
        </p:txBody>
      </p:sp>
      <p:sp>
        <p:nvSpPr>
          <p:cNvPr id="4" name="Text 2"/>
          <p:cNvSpPr/>
          <p:nvPr/>
        </p:nvSpPr>
        <p:spPr>
          <a:xfrm>
            <a:off x="11137392" y="6565392"/>
            <a:ext cx="420624" cy="182880"/>
          </a:xfrm>
          <a:prstGeom prst="rect">
            <a:avLst/>
          </a:prstGeom>
          <a:noFill/>
          <a:ln/>
        </p:spPr>
        <p:txBody>
          <a:bodyPr wrap="square" lIns="0" tIns="0" rIns="0" bIns="0" rtlCol="0" anchor="ctr">
            <a:normAutofit/>
          </a:bodyPr>
          <a:lstStyle/>
          <a:p>
            <a:pPr marL="0" indent="0" algn="r">
              <a:buNone/>
            </a:pPr>
            <a:r>
              <a:rPr lang="en-US" sz="900" dirty="0">
                <a:solidFill>
                  <a:srgbClr val="6F8177"/>
                </a:solidFill>
                <a:latin typeface="Aptos" pitchFamily="34" charset="0"/>
                <a:ea typeface="Aptos" pitchFamily="34" charset="-122"/>
                <a:cs typeface="Aptos" pitchFamily="34" charset="-120"/>
              </a:rPr>
              <a:t>05</a:t>
            </a:r>
            <a:endParaRPr lang="en-US" sz="900" dirty="0"/>
          </a:p>
        </p:txBody>
      </p:sp>
      <p:sp>
        <p:nvSpPr>
          <p:cNvPr id="5" name="Text 3"/>
          <p:cNvSpPr/>
          <p:nvPr/>
        </p:nvSpPr>
        <p:spPr>
          <a:xfrm>
            <a:off x="704088" y="667512"/>
            <a:ext cx="10744200" cy="676656"/>
          </a:xfrm>
          <a:prstGeom prst="rect">
            <a:avLst/>
          </a:prstGeom>
          <a:noFill/>
          <a:ln/>
        </p:spPr>
        <p:txBody>
          <a:bodyPr wrap="square" lIns="0" tIns="0" rIns="0" bIns="0" rtlCol="0" anchor="ctr">
            <a:normAutofit/>
          </a:bodyPr>
          <a:lstStyle/>
          <a:p>
            <a:pPr marL="0" indent="0">
              <a:buNone/>
            </a:pPr>
            <a:r>
              <a:rPr lang="en-US" sz="2900" b="1" dirty="0">
                <a:solidFill>
                  <a:srgbClr val="14372F"/>
                </a:solidFill>
                <a:latin typeface="Aptos" pitchFamily="34" charset="0"/>
                <a:ea typeface="Aptos" pitchFamily="34" charset="-122"/>
                <a:cs typeface="Aptos" pitchFamily="34" charset="-120"/>
              </a:rPr>
              <a:t>Ķīmija: varam daudz. Bet par kādu cenu?</a:t>
            </a:r>
            <a:endParaRPr lang="en-US" sz="2900" dirty="0"/>
          </a:p>
        </p:txBody>
      </p:sp>
      <p:sp>
        <p:nvSpPr>
          <p:cNvPr id="6" name="Text 4"/>
          <p:cNvSpPr/>
          <p:nvPr/>
        </p:nvSpPr>
        <p:spPr>
          <a:xfrm>
            <a:off x="722376" y="1380744"/>
            <a:ext cx="10744200" cy="374904"/>
          </a:xfrm>
          <a:prstGeom prst="rect">
            <a:avLst/>
          </a:prstGeom>
          <a:noFill/>
          <a:ln/>
        </p:spPr>
        <p:txBody>
          <a:bodyPr wrap="square" lIns="0" tIns="0" rIns="0" bIns="0" rtlCol="0" anchor="ctr">
            <a:normAutofit/>
          </a:bodyPr>
          <a:lstStyle/>
          <a:p>
            <a:pPr marL="0" indent="0">
              <a:buNone/>
            </a:pPr>
            <a:r>
              <a:rPr lang="en-US" sz="1500" dirty="0">
                <a:solidFill>
                  <a:srgbClr val="6F8177"/>
                </a:solidFill>
                <a:latin typeface="Aptos" pitchFamily="34" charset="0"/>
                <a:ea typeface="Aptos" pitchFamily="34" charset="-122"/>
                <a:cs typeface="Aptos" pitchFamily="34" charset="-120"/>
              </a:rPr>
              <a:t>Bioloģiski atjaunojams ogleklis var aizstāt fosilo — ja produkta cena iztur tirgus pārbaudi.</a:t>
            </a:r>
            <a:endParaRPr lang="en-US" sz="1500" dirty="0"/>
          </a:p>
        </p:txBody>
      </p:sp>
      <p:sp>
        <p:nvSpPr>
          <p:cNvPr id="7" name="Shape 5"/>
          <p:cNvSpPr/>
          <p:nvPr/>
        </p:nvSpPr>
        <p:spPr>
          <a:xfrm>
            <a:off x="713232" y="1947672"/>
            <a:ext cx="5184648" cy="3374136"/>
          </a:xfrm>
          <a:prstGeom prst="roundRect">
            <a:avLst>
              <a:gd name="adj" fmla="val 4065"/>
            </a:avLst>
          </a:prstGeom>
          <a:solidFill>
            <a:srgbClr val="E4EEDC"/>
          </a:solidFill>
          <a:ln w="12700">
            <a:solidFill>
              <a:srgbClr val="E4EEDC">
                <a:alpha val="0"/>
              </a:srgbClr>
            </a:solidFill>
            <a:prstDash val="solid"/>
          </a:ln>
        </p:spPr>
        <p:txBody>
          <a:bodyPr/>
          <a:lstStyle/>
          <a:p>
            <a:endParaRPr lang="lv-LV"/>
          </a:p>
        </p:txBody>
      </p:sp>
      <p:sp>
        <p:nvSpPr>
          <p:cNvPr id="8" name="Shape 6"/>
          <p:cNvSpPr/>
          <p:nvPr/>
        </p:nvSpPr>
        <p:spPr>
          <a:xfrm>
            <a:off x="6126480" y="1947672"/>
            <a:ext cx="5358384" cy="3374136"/>
          </a:xfrm>
          <a:prstGeom prst="roundRect">
            <a:avLst>
              <a:gd name="adj" fmla="val 4065"/>
            </a:avLst>
          </a:prstGeom>
          <a:solidFill>
            <a:srgbClr val="EDE8DE"/>
          </a:solidFill>
          <a:ln w="12700">
            <a:solidFill>
              <a:srgbClr val="EDE8DE">
                <a:alpha val="0"/>
              </a:srgbClr>
            </a:solidFill>
            <a:prstDash val="solid"/>
          </a:ln>
        </p:spPr>
        <p:txBody>
          <a:bodyPr/>
          <a:lstStyle/>
          <a:p>
            <a:endParaRPr lang="lv-LV"/>
          </a:p>
        </p:txBody>
      </p:sp>
      <p:sp>
        <p:nvSpPr>
          <p:cNvPr id="9" name="Text 7"/>
          <p:cNvSpPr/>
          <p:nvPr/>
        </p:nvSpPr>
        <p:spPr>
          <a:xfrm>
            <a:off x="978408" y="2231136"/>
            <a:ext cx="4517136" cy="347472"/>
          </a:xfrm>
          <a:prstGeom prst="rect">
            <a:avLst/>
          </a:prstGeom>
          <a:noFill/>
          <a:ln/>
        </p:spPr>
        <p:txBody>
          <a:bodyPr wrap="square" lIns="0" tIns="0" rIns="0" bIns="0" rtlCol="0" anchor="ctr">
            <a:normAutofit/>
          </a:bodyPr>
          <a:lstStyle/>
          <a:p>
            <a:pPr marL="0" indent="0">
              <a:buNone/>
            </a:pPr>
            <a:r>
              <a:rPr lang="en-US" sz="1700" b="1" dirty="0">
                <a:solidFill>
                  <a:srgbClr val="447E68"/>
                </a:solidFill>
                <a:latin typeface="Aptos" pitchFamily="34" charset="0"/>
                <a:ea typeface="Aptos" pitchFamily="34" charset="-122"/>
                <a:cs typeface="Aptos" pitchFamily="34" charset="-120"/>
              </a:rPr>
              <a:t>TEHNOLOĢISKI IESPĒJAMS</a:t>
            </a:r>
            <a:endParaRPr lang="en-US" sz="1700" dirty="0"/>
          </a:p>
        </p:txBody>
      </p:sp>
      <p:sp>
        <p:nvSpPr>
          <p:cNvPr id="10" name="Text 8"/>
          <p:cNvSpPr/>
          <p:nvPr/>
        </p:nvSpPr>
        <p:spPr>
          <a:xfrm>
            <a:off x="1033272" y="2816352"/>
            <a:ext cx="1691640" cy="365760"/>
          </a:xfrm>
          <a:prstGeom prst="rect">
            <a:avLst/>
          </a:prstGeom>
          <a:noFill/>
          <a:ln/>
        </p:spPr>
        <p:txBody>
          <a:bodyPr wrap="square" lIns="0" tIns="0" rIns="0" bIns="0" rtlCol="0" anchor="ctr">
            <a:normAutofit/>
          </a:bodyPr>
          <a:lstStyle/>
          <a:p>
            <a:pPr marL="0" indent="0">
              <a:buNone/>
            </a:pPr>
            <a:r>
              <a:rPr lang="en-US" sz="2400" b="1" dirty="0">
                <a:solidFill>
                  <a:srgbClr val="14372F"/>
                </a:solidFill>
                <a:latin typeface="Aptos" pitchFamily="34" charset="0"/>
                <a:ea typeface="Aptos" pitchFamily="34" charset="-122"/>
                <a:cs typeface="Aptos" pitchFamily="34" charset="-120"/>
              </a:rPr>
              <a:t>KOKSNE</a:t>
            </a:r>
            <a:endParaRPr lang="en-US" sz="2400" dirty="0"/>
          </a:p>
        </p:txBody>
      </p:sp>
      <p:sp>
        <p:nvSpPr>
          <p:cNvPr id="11" name="Text 9"/>
          <p:cNvSpPr/>
          <p:nvPr/>
        </p:nvSpPr>
        <p:spPr>
          <a:xfrm>
            <a:off x="2871216" y="2834640"/>
            <a:ext cx="548640" cy="365760"/>
          </a:xfrm>
          <a:prstGeom prst="rect">
            <a:avLst/>
          </a:prstGeom>
          <a:noFill/>
          <a:ln/>
        </p:spPr>
        <p:txBody>
          <a:bodyPr wrap="square" lIns="0" tIns="0" rIns="0" bIns="0" rtlCol="0" anchor="ctr">
            <a:normAutofit fontScale="92500" lnSpcReduction="20000"/>
          </a:bodyPr>
          <a:lstStyle/>
          <a:p>
            <a:pPr marL="0" indent="0">
              <a:buNone/>
            </a:pPr>
            <a:r>
              <a:rPr lang="en-US" sz="2900" b="1" dirty="0">
                <a:solidFill>
                  <a:srgbClr val="447E68"/>
                </a:solidFill>
                <a:latin typeface="Aptos" pitchFamily="34" charset="0"/>
                <a:ea typeface="Aptos" pitchFamily="34" charset="-122"/>
                <a:cs typeface="Aptos" pitchFamily="34" charset="-120"/>
              </a:rPr>
              <a:t>→</a:t>
            </a:r>
            <a:endParaRPr lang="en-US" sz="2900" dirty="0"/>
          </a:p>
        </p:txBody>
      </p:sp>
      <p:sp>
        <p:nvSpPr>
          <p:cNvPr id="12" name="Text 10"/>
          <p:cNvSpPr/>
          <p:nvPr/>
        </p:nvSpPr>
        <p:spPr>
          <a:xfrm>
            <a:off x="3456432" y="2752344"/>
            <a:ext cx="2066544" cy="832104"/>
          </a:xfrm>
          <a:prstGeom prst="rect">
            <a:avLst/>
          </a:prstGeom>
          <a:noFill/>
          <a:ln/>
        </p:spPr>
        <p:txBody>
          <a:bodyPr wrap="square" lIns="0" tIns="0" rIns="0" bIns="0" rtlCol="0" anchor="ctr">
            <a:normAutofit/>
          </a:bodyPr>
          <a:lstStyle/>
          <a:p>
            <a:pPr marL="0" indent="0">
              <a:buNone/>
            </a:pPr>
            <a:r>
              <a:rPr lang="en-US" sz="1700" b="1" dirty="0">
                <a:solidFill>
                  <a:srgbClr val="14372F"/>
                </a:solidFill>
                <a:latin typeface="Aptos" pitchFamily="34" charset="0"/>
                <a:ea typeface="Aptos" pitchFamily="34" charset="-122"/>
                <a:cs typeface="Aptos" pitchFamily="34" charset="-120"/>
              </a:rPr>
              <a:t>CUKURI · LIGNĪNS</a:t>
            </a:r>
            <a:endParaRPr lang="en-US" sz="1700" dirty="0"/>
          </a:p>
          <a:p>
            <a:pPr marL="0" indent="0">
              <a:buNone/>
            </a:pPr>
            <a:r>
              <a:rPr lang="en-US" sz="1700" b="1" dirty="0">
                <a:solidFill>
                  <a:srgbClr val="14372F"/>
                </a:solidFill>
                <a:latin typeface="Aptos" pitchFamily="34" charset="0"/>
                <a:ea typeface="Aptos" pitchFamily="34" charset="-122"/>
                <a:cs typeface="Aptos" pitchFamily="34" charset="-120"/>
              </a:rPr>
              <a:t>CELULOZE</a:t>
            </a:r>
            <a:endParaRPr lang="en-US" sz="1700" dirty="0"/>
          </a:p>
        </p:txBody>
      </p:sp>
      <p:sp>
        <p:nvSpPr>
          <p:cNvPr id="13" name="Shape 11"/>
          <p:cNvSpPr/>
          <p:nvPr/>
        </p:nvSpPr>
        <p:spPr>
          <a:xfrm>
            <a:off x="1005840" y="3840480"/>
            <a:ext cx="4553712" cy="0"/>
          </a:xfrm>
          <a:prstGeom prst="line">
            <a:avLst/>
          </a:prstGeom>
          <a:noFill/>
          <a:ln w="12700">
            <a:solidFill>
              <a:srgbClr val="B1C6B5"/>
            </a:solidFill>
            <a:prstDash val="solid"/>
          </a:ln>
        </p:spPr>
        <p:txBody>
          <a:bodyPr/>
          <a:lstStyle/>
          <a:p>
            <a:endParaRPr lang="lv-LV"/>
          </a:p>
        </p:txBody>
      </p:sp>
      <p:sp>
        <p:nvSpPr>
          <p:cNvPr id="14" name="Shape 12"/>
          <p:cNvSpPr/>
          <p:nvPr/>
        </p:nvSpPr>
        <p:spPr>
          <a:xfrm>
            <a:off x="1005840" y="4187952"/>
            <a:ext cx="1060704" cy="512064"/>
          </a:xfrm>
          <a:prstGeom prst="roundRect">
            <a:avLst>
              <a:gd name="adj" fmla="val 19643"/>
            </a:avLst>
          </a:prstGeom>
          <a:solidFill>
            <a:srgbClr val="FFFFFF"/>
          </a:solidFill>
          <a:ln w="12700">
            <a:solidFill>
              <a:srgbClr val="FFFFFF">
                <a:alpha val="0"/>
              </a:srgbClr>
            </a:solidFill>
            <a:prstDash val="solid"/>
          </a:ln>
        </p:spPr>
        <p:txBody>
          <a:bodyPr/>
          <a:lstStyle/>
          <a:p>
            <a:endParaRPr lang="lv-LV"/>
          </a:p>
        </p:txBody>
      </p:sp>
      <p:sp>
        <p:nvSpPr>
          <p:cNvPr id="15" name="Text 13"/>
          <p:cNvSpPr/>
          <p:nvPr/>
        </p:nvSpPr>
        <p:spPr>
          <a:xfrm>
            <a:off x="1097280" y="4270248"/>
            <a:ext cx="896112" cy="320040"/>
          </a:xfrm>
          <a:prstGeom prst="rect">
            <a:avLst/>
          </a:prstGeom>
          <a:noFill/>
          <a:ln/>
        </p:spPr>
        <p:txBody>
          <a:bodyPr wrap="square" lIns="0" tIns="0" rIns="0" bIns="0" rtlCol="0" anchor="ctr">
            <a:normAutofit/>
          </a:bodyPr>
          <a:lstStyle/>
          <a:p>
            <a:pPr marL="0" indent="0" algn="ctr">
              <a:buNone/>
            </a:pPr>
            <a:r>
              <a:rPr lang="en-US" sz="1300" b="1" dirty="0">
                <a:solidFill>
                  <a:srgbClr val="14372F"/>
                </a:solidFill>
                <a:latin typeface="Aptos" pitchFamily="34" charset="0"/>
                <a:ea typeface="Aptos" pitchFamily="34" charset="-122"/>
                <a:cs typeface="Aptos" pitchFamily="34" charset="-120"/>
              </a:rPr>
              <a:t>Sveķi</a:t>
            </a:r>
            <a:endParaRPr lang="en-US" sz="1300" dirty="0"/>
          </a:p>
        </p:txBody>
      </p:sp>
      <p:sp>
        <p:nvSpPr>
          <p:cNvPr id="16" name="Shape 14"/>
          <p:cNvSpPr/>
          <p:nvPr/>
        </p:nvSpPr>
        <p:spPr>
          <a:xfrm>
            <a:off x="2148840" y="4187952"/>
            <a:ext cx="1371600" cy="512064"/>
          </a:xfrm>
          <a:prstGeom prst="roundRect">
            <a:avLst>
              <a:gd name="adj" fmla="val 19643"/>
            </a:avLst>
          </a:prstGeom>
          <a:solidFill>
            <a:srgbClr val="FFFFFF"/>
          </a:solidFill>
          <a:ln w="12700">
            <a:solidFill>
              <a:srgbClr val="FFFFFF">
                <a:alpha val="0"/>
              </a:srgbClr>
            </a:solidFill>
            <a:prstDash val="solid"/>
          </a:ln>
        </p:spPr>
        <p:txBody>
          <a:bodyPr/>
          <a:lstStyle/>
          <a:p>
            <a:endParaRPr lang="lv-LV"/>
          </a:p>
        </p:txBody>
      </p:sp>
      <p:sp>
        <p:nvSpPr>
          <p:cNvPr id="17" name="Text 15"/>
          <p:cNvSpPr/>
          <p:nvPr/>
        </p:nvSpPr>
        <p:spPr>
          <a:xfrm>
            <a:off x="2240280" y="4270248"/>
            <a:ext cx="1207008" cy="320040"/>
          </a:xfrm>
          <a:prstGeom prst="rect">
            <a:avLst/>
          </a:prstGeom>
          <a:noFill/>
          <a:ln/>
        </p:spPr>
        <p:txBody>
          <a:bodyPr wrap="square" lIns="0" tIns="0" rIns="0" bIns="0" rtlCol="0" anchor="ctr">
            <a:normAutofit/>
          </a:bodyPr>
          <a:lstStyle/>
          <a:p>
            <a:pPr marL="0" indent="0" algn="ctr">
              <a:buNone/>
            </a:pPr>
            <a:r>
              <a:rPr lang="en-US" sz="1300" b="1" dirty="0">
                <a:solidFill>
                  <a:srgbClr val="14372F"/>
                </a:solidFill>
                <a:latin typeface="Aptos" pitchFamily="34" charset="0"/>
                <a:ea typeface="Aptos" pitchFamily="34" charset="-122"/>
                <a:cs typeface="Aptos" pitchFamily="34" charset="-120"/>
              </a:rPr>
              <a:t>Šķiedras</a:t>
            </a:r>
            <a:endParaRPr lang="en-US" sz="1300" dirty="0"/>
          </a:p>
        </p:txBody>
      </p:sp>
      <p:sp>
        <p:nvSpPr>
          <p:cNvPr id="18" name="Shape 16"/>
          <p:cNvSpPr/>
          <p:nvPr/>
        </p:nvSpPr>
        <p:spPr>
          <a:xfrm>
            <a:off x="3611880" y="4187952"/>
            <a:ext cx="1783080" cy="512064"/>
          </a:xfrm>
          <a:prstGeom prst="roundRect">
            <a:avLst>
              <a:gd name="adj" fmla="val 19643"/>
            </a:avLst>
          </a:prstGeom>
          <a:solidFill>
            <a:srgbClr val="FFFFFF"/>
          </a:solidFill>
          <a:ln w="12700">
            <a:solidFill>
              <a:srgbClr val="FFFFFF">
                <a:alpha val="0"/>
              </a:srgbClr>
            </a:solidFill>
            <a:prstDash val="solid"/>
          </a:ln>
        </p:spPr>
        <p:txBody>
          <a:bodyPr/>
          <a:lstStyle/>
          <a:p>
            <a:endParaRPr lang="lv-LV"/>
          </a:p>
        </p:txBody>
      </p:sp>
      <p:sp>
        <p:nvSpPr>
          <p:cNvPr id="19" name="Text 17"/>
          <p:cNvSpPr/>
          <p:nvPr/>
        </p:nvSpPr>
        <p:spPr>
          <a:xfrm>
            <a:off x="3703320" y="4270248"/>
            <a:ext cx="1618488" cy="320040"/>
          </a:xfrm>
          <a:prstGeom prst="rect">
            <a:avLst/>
          </a:prstGeom>
          <a:noFill/>
          <a:ln/>
        </p:spPr>
        <p:txBody>
          <a:bodyPr wrap="square" lIns="0" tIns="0" rIns="0" bIns="0" rtlCol="0" anchor="ctr">
            <a:normAutofit/>
          </a:bodyPr>
          <a:lstStyle/>
          <a:p>
            <a:pPr marL="0" indent="0" algn="ctr">
              <a:buNone/>
            </a:pPr>
            <a:r>
              <a:rPr lang="en-US" sz="1300" b="1" dirty="0">
                <a:solidFill>
                  <a:srgbClr val="14372F"/>
                </a:solidFill>
                <a:latin typeface="Aptos" pitchFamily="34" charset="0"/>
                <a:ea typeface="Aptos" pitchFamily="34" charset="-122"/>
                <a:cs typeface="Aptos" pitchFamily="34" charset="-120"/>
              </a:rPr>
              <a:t>Iepakojums</a:t>
            </a:r>
            <a:endParaRPr lang="en-US" sz="1300" dirty="0"/>
          </a:p>
        </p:txBody>
      </p:sp>
      <p:sp>
        <p:nvSpPr>
          <p:cNvPr id="20" name="Text 18"/>
          <p:cNvSpPr/>
          <p:nvPr/>
        </p:nvSpPr>
        <p:spPr>
          <a:xfrm>
            <a:off x="6419088" y="2231136"/>
            <a:ext cx="4617720" cy="347472"/>
          </a:xfrm>
          <a:prstGeom prst="rect">
            <a:avLst/>
          </a:prstGeom>
          <a:noFill/>
          <a:ln/>
        </p:spPr>
        <p:txBody>
          <a:bodyPr wrap="square" lIns="0" tIns="0" rIns="0" bIns="0" rtlCol="0" anchor="ctr">
            <a:normAutofit/>
          </a:bodyPr>
          <a:lstStyle/>
          <a:p>
            <a:pPr marL="0" indent="0">
              <a:buNone/>
            </a:pPr>
            <a:r>
              <a:rPr lang="en-US" sz="1700" b="1" dirty="0">
                <a:solidFill>
                  <a:srgbClr val="835930"/>
                </a:solidFill>
                <a:latin typeface="Aptos" pitchFamily="34" charset="0"/>
                <a:ea typeface="Aptos" pitchFamily="34" charset="-122"/>
                <a:cs typeface="Aptos" pitchFamily="34" charset="-120"/>
              </a:rPr>
              <a:t>EKONOMISKI JĀPIERĀDA</a:t>
            </a:r>
            <a:endParaRPr lang="en-US" sz="1700" dirty="0"/>
          </a:p>
        </p:txBody>
      </p:sp>
      <p:sp>
        <p:nvSpPr>
          <p:cNvPr id="21" name="Shape 19"/>
          <p:cNvSpPr/>
          <p:nvPr/>
        </p:nvSpPr>
        <p:spPr>
          <a:xfrm>
            <a:off x="6473952" y="2852928"/>
            <a:ext cx="411480" cy="411480"/>
          </a:xfrm>
          <a:prstGeom prst="ellipse">
            <a:avLst/>
          </a:prstGeom>
          <a:solidFill>
            <a:srgbClr val="F6D89E"/>
          </a:solidFill>
          <a:ln w="19050">
            <a:solidFill>
              <a:srgbClr val="835930"/>
            </a:solidFill>
            <a:prstDash val="solid"/>
          </a:ln>
        </p:spPr>
        <p:txBody>
          <a:bodyPr/>
          <a:lstStyle/>
          <a:p>
            <a:endParaRPr lang="lv-LV"/>
          </a:p>
        </p:txBody>
      </p:sp>
      <p:sp>
        <p:nvSpPr>
          <p:cNvPr id="22" name="Text 20"/>
          <p:cNvSpPr/>
          <p:nvPr/>
        </p:nvSpPr>
        <p:spPr>
          <a:xfrm>
            <a:off x="6551676" y="2921508"/>
            <a:ext cx="256032" cy="192024"/>
          </a:xfrm>
          <a:prstGeom prst="rect">
            <a:avLst/>
          </a:prstGeom>
          <a:noFill/>
          <a:ln/>
        </p:spPr>
        <p:txBody>
          <a:bodyPr wrap="square" lIns="0" tIns="0" rIns="0" bIns="0" rtlCol="0" anchor="ctr">
            <a:normAutofit/>
          </a:bodyPr>
          <a:lstStyle/>
          <a:p>
            <a:pPr marL="0" indent="0">
              <a:buNone/>
            </a:pPr>
            <a:r>
              <a:rPr lang="en-US" sz="1200" b="1" dirty="0">
                <a:solidFill>
                  <a:srgbClr val="835930"/>
                </a:solidFill>
                <a:latin typeface="Aptos" pitchFamily="34" charset="0"/>
                <a:ea typeface="Aptos" pitchFamily="34" charset="-122"/>
                <a:cs typeface="Aptos" pitchFamily="34" charset="-120"/>
              </a:rPr>
              <a:t>01</a:t>
            </a:r>
            <a:endParaRPr lang="en-US" sz="1200" dirty="0"/>
          </a:p>
        </p:txBody>
      </p:sp>
      <p:sp>
        <p:nvSpPr>
          <p:cNvPr id="23" name="Text 21"/>
          <p:cNvSpPr/>
          <p:nvPr/>
        </p:nvSpPr>
        <p:spPr>
          <a:xfrm>
            <a:off x="7095744" y="2903220"/>
            <a:ext cx="3867912" cy="320040"/>
          </a:xfrm>
          <a:prstGeom prst="rect">
            <a:avLst/>
          </a:prstGeom>
          <a:noFill/>
          <a:ln/>
        </p:spPr>
        <p:txBody>
          <a:bodyPr wrap="square" lIns="0" tIns="0" rIns="0" bIns="0" rtlCol="0" anchor="ctr">
            <a:normAutofit/>
          </a:bodyPr>
          <a:lstStyle/>
          <a:p>
            <a:pPr marL="0" indent="0">
              <a:buNone/>
            </a:pPr>
            <a:r>
              <a:rPr lang="en-US" sz="1900" b="1" dirty="0">
                <a:solidFill>
                  <a:srgbClr val="14372F"/>
                </a:solidFill>
                <a:latin typeface="Aptos" pitchFamily="34" charset="0"/>
                <a:ea typeface="Aptos" pitchFamily="34" charset="-122"/>
                <a:cs typeface="Aptos" pitchFamily="34" charset="-120"/>
              </a:rPr>
              <a:t>Enerģija</a:t>
            </a:r>
            <a:endParaRPr lang="en-US" sz="1900" dirty="0"/>
          </a:p>
        </p:txBody>
      </p:sp>
      <p:sp>
        <p:nvSpPr>
          <p:cNvPr id="24" name="Shape 22"/>
          <p:cNvSpPr/>
          <p:nvPr/>
        </p:nvSpPr>
        <p:spPr>
          <a:xfrm>
            <a:off x="6473952" y="3483864"/>
            <a:ext cx="411480" cy="411480"/>
          </a:xfrm>
          <a:prstGeom prst="ellipse">
            <a:avLst/>
          </a:prstGeom>
          <a:solidFill>
            <a:srgbClr val="F6D89E"/>
          </a:solidFill>
          <a:ln w="19050">
            <a:solidFill>
              <a:srgbClr val="835930"/>
            </a:solidFill>
            <a:prstDash val="solid"/>
          </a:ln>
        </p:spPr>
        <p:txBody>
          <a:bodyPr/>
          <a:lstStyle/>
          <a:p>
            <a:endParaRPr lang="lv-LV"/>
          </a:p>
        </p:txBody>
      </p:sp>
      <p:sp>
        <p:nvSpPr>
          <p:cNvPr id="25" name="Text 23"/>
          <p:cNvSpPr/>
          <p:nvPr/>
        </p:nvSpPr>
        <p:spPr>
          <a:xfrm>
            <a:off x="6551676" y="3552444"/>
            <a:ext cx="256032" cy="192024"/>
          </a:xfrm>
          <a:prstGeom prst="rect">
            <a:avLst/>
          </a:prstGeom>
          <a:noFill/>
          <a:ln/>
        </p:spPr>
        <p:txBody>
          <a:bodyPr wrap="square" lIns="0" tIns="0" rIns="0" bIns="0" rtlCol="0" anchor="ctr">
            <a:normAutofit/>
          </a:bodyPr>
          <a:lstStyle/>
          <a:p>
            <a:pPr marL="0" indent="0">
              <a:buNone/>
            </a:pPr>
            <a:r>
              <a:rPr lang="en-US" sz="1200" b="1" dirty="0">
                <a:solidFill>
                  <a:srgbClr val="835930"/>
                </a:solidFill>
                <a:latin typeface="Aptos" pitchFamily="34" charset="0"/>
                <a:ea typeface="Aptos" pitchFamily="34" charset="-122"/>
                <a:cs typeface="Aptos" pitchFamily="34" charset="-120"/>
              </a:rPr>
              <a:t>02</a:t>
            </a:r>
            <a:endParaRPr lang="en-US" sz="1200" dirty="0"/>
          </a:p>
        </p:txBody>
      </p:sp>
      <p:sp>
        <p:nvSpPr>
          <p:cNvPr id="26" name="Text 24"/>
          <p:cNvSpPr/>
          <p:nvPr/>
        </p:nvSpPr>
        <p:spPr>
          <a:xfrm>
            <a:off x="7095744" y="3534156"/>
            <a:ext cx="3867912" cy="320040"/>
          </a:xfrm>
          <a:prstGeom prst="rect">
            <a:avLst/>
          </a:prstGeom>
          <a:noFill/>
          <a:ln/>
        </p:spPr>
        <p:txBody>
          <a:bodyPr wrap="square" lIns="0" tIns="0" rIns="0" bIns="0" rtlCol="0" anchor="ctr">
            <a:normAutofit/>
          </a:bodyPr>
          <a:lstStyle/>
          <a:p>
            <a:pPr marL="0" indent="0">
              <a:buNone/>
            </a:pPr>
            <a:r>
              <a:rPr lang="en-US" sz="1900" b="1" dirty="0">
                <a:solidFill>
                  <a:srgbClr val="14372F"/>
                </a:solidFill>
                <a:latin typeface="Aptos" pitchFamily="34" charset="0"/>
                <a:ea typeface="Aptos" pitchFamily="34" charset="-122"/>
                <a:cs typeface="Aptos" pitchFamily="34" charset="-120"/>
              </a:rPr>
              <a:t>Kapitāls</a:t>
            </a:r>
            <a:endParaRPr lang="en-US" sz="1900" dirty="0"/>
          </a:p>
        </p:txBody>
      </p:sp>
      <p:sp>
        <p:nvSpPr>
          <p:cNvPr id="27" name="Shape 25"/>
          <p:cNvSpPr/>
          <p:nvPr/>
        </p:nvSpPr>
        <p:spPr>
          <a:xfrm>
            <a:off x="6473952" y="4114800"/>
            <a:ext cx="411480" cy="411480"/>
          </a:xfrm>
          <a:prstGeom prst="ellipse">
            <a:avLst/>
          </a:prstGeom>
          <a:solidFill>
            <a:srgbClr val="F6D89E"/>
          </a:solidFill>
          <a:ln w="19050">
            <a:solidFill>
              <a:srgbClr val="835930"/>
            </a:solidFill>
            <a:prstDash val="solid"/>
          </a:ln>
        </p:spPr>
        <p:txBody>
          <a:bodyPr/>
          <a:lstStyle/>
          <a:p>
            <a:endParaRPr lang="lv-LV"/>
          </a:p>
        </p:txBody>
      </p:sp>
      <p:sp>
        <p:nvSpPr>
          <p:cNvPr id="28" name="Text 26"/>
          <p:cNvSpPr/>
          <p:nvPr/>
        </p:nvSpPr>
        <p:spPr>
          <a:xfrm>
            <a:off x="6551676" y="4183380"/>
            <a:ext cx="256032" cy="192024"/>
          </a:xfrm>
          <a:prstGeom prst="rect">
            <a:avLst/>
          </a:prstGeom>
          <a:noFill/>
          <a:ln/>
        </p:spPr>
        <p:txBody>
          <a:bodyPr wrap="square" lIns="0" tIns="0" rIns="0" bIns="0" rtlCol="0" anchor="ctr">
            <a:normAutofit/>
          </a:bodyPr>
          <a:lstStyle/>
          <a:p>
            <a:pPr marL="0" indent="0">
              <a:buNone/>
            </a:pPr>
            <a:r>
              <a:rPr lang="en-US" sz="1200" b="1" dirty="0">
                <a:solidFill>
                  <a:srgbClr val="835930"/>
                </a:solidFill>
                <a:latin typeface="Aptos" pitchFamily="34" charset="0"/>
                <a:ea typeface="Aptos" pitchFamily="34" charset="-122"/>
                <a:cs typeface="Aptos" pitchFamily="34" charset="-120"/>
              </a:rPr>
              <a:t>03</a:t>
            </a:r>
            <a:endParaRPr lang="en-US" sz="1200" dirty="0"/>
          </a:p>
        </p:txBody>
      </p:sp>
      <p:sp>
        <p:nvSpPr>
          <p:cNvPr id="29" name="Text 27"/>
          <p:cNvSpPr/>
          <p:nvPr/>
        </p:nvSpPr>
        <p:spPr>
          <a:xfrm>
            <a:off x="7095744" y="4165092"/>
            <a:ext cx="3867912" cy="320040"/>
          </a:xfrm>
          <a:prstGeom prst="rect">
            <a:avLst/>
          </a:prstGeom>
          <a:noFill/>
          <a:ln/>
        </p:spPr>
        <p:txBody>
          <a:bodyPr wrap="square" lIns="0" tIns="0" rIns="0" bIns="0" rtlCol="0" anchor="ctr">
            <a:normAutofit/>
          </a:bodyPr>
          <a:lstStyle/>
          <a:p>
            <a:pPr marL="0" indent="0">
              <a:buNone/>
            </a:pPr>
            <a:r>
              <a:rPr lang="en-US" sz="1900" b="1" dirty="0">
                <a:solidFill>
                  <a:srgbClr val="14372F"/>
                </a:solidFill>
                <a:latin typeface="Aptos" pitchFamily="34" charset="0"/>
                <a:ea typeface="Aptos" pitchFamily="34" charset="-122"/>
                <a:cs typeface="Aptos" pitchFamily="34" charset="-120"/>
              </a:rPr>
              <a:t>Mērogs un iznākums</a:t>
            </a:r>
            <a:endParaRPr lang="en-US" sz="1900" dirty="0"/>
          </a:p>
        </p:txBody>
      </p:sp>
      <p:sp>
        <p:nvSpPr>
          <p:cNvPr id="30" name="Shape 28"/>
          <p:cNvSpPr/>
          <p:nvPr/>
        </p:nvSpPr>
        <p:spPr>
          <a:xfrm>
            <a:off x="713232" y="5513832"/>
            <a:ext cx="10771632" cy="594360"/>
          </a:xfrm>
          <a:prstGeom prst="roundRect">
            <a:avLst>
              <a:gd name="adj" fmla="val 18462"/>
            </a:avLst>
          </a:prstGeom>
          <a:solidFill>
            <a:srgbClr val="07382F"/>
          </a:solidFill>
          <a:ln w="12700">
            <a:solidFill>
              <a:srgbClr val="07382F">
                <a:alpha val="0"/>
              </a:srgbClr>
            </a:solidFill>
            <a:prstDash val="solid"/>
          </a:ln>
        </p:spPr>
        <p:txBody>
          <a:bodyPr/>
          <a:lstStyle/>
          <a:p>
            <a:endParaRPr lang="lv-LV"/>
          </a:p>
        </p:txBody>
      </p:sp>
      <p:sp>
        <p:nvSpPr>
          <p:cNvPr id="31" name="Text 29"/>
          <p:cNvSpPr/>
          <p:nvPr/>
        </p:nvSpPr>
        <p:spPr>
          <a:xfrm>
            <a:off x="950976" y="5586984"/>
            <a:ext cx="10195560" cy="448056"/>
          </a:xfrm>
          <a:prstGeom prst="rect">
            <a:avLst/>
          </a:prstGeom>
          <a:noFill/>
          <a:ln/>
        </p:spPr>
        <p:txBody>
          <a:bodyPr wrap="square" lIns="0" tIns="0" rIns="0" bIns="0" rtlCol="0" anchor="ctr">
            <a:normAutofit/>
          </a:bodyPr>
          <a:lstStyle/>
          <a:p>
            <a:pPr marL="0" indent="0">
              <a:buNone/>
            </a:pPr>
            <a:r>
              <a:rPr lang="en-US" sz="1500" b="1" dirty="0">
                <a:solidFill>
                  <a:srgbClr val="FFFFFF"/>
                </a:solidFill>
                <a:latin typeface="Aptos" pitchFamily="34" charset="0"/>
                <a:ea typeface="Aptos" pitchFamily="34" charset="-122"/>
                <a:cs typeface="Aptos" pitchFamily="34" charset="-120"/>
              </a:rPr>
              <a:t>Fosilo izejvielu koncentrāciju radīja ģeoloģija. Koksnes pārveidei enerģija jāpērk šodien.</a:t>
            </a:r>
            <a:endParaRPr lang="en-US" sz="1500" dirty="0"/>
          </a:p>
        </p:txBody>
      </p:sp>
      <p:sp>
        <p:nvSpPr>
          <p:cNvPr id="32" name="Text 30"/>
          <p:cNvSpPr/>
          <p:nvPr/>
        </p:nvSpPr>
        <p:spPr>
          <a:xfrm>
            <a:off x="676656" y="6291072"/>
            <a:ext cx="10287000" cy="182880"/>
          </a:xfrm>
          <a:prstGeom prst="rect">
            <a:avLst/>
          </a:prstGeom>
          <a:noFill/>
          <a:ln/>
        </p:spPr>
        <p:txBody>
          <a:bodyPr wrap="square" lIns="0" tIns="0" rIns="0" bIns="0" rtlCol="0" anchor="ctr">
            <a:normAutofit/>
          </a:bodyPr>
          <a:lstStyle/>
          <a:p>
            <a:pPr marL="0" indent="0">
              <a:buNone/>
            </a:pPr>
            <a:r>
              <a:rPr lang="en-US" sz="810" i="1" dirty="0">
                <a:solidFill>
                  <a:srgbClr val="6F8177"/>
                </a:solidFill>
                <a:latin typeface="Aptos" pitchFamily="34" charset="0"/>
                <a:ea typeface="Aptos" pitchFamily="34" charset="-122"/>
                <a:cs typeface="Aptos" pitchFamily="34" charset="-120"/>
              </a:rPr>
              <a:t>Avoti: Arts et al. (2024); ES CORDIS / SWEETWOODS; ģeoloģija nav “bezmaksas” pārstrāde.</a:t>
            </a:r>
            <a:endParaRPr lang="en-US" sz="81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07382F"/>
        </a:solidFill>
        <a:effectLst/>
      </p:bgPr>
    </p:bg>
    <p:spTree>
      <p:nvGrpSpPr>
        <p:cNvPr id="1" name=""/>
        <p:cNvGrpSpPr/>
        <p:nvPr/>
      </p:nvGrpSpPr>
      <p:grpSpPr>
        <a:xfrm>
          <a:off x="0" y="0"/>
          <a:ext cx="0" cy="0"/>
          <a:chOff x="0" y="0"/>
          <a:chExt cx="0" cy="0"/>
        </a:xfrm>
      </p:grpSpPr>
      <p:sp>
        <p:nvSpPr>
          <p:cNvPr id="3" name="Shape 1"/>
          <p:cNvSpPr/>
          <p:nvPr/>
        </p:nvSpPr>
        <p:spPr>
          <a:xfrm>
            <a:off x="667512" y="6547104"/>
            <a:ext cx="10872216" cy="0"/>
          </a:xfrm>
          <a:prstGeom prst="line">
            <a:avLst/>
          </a:prstGeom>
          <a:noFill/>
          <a:ln w="7620">
            <a:solidFill>
              <a:srgbClr val="377160"/>
            </a:solidFill>
            <a:prstDash val="solid"/>
          </a:ln>
        </p:spPr>
        <p:txBody>
          <a:bodyPr/>
          <a:lstStyle/>
          <a:p>
            <a:endParaRPr lang="lv-LV"/>
          </a:p>
        </p:txBody>
      </p:sp>
      <p:sp>
        <p:nvSpPr>
          <p:cNvPr id="4" name="Text 2"/>
          <p:cNvSpPr/>
          <p:nvPr/>
        </p:nvSpPr>
        <p:spPr>
          <a:xfrm>
            <a:off x="11137392" y="6565392"/>
            <a:ext cx="420624" cy="182880"/>
          </a:xfrm>
          <a:prstGeom prst="rect">
            <a:avLst/>
          </a:prstGeom>
          <a:noFill/>
          <a:ln/>
        </p:spPr>
        <p:txBody>
          <a:bodyPr wrap="square" lIns="0" tIns="0" rIns="0" bIns="0" rtlCol="0" anchor="ctr">
            <a:normAutofit/>
          </a:bodyPr>
          <a:lstStyle/>
          <a:p>
            <a:pPr marL="0" indent="0" algn="r">
              <a:buNone/>
            </a:pPr>
            <a:r>
              <a:rPr lang="en-US" sz="900" dirty="0">
                <a:solidFill>
                  <a:srgbClr val="BFCFC6"/>
                </a:solidFill>
                <a:latin typeface="Aptos" pitchFamily="34" charset="0"/>
                <a:ea typeface="Aptos" pitchFamily="34" charset="-122"/>
                <a:cs typeface="Aptos" pitchFamily="34" charset="-120"/>
              </a:rPr>
              <a:t>06</a:t>
            </a:r>
            <a:endParaRPr lang="en-US" sz="900" dirty="0"/>
          </a:p>
        </p:txBody>
      </p:sp>
      <p:sp>
        <p:nvSpPr>
          <p:cNvPr id="5" name="Text 3"/>
          <p:cNvSpPr/>
          <p:nvPr/>
        </p:nvSpPr>
        <p:spPr>
          <a:xfrm>
            <a:off x="608076" y="653797"/>
            <a:ext cx="10744200" cy="667512"/>
          </a:xfrm>
          <a:prstGeom prst="rect">
            <a:avLst/>
          </a:prstGeom>
          <a:noFill/>
          <a:ln/>
        </p:spPr>
        <p:txBody>
          <a:bodyPr wrap="square" lIns="0" tIns="0" rIns="0" bIns="0" rtlCol="0" anchor="ctr">
            <a:normAutofit/>
          </a:bodyPr>
          <a:lstStyle/>
          <a:p>
            <a:pPr marL="0" indent="0">
              <a:buNone/>
            </a:pPr>
            <a:r>
              <a:rPr lang="lv-LV" sz="2800" b="1" dirty="0">
                <a:solidFill>
                  <a:srgbClr val="FFFFFF"/>
                </a:solidFill>
                <a:latin typeface="Aptos" pitchFamily="34" charset="0"/>
                <a:ea typeface="Aptos" pitchFamily="34" charset="-122"/>
                <a:cs typeface="Aptos" pitchFamily="34" charset="-120"/>
              </a:rPr>
              <a:t>Vai meža nozares nākotni izšķirs tas, kā izmantosim pārējo koksni?</a:t>
            </a:r>
            <a:endParaRPr lang="en-US" sz="2800" dirty="0"/>
          </a:p>
        </p:txBody>
      </p:sp>
      <p:sp>
        <p:nvSpPr>
          <p:cNvPr id="8" name="Text 6"/>
          <p:cNvSpPr/>
          <p:nvPr/>
        </p:nvSpPr>
        <p:spPr>
          <a:xfrm>
            <a:off x="905256" y="2642616"/>
            <a:ext cx="3072384" cy="347472"/>
          </a:xfrm>
          <a:prstGeom prst="rect">
            <a:avLst/>
          </a:prstGeom>
          <a:noFill/>
          <a:ln/>
        </p:spPr>
        <p:txBody>
          <a:bodyPr wrap="square" lIns="0" tIns="0" rIns="0" bIns="0" rtlCol="0" anchor="ctr">
            <a:normAutofit/>
          </a:bodyPr>
          <a:lstStyle/>
          <a:p>
            <a:pPr marL="0" indent="0">
              <a:buNone/>
            </a:pPr>
            <a:r>
              <a:rPr lang="en-US" sz="2000" b="1" dirty="0">
                <a:solidFill>
                  <a:srgbClr val="07382F"/>
                </a:solidFill>
                <a:latin typeface="Aptos" pitchFamily="34" charset="0"/>
                <a:ea typeface="Aptos" pitchFamily="34" charset="-122"/>
                <a:cs typeface="Aptos" pitchFamily="34" charset="-120"/>
              </a:rPr>
              <a:t>ZĀĢBAĻĶI</a:t>
            </a:r>
            <a:endParaRPr lang="en-US" sz="2000" dirty="0"/>
          </a:p>
        </p:txBody>
      </p:sp>
      <p:sp>
        <p:nvSpPr>
          <p:cNvPr id="9" name="Text 7"/>
          <p:cNvSpPr/>
          <p:nvPr/>
        </p:nvSpPr>
        <p:spPr>
          <a:xfrm>
            <a:off x="905256" y="3063240"/>
            <a:ext cx="3063240" cy="283464"/>
          </a:xfrm>
          <a:prstGeom prst="rect">
            <a:avLst/>
          </a:prstGeom>
          <a:noFill/>
          <a:ln/>
        </p:spPr>
        <p:txBody>
          <a:bodyPr wrap="square" lIns="0" tIns="0" rIns="0" bIns="0" rtlCol="0" anchor="ctr">
            <a:normAutofit/>
          </a:bodyPr>
          <a:lstStyle/>
          <a:p>
            <a:pPr marL="0" indent="0">
              <a:buNone/>
            </a:pPr>
            <a:r>
              <a:rPr lang="en-US" sz="1300" dirty="0">
                <a:solidFill>
                  <a:srgbClr val="07382F"/>
                </a:solidFill>
                <a:latin typeface="Aptos" pitchFamily="34" charset="0"/>
                <a:ea typeface="Aptos" pitchFamily="34" charset="-122"/>
                <a:cs typeface="Aptos" pitchFamily="34" charset="-120"/>
              </a:rPr>
              <a:t>Būvkonstrukcijas</a:t>
            </a:r>
            <a:endParaRPr lang="en-US" sz="1300" dirty="0"/>
          </a:p>
        </p:txBody>
      </p:sp>
      <p:sp>
        <p:nvSpPr>
          <p:cNvPr id="11" name="Text 9"/>
          <p:cNvSpPr/>
          <p:nvPr/>
        </p:nvSpPr>
        <p:spPr>
          <a:xfrm>
            <a:off x="4398264" y="2642616"/>
            <a:ext cx="3172968" cy="347472"/>
          </a:xfrm>
          <a:prstGeom prst="rect">
            <a:avLst/>
          </a:prstGeom>
          <a:noFill/>
          <a:ln/>
        </p:spPr>
        <p:txBody>
          <a:bodyPr wrap="square" lIns="0" tIns="0" rIns="0" bIns="0" rtlCol="0" anchor="ctr">
            <a:normAutofit/>
          </a:bodyPr>
          <a:lstStyle/>
          <a:p>
            <a:pPr marL="0" indent="0">
              <a:buNone/>
            </a:pPr>
            <a:r>
              <a:rPr lang="en-US" sz="2000" b="1" dirty="0">
                <a:solidFill>
                  <a:srgbClr val="07382F"/>
                </a:solidFill>
                <a:latin typeface="Aptos" pitchFamily="34" charset="0"/>
                <a:ea typeface="Aptos" pitchFamily="34" charset="-122"/>
                <a:cs typeface="Aptos" pitchFamily="34" charset="-120"/>
              </a:rPr>
              <a:t>PAPĪRMALKA</a:t>
            </a:r>
            <a:endParaRPr lang="en-US" sz="2000" dirty="0"/>
          </a:p>
        </p:txBody>
      </p:sp>
      <p:sp>
        <p:nvSpPr>
          <p:cNvPr id="12" name="Text 10"/>
          <p:cNvSpPr/>
          <p:nvPr/>
        </p:nvSpPr>
        <p:spPr>
          <a:xfrm>
            <a:off x="4398264" y="3063240"/>
            <a:ext cx="3163824" cy="283464"/>
          </a:xfrm>
          <a:prstGeom prst="rect">
            <a:avLst/>
          </a:prstGeom>
          <a:noFill/>
          <a:ln/>
        </p:spPr>
        <p:txBody>
          <a:bodyPr wrap="square" lIns="0" tIns="0" rIns="0" bIns="0" rtlCol="0" anchor="ctr">
            <a:normAutofit/>
          </a:bodyPr>
          <a:lstStyle/>
          <a:p>
            <a:pPr marL="0" indent="0">
              <a:buNone/>
            </a:pPr>
            <a:r>
              <a:rPr lang="en-US" sz="1300" dirty="0">
                <a:solidFill>
                  <a:srgbClr val="07382F"/>
                </a:solidFill>
                <a:latin typeface="Aptos" pitchFamily="34" charset="0"/>
                <a:ea typeface="Aptos" pitchFamily="34" charset="-122"/>
                <a:cs typeface="Aptos" pitchFamily="34" charset="-120"/>
              </a:rPr>
              <a:t>Šķiedra · ķīmija</a:t>
            </a:r>
            <a:endParaRPr lang="en-US" sz="1300" dirty="0"/>
          </a:p>
        </p:txBody>
      </p:sp>
      <p:sp>
        <p:nvSpPr>
          <p:cNvPr id="14" name="Text 12"/>
          <p:cNvSpPr/>
          <p:nvPr/>
        </p:nvSpPr>
        <p:spPr>
          <a:xfrm>
            <a:off x="7991856" y="2642616"/>
            <a:ext cx="3337560" cy="347472"/>
          </a:xfrm>
          <a:prstGeom prst="rect">
            <a:avLst/>
          </a:prstGeom>
          <a:noFill/>
          <a:ln/>
        </p:spPr>
        <p:txBody>
          <a:bodyPr wrap="square" lIns="0" tIns="0" rIns="0" bIns="0" rtlCol="0" anchor="ctr">
            <a:normAutofit/>
          </a:bodyPr>
          <a:lstStyle/>
          <a:p>
            <a:pPr marL="0" indent="0">
              <a:buNone/>
            </a:pPr>
            <a:r>
              <a:rPr lang="lv-LV" sz="2000" b="1" dirty="0">
                <a:solidFill>
                  <a:srgbClr val="07382F"/>
                </a:solidFill>
                <a:latin typeface="Aptos" pitchFamily="34" charset="0"/>
                <a:ea typeface="Aptos" pitchFamily="34" charset="-122"/>
                <a:cs typeface="Aptos" pitchFamily="34" charset="-120"/>
              </a:rPr>
              <a:t>Malka</a:t>
            </a:r>
            <a:endParaRPr lang="en-US" sz="2000" dirty="0"/>
          </a:p>
        </p:txBody>
      </p:sp>
      <p:sp>
        <p:nvSpPr>
          <p:cNvPr id="15" name="Text 13"/>
          <p:cNvSpPr/>
          <p:nvPr/>
        </p:nvSpPr>
        <p:spPr>
          <a:xfrm>
            <a:off x="7991856" y="3063240"/>
            <a:ext cx="3328416" cy="283464"/>
          </a:xfrm>
          <a:prstGeom prst="rect">
            <a:avLst/>
          </a:prstGeom>
          <a:noFill/>
          <a:ln/>
        </p:spPr>
        <p:txBody>
          <a:bodyPr wrap="square" lIns="0" tIns="0" rIns="0" bIns="0" rtlCol="0" anchor="ctr">
            <a:normAutofit/>
          </a:bodyPr>
          <a:lstStyle/>
          <a:p>
            <a:pPr marL="0" indent="0">
              <a:buNone/>
            </a:pPr>
            <a:r>
              <a:rPr lang="en-US" sz="1300" dirty="0">
                <a:solidFill>
                  <a:srgbClr val="07382F"/>
                </a:solidFill>
                <a:latin typeface="Aptos" pitchFamily="34" charset="0"/>
                <a:ea typeface="Aptos" pitchFamily="34" charset="-122"/>
                <a:cs typeface="Aptos" pitchFamily="34" charset="-120"/>
              </a:rPr>
              <a:t>Enerģija · jauni produkti</a:t>
            </a:r>
            <a:endParaRPr lang="en-US" sz="1300" dirty="0"/>
          </a:p>
        </p:txBody>
      </p:sp>
      <p:pic>
        <p:nvPicPr>
          <p:cNvPr id="23" name="Picture 22">
            <a:extLst>
              <a:ext uri="{FF2B5EF4-FFF2-40B4-BE49-F238E27FC236}">
                <a16:creationId xmlns:a16="http://schemas.microsoft.com/office/drawing/2014/main" id="{6FA1A8FC-9572-2125-0A6E-B96C509E9D9E}"/>
              </a:ext>
            </a:extLst>
          </p:cNvPr>
          <p:cNvPicPr>
            <a:picLocks noChangeAspect="1"/>
          </p:cNvPicPr>
          <p:nvPr/>
        </p:nvPicPr>
        <p:blipFill>
          <a:blip r:embed="rId3"/>
          <a:stretch>
            <a:fillRect/>
          </a:stretch>
        </p:blipFill>
        <p:spPr>
          <a:xfrm>
            <a:off x="1203435" y="1268757"/>
            <a:ext cx="9016070" cy="507423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318</TotalTime>
  <Words>1292</Words>
  <Application>Microsoft Office PowerPoint</Application>
  <PresentationFormat>Widescreen</PresentationFormat>
  <Paragraphs>98</Paragraphs>
  <Slides>7</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Aptos</vt:lpstr>
      <vt:lpstr>Arial</vt:lpstr>
      <vt:lpstr>Office Theme</vt:lpstr>
      <vt:lpstr>Latvijas Kokrūpniecības federācija viceprezidents Kristaps Klauss</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Bioekonomika — koksnes iespējas un konkurence</dc:title>
  <dc:subject>Bioekonomikas loma pasaulē — konferences atklāšanas seši satura slaidi</dc:subject>
  <dc:creator>OpenAI</dc:creator>
  <cp:lastModifiedBy>Kristaps Klauss</cp:lastModifiedBy>
  <cp:revision>2</cp:revision>
  <cp:lastPrinted>2026-10-13T15:00:28Z</cp:lastPrinted>
  <dcterms:created xsi:type="dcterms:W3CDTF">2026-10-13T09:58:45Z</dcterms:created>
  <dcterms:modified xsi:type="dcterms:W3CDTF">2026-10-13T15:19:40Z</dcterms:modified>
</cp:coreProperties>
</file>